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 id="2147483687" r:id="rId2"/>
    <p:sldMasterId id="2147483688" r:id="rId3"/>
  </p:sldMasterIdLst>
  <p:notesMasterIdLst>
    <p:notesMasterId r:id="rId90"/>
  </p:notesMasterIdLst>
  <p:sldIdLst>
    <p:sldId id="315"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96" r:id="rId40"/>
    <p:sldId id="297" r:id="rId41"/>
    <p:sldId id="298" r:id="rId42"/>
    <p:sldId id="299" r:id="rId43"/>
    <p:sldId id="300"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294" r:id="rId57"/>
    <p:sldId id="321" r:id="rId58"/>
    <p:sldId id="354" r:id="rId59"/>
    <p:sldId id="355" r:id="rId60"/>
    <p:sldId id="316" r:id="rId61"/>
    <p:sldId id="317" r:id="rId62"/>
    <p:sldId id="318" r:id="rId63"/>
    <p:sldId id="319" r:id="rId64"/>
    <p:sldId id="320" r:id="rId65"/>
    <p:sldId id="301" r:id="rId66"/>
    <p:sldId id="322" r:id="rId67"/>
    <p:sldId id="342" r:id="rId68"/>
    <p:sldId id="343" r:id="rId69"/>
    <p:sldId id="345" r:id="rId70"/>
    <p:sldId id="346" r:id="rId71"/>
    <p:sldId id="347" r:id="rId72"/>
    <p:sldId id="349" r:id="rId73"/>
    <p:sldId id="351" r:id="rId74"/>
    <p:sldId id="356" r:id="rId75"/>
    <p:sldId id="357" r:id="rId76"/>
    <p:sldId id="358" r:id="rId77"/>
    <p:sldId id="359" r:id="rId78"/>
    <p:sldId id="363" r:id="rId79"/>
    <p:sldId id="273" r:id="rId80"/>
    <p:sldId id="365" r:id="rId81"/>
    <p:sldId id="366" r:id="rId82"/>
    <p:sldId id="367" r:id="rId83"/>
    <p:sldId id="369" r:id="rId84"/>
    <p:sldId id="371" r:id="rId85"/>
    <p:sldId id="372" r:id="rId86"/>
    <p:sldId id="373" r:id="rId87"/>
    <p:sldId id="374" r:id="rId88"/>
    <p:sldId id="380" r:id="rId89"/>
  </p:sldIdLst>
  <p:sldSz cx="9144000" cy="5143500" type="screen16x9"/>
  <p:notesSz cx="6858000" cy="9144000"/>
  <p:embeddedFontLst>
    <p:embeddedFont>
      <p:font typeface="Century Gothic" panose="020B0502020202020204" pitchFamily="34" charset="0"/>
      <p:regular r:id="rId91"/>
      <p:bold r:id="rId92"/>
      <p:italic r:id="rId93"/>
      <p:boldItalic r:id="rId94"/>
    </p:embeddedFont>
    <p:embeddedFont>
      <p:font typeface="Consolas" panose="020B0609020204030204" pitchFamily="49" charset="0"/>
      <p:regular r:id="rId95"/>
      <p:bold r:id="rId96"/>
      <p:italic r:id="rId97"/>
      <p:boldItalic r:id="rId98"/>
    </p:embeddedFont>
    <p:embeddedFont>
      <p:font typeface="Helvetica Neue" panose="020B0604020202020204" charset="0"/>
      <p:regular r:id="rId99"/>
      <p:bold r:id="rId100"/>
      <p:italic r:id="rId101"/>
      <p:boldItalic r:id="rId102"/>
    </p:embeddedFont>
    <p:embeddedFont>
      <p:font typeface="Inconsolata Medium" pitchFamily="1" charset="0"/>
      <p:regular r:id="rId103"/>
    </p:embeddedFont>
    <p:embeddedFont>
      <p:font typeface="Lato" panose="020F0502020204030203" pitchFamily="34" charset="0"/>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Roboto Light" panose="02000000000000000000" pitchFamily="2" charset="0"/>
      <p:regular r:id="rId112"/>
      <p:italic r:id="rId113"/>
    </p:embeddedFont>
    <p:embeddedFont>
      <p:font typeface="Roboto Medium" panose="02000000000000000000" pitchFamily="2" charset="0"/>
      <p:regular r:id="rId114"/>
      <p:italic r:id="rId115"/>
    </p:embeddedFont>
    <p:embeddedFont>
      <p:font typeface="Roboto Mono" panose="00000009000000000000" pitchFamily="49" charset="0"/>
      <p:regular r:id="rId116"/>
      <p:bold r:id="rId117"/>
      <p:italic r:id="rId118"/>
      <p:boldItalic r:id="rId119"/>
    </p:embeddedFont>
    <p:embeddedFont>
      <p:font typeface="Roboto Mono Light" panose="00000009000000000000" pitchFamily="49" charset="0"/>
      <p:regular r:id="rId120"/>
      <p:italic r:id="rId121"/>
    </p:embeddedFont>
    <p:embeddedFont>
      <p:font typeface="Roboto Mono Medium" panose="00000009000000000000" pitchFamily="49" charset="0"/>
      <p:regular r:id="rId122"/>
      <p:italic r:id="rId123"/>
    </p:embeddedFont>
    <p:embeddedFont>
      <p:font typeface="Tahoma" panose="020B0604030504040204" pitchFamily="34" charset="0"/>
      <p:regular r:id="rId124"/>
      <p:bold r:id="rId125"/>
    </p:embeddedFont>
    <p:embeddedFont>
      <p:font typeface="Verdana" panose="020B0604030504040204" pitchFamily="34" charset="0"/>
      <p:regular r:id="rId126"/>
      <p:bold r:id="rId127"/>
      <p:italic r:id="rId128"/>
      <p:boldItalic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B6B51A-BD9C-489B-9060-C9893143FFBE}" v="1" dt="2025-09-14T11:06:04.074"/>
  </p1510:revLst>
</p1510:revInfo>
</file>

<file path=ppt/tableStyles.xml><?xml version="1.0" encoding="utf-8"?>
<a:tblStyleLst xmlns:a="http://schemas.openxmlformats.org/drawingml/2006/main" def="{566BAF6A-5D4C-4AD2-A32A-7EAA21E395EC}">
  <a:tblStyle styleId="{566BAF6A-5D4C-4AD2-A32A-7EAA21E395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88"/>
    <p:restoredTop sz="85507"/>
  </p:normalViewPr>
  <p:slideViewPr>
    <p:cSldViewPr snapToGrid="0">
      <p:cViewPr varScale="1">
        <p:scale>
          <a:sx n="135" d="100"/>
          <a:sy n="135" d="100"/>
        </p:scale>
        <p:origin x="240" y="176"/>
      </p:cViewPr>
      <p:guideLst>
        <p:guide orient="horz"/>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7.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font" Target="fonts/font17.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2.fntdata"/><Relationship Id="rId123" Type="http://schemas.openxmlformats.org/officeDocument/2006/relationships/font" Target="fonts/font33.fntdata"/><Relationship Id="rId128" Type="http://schemas.openxmlformats.org/officeDocument/2006/relationships/font" Target="fonts/font38.fntdata"/><Relationship Id="rId5" Type="http://schemas.openxmlformats.org/officeDocument/2006/relationships/slide" Target="slides/slide2.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3.fntdata"/><Relationship Id="rId118" Type="http://schemas.openxmlformats.org/officeDocument/2006/relationships/font" Target="fonts/font28.fntdata"/><Relationship Id="rId134" Type="http://schemas.microsoft.com/office/2016/11/relationships/changesInfo" Target="changesInfos/changesInfo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font" Target="fonts/font34.fntdata"/><Relationship Id="rId129" Type="http://schemas.openxmlformats.org/officeDocument/2006/relationships/font" Target="fonts/font3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font" Target="fonts/font3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0.fntdata"/><Relationship Id="rId115" Type="http://schemas.openxmlformats.org/officeDocument/2006/relationships/font" Target="fonts/font25.fntdata"/><Relationship Id="rId131"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0.fntdata"/><Relationship Id="rId105" Type="http://schemas.openxmlformats.org/officeDocument/2006/relationships/font" Target="fonts/font15.fntdata"/><Relationship Id="rId126" Type="http://schemas.openxmlformats.org/officeDocument/2006/relationships/font" Target="fonts/font3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21.fntdata"/><Relationship Id="rId132"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6.fntdata"/><Relationship Id="rId127" Type="http://schemas.openxmlformats.org/officeDocument/2006/relationships/font" Target="fonts/font37.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font" Target="fonts/font32.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22.fntdata"/><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os Panayi" userId="wkoaSLHzJyjxAqoHyPXvNmISapt2ekXnjafIlrldh4U=" providerId="None" clId="Web-{B1B6B51A-BD9C-489B-9060-C9893143FFBE}"/>
    <pc:docChg chg="modSld">
      <pc:chgData name="Giorgos Panayi" userId="wkoaSLHzJyjxAqoHyPXvNmISapt2ekXnjafIlrldh4U=" providerId="None" clId="Web-{B1B6B51A-BD9C-489B-9060-C9893143FFBE}" dt="2025-09-14T11:06:04.074" v="0" actId="1076"/>
      <pc:docMkLst>
        <pc:docMk/>
      </pc:docMkLst>
      <pc:sldChg chg="modSp">
        <pc:chgData name="Giorgos Panayi" userId="wkoaSLHzJyjxAqoHyPXvNmISapt2ekXnjafIlrldh4U=" providerId="None" clId="Web-{B1B6B51A-BD9C-489B-9060-C9893143FFBE}" dt="2025-09-14T11:06:04.074" v="0" actId="1076"/>
        <pc:sldMkLst>
          <pc:docMk/>
          <pc:sldMk cId="0" sldId="299"/>
        </pc:sldMkLst>
        <pc:picChg chg="mod">
          <ac:chgData name="Giorgos Panayi" userId="wkoaSLHzJyjxAqoHyPXvNmISapt2ekXnjafIlrldh4U=" providerId="None" clId="Web-{B1B6B51A-BD9C-489B-9060-C9893143FFBE}" dt="2025-09-14T11:06:04.074" v="0" actId="1076"/>
          <ac:picMkLst>
            <pc:docMk/>
            <pc:sldMk cId="0" sldId="299"/>
            <ac:picMk id="661" creationId="{00000000-0000-0000-0000-000000000000}"/>
          </ac:picMkLst>
        </pc:picChg>
      </pc:sldChg>
    </pc:docChg>
  </pc:docChgLst>
  <pc:docChgLst>
    <pc:chgData name="George Pallis" userId="xrS4mZfndukoYj7soLxT7Z5t6NTBHUoQnqlQ1GETFjg=" providerId="None" clId="Web-{1CB50065-204A-4756-988E-96845CCBED71}"/>
    <pc:docChg chg="modSld">
      <pc:chgData name="George Pallis" userId="xrS4mZfndukoYj7soLxT7Z5t6NTBHUoQnqlQ1GETFjg=" providerId="None" clId="Web-{1CB50065-204A-4756-988E-96845CCBED71}" dt="2024-08-29T10:39:37.105" v="0" actId="14100"/>
      <pc:docMkLst>
        <pc:docMk/>
      </pc:docMkLst>
      <pc:sldChg chg="modSp">
        <pc:chgData name="George Pallis" userId="xrS4mZfndukoYj7soLxT7Z5t6NTBHUoQnqlQ1GETFjg=" providerId="None" clId="Web-{1CB50065-204A-4756-988E-96845CCBED71}" dt="2024-08-29T10:39:37.105" v="0" actId="14100"/>
        <pc:sldMkLst>
          <pc:docMk/>
          <pc:sldMk cId="0"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vis.stanford.edu/files/2011-DataWrangling-IVJ.pdf"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a84b85e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a84b85e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[length: just about 1 minute over in total; first half: 50-55 min]</a:t>
            </a:r>
            <a:endParaRPr/>
          </a:p>
        </p:txBody>
      </p:sp>
    </p:spTree>
    <p:extLst>
      <p:ext uri="{BB962C8B-B14F-4D97-AF65-F5344CB8AC3E}">
        <p14:creationId xmlns:p14="http://schemas.microsoft.com/office/powerpoint/2010/main" val="153236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76a764e62_4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76a764e62_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SQL = structured query language</a:t>
            </a:r>
            <a:endParaRPr>
              <a:solidFill>
                <a:schemeClr val="dk1"/>
              </a:solidFill>
            </a:endParaRPr>
          </a:p>
          <a:p>
            <a:pPr marL="457200" lvl="0" indent="-317500" algn="l" rtl="0">
              <a:spcBef>
                <a:spcPts val="0"/>
              </a:spcBef>
              <a:spcAft>
                <a:spcPts val="0"/>
              </a:spcAft>
              <a:buSzPts val="1400"/>
              <a:buChar char="-"/>
            </a:pPr>
            <a:r>
              <a:rPr lang="en"/>
              <a:t>The interface for doing stuff with relational data</a:t>
            </a:r>
            <a:endParaRPr/>
          </a:p>
          <a:p>
            <a:pPr marL="457200" lvl="0" indent="-317500" algn="l" rtl="0">
              <a:spcBef>
                <a:spcPts val="0"/>
              </a:spcBef>
              <a:spcAft>
                <a:spcPts val="0"/>
              </a:spcAft>
              <a:buSzPts val="1400"/>
              <a:buChar char="-"/>
            </a:pPr>
            <a:r>
              <a:rPr lang="en"/>
              <a:t>Extremely rich language; a lot of fun to puzzle together massive queries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6a764e62_2_3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
        <p:nvSpPr>
          <p:cNvPr id="353" name="Google Shape;353;g176a764e62_2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g176a764e62_2_3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POLL: Have you worked with SQL joins?</a:t>
            </a:r>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6c0afec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6c0afec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There are command line clients and GUIs</a:t>
            </a:r>
            <a:endParaRPr/>
          </a:p>
          <a:p>
            <a:pPr marL="457200" lvl="0" indent="-317500" algn="l" rtl="0">
              <a:spcBef>
                <a:spcPts val="0"/>
              </a:spcBef>
              <a:spcAft>
                <a:spcPts val="0"/>
              </a:spcAft>
              <a:buSzPts val="1400"/>
              <a:buChar char="-"/>
            </a:pPr>
            <a:r>
              <a:rPr lang="en"/>
              <a:t>but often most convenient: call from another PL (e.g., Python)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6c0afec0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6c0afec0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76a764e62_2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g176a764e62_2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76a764e62_2_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176a764e62_2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a406f3d00_0_1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16</a:t>
            </a:fld>
            <a:endParaRPr sz="1200" b="0" i="0" u="none" strike="noStrike" cap="none">
              <a:solidFill>
                <a:schemeClr val="dk1"/>
              </a:solidFill>
              <a:latin typeface="Arial"/>
              <a:ea typeface="Arial"/>
              <a:cs typeface="Arial"/>
              <a:sym typeface="Arial"/>
            </a:endParaRPr>
          </a:p>
        </p:txBody>
      </p:sp>
      <p:sp>
        <p:nvSpPr>
          <p:cNvPr id="403" name="Google Shape;403;g9a406f3d00_0_157: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404" name="Google Shape;404;g9a406f3d00_0_157: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6c0afec05_0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
        <p:nvSpPr>
          <p:cNvPr id="415" name="Google Shape;415;g26c0afec05_0_28: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416" name="Google Shape;416;g26c0afec05_0_28: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Both formats equivalent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JSON usually easier to read for humans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XML: nested tags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JSON: set of key/value pairs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Keys: strings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Values:</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Leaves: primitive types: strings, number, boolean</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JSON object (recursive! → tree), e.g., “address”</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Arrays of JSON objects (or strings/numbers/booleans)</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a406f3d00_0_1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
        <p:nvSpPr>
          <p:cNvPr id="430" name="Google Shape;430;g9a406f3d00_0_122: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431" name="Google Shape;431;g9a406f3d00_0_122: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92744b4b4_0_1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
        <p:nvSpPr>
          <p:cNvPr id="441" name="Google Shape;441;g992744b4b4_0_140: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442" name="Google Shape;442;g992744b4b4_0_140: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457200" marR="0" lvl="0"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Relational: same entity may be spread across tables</a:t>
            </a:r>
            <a:endParaRPr sz="1200">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doc model: all together</a:t>
            </a:r>
            <a:endParaRPr sz="1200">
              <a:solidFill>
                <a:schemeClr val="dk1"/>
              </a:solidFill>
              <a:latin typeface="Calibri"/>
              <a:ea typeface="Calibri"/>
              <a:cs typeface="Calibri"/>
              <a:sym typeface="Calibri"/>
            </a:endParaRPr>
          </a:p>
          <a:p>
            <a:pPr marL="914400" marR="0" lvl="1"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by allowing for repetitions, whereas in relational model, we can’t have a variable #cols</a:t>
            </a:r>
            <a:endParaRPr sz="1200">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Different models are better suited for different kinds of processing</a:t>
            </a:r>
            <a:endParaRPr sz="1200">
              <a:solidFill>
                <a:schemeClr val="dk1"/>
              </a:solidFill>
              <a:latin typeface="Calibri"/>
              <a:ea typeface="Calibri"/>
              <a:cs typeface="Calibri"/>
              <a:sym typeface="Calibri"/>
            </a:endParaRPr>
          </a:p>
          <a:p>
            <a:pPr marL="914400" marR="0" lvl="1"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E.g., updating easier in doc model, since not spread out</a:t>
            </a:r>
            <a:endParaRPr sz="1200">
              <a:solidFill>
                <a:schemeClr val="dk1"/>
              </a:solidFill>
              <a:latin typeface="Calibri"/>
              <a:ea typeface="Calibri"/>
              <a:cs typeface="Calibri"/>
              <a:sym typeface="Calibri"/>
            </a:endParaRPr>
          </a:p>
          <a:p>
            <a:pPr marL="914400" marR="0" lvl="1"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Relationships between different entities more easily expressed in relational model (surprise…)</a:t>
            </a:r>
            <a:endParaRPr sz="1200">
              <a:solidFill>
                <a:schemeClr val="dk1"/>
              </a:solidFill>
              <a:latin typeface="Calibri"/>
              <a:ea typeface="Calibri"/>
              <a:cs typeface="Calibri"/>
              <a:sym typeface="Calibri"/>
            </a:endParaRPr>
          </a:p>
          <a:p>
            <a:pPr marL="45720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a0ece19bb_0_11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
        <p:nvSpPr>
          <p:cNvPr id="230" name="Google Shape;230;g9a0ece19bb_0_1136: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31" name="Google Shape;231;g9a0ece19bb_0_1136: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a0ece19bb_0_7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g9a0ece19bb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9a406f3d00_0_1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
        <p:nvSpPr>
          <p:cNvPr id="462" name="Google Shape;462;g9a406f3d00_0_167: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463" name="Google Shape;463;g9a406f3d00_0_167: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9a406f3d00_0_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
        <p:nvSpPr>
          <p:cNvPr id="474" name="Google Shape;474;g9a406f3d00_0_90: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475" name="Google Shape;475;g9a406f3d00_0_90: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457200" lvl="0" indent="-317500" algn="l" rtl="0">
              <a:spcBef>
                <a:spcPts val="0"/>
              </a:spcBef>
              <a:spcAft>
                <a:spcPts val="0"/>
              </a:spcAft>
              <a:buSzPts val="1400"/>
              <a:buChar char="-"/>
            </a:pPr>
            <a:r>
              <a:rPr lang="en" dirty="0"/>
              <a:t>Model =~ how you think about the world</a:t>
            </a:r>
            <a:endParaRPr dirty="0"/>
          </a:p>
          <a:p>
            <a:pPr marL="457200" lvl="0" indent="-317500" algn="l" rtl="0">
              <a:spcBef>
                <a:spcPts val="0"/>
              </a:spcBef>
              <a:spcAft>
                <a:spcPts val="0"/>
              </a:spcAft>
              <a:buSzPts val="1400"/>
              <a:buChar char="-"/>
            </a:pPr>
            <a:r>
              <a:rPr lang="en" dirty="0"/>
              <a:t>Models data as vertices and edges</a:t>
            </a:r>
            <a:endParaRPr dirty="0"/>
          </a:p>
          <a:p>
            <a:pPr marL="457200" lvl="0" indent="-317500" algn="l" rtl="0">
              <a:spcBef>
                <a:spcPts val="0"/>
              </a:spcBef>
              <a:spcAft>
                <a:spcPts val="0"/>
              </a:spcAft>
              <a:buSzPts val="1400"/>
              <a:buChar char="-"/>
            </a:pPr>
            <a:r>
              <a:rPr lang="en" dirty="0"/>
              <a:t>Could also be written as tables as in relational model</a:t>
            </a:r>
            <a:endParaRPr dirty="0"/>
          </a:p>
          <a:p>
            <a:pPr marL="457200" lvl="0" indent="-317500" algn="l" rtl="0">
              <a:spcBef>
                <a:spcPts val="0"/>
              </a:spcBef>
              <a:spcAft>
                <a:spcPts val="0"/>
              </a:spcAft>
              <a:buSzPts val="1400"/>
              <a:buChar char="-"/>
            </a:pPr>
            <a:r>
              <a:rPr lang="en" dirty="0"/>
              <a:t>But network model additionally comes with query language that lets you succinctly express graph relations</a:t>
            </a:r>
            <a:endParaRPr dirty="0"/>
          </a:p>
          <a:p>
            <a:pPr marL="914400" lvl="1" indent="-317500" algn="l" rtl="0">
              <a:spcBef>
                <a:spcPts val="0"/>
              </a:spcBef>
              <a:spcAft>
                <a:spcPts val="0"/>
              </a:spcAft>
              <a:buSzPts val="1400"/>
              <a:buChar char="-"/>
            </a:pPr>
            <a:r>
              <a:rPr lang="en" dirty="0"/>
              <a:t>E.g., find path between Ireland and Island Records</a:t>
            </a:r>
            <a:endParaRPr dirty="0"/>
          </a:p>
          <a:p>
            <a:pPr marL="914400" lvl="1" indent="-317500" algn="l" rtl="0">
              <a:spcBef>
                <a:spcPts val="0"/>
              </a:spcBef>
              <a:spcAft>
                <a:spcPts val="0"/>
              </a:spcAft>
              <a:buSzPts val="1400"/>
              <a:buChar char="-"/>
            </a:pPr>
            <a:r>
              <a:rPr lang="en" dirty="0"/>
              <a:t>(impossible in SQL)</a:t>
            </a:r>
            <a:endParaRPr dirty="0"/>
          </a:p>
          <a:p>
            <a:pPr marL="457200" lvl="0" indent="-317500" algn="l" rtl="0">
              <a:spcBef>
                <a:spcPts val="0"/>
              </a:spcBef>
              <a:spcAft>
                <a:spcPts val="0"/>
              </a:spcAft>
              <a:buSzPts val="1400"/>
              <a:buChar char="-"/>
            </a:pPr>
            <a:r>
              <a:rPr lang="en" dirty="0"/>
              <a:t>We’ll see example later (</a:t>
            </a:r>
            <a:r>
              <a:rPr lang="en" dirty="0" err="1"/>
              <a:t>Wikidata</a:t>
            </a:r>
            <a:r>
              <a:rPr lang="en" dirty="0"/>
              <a:t> KG)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9a0ece19bb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9a0ece19bb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9a0ece19bb_0_11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
        <p:nvSpPr>
          <p:cNvPr id="489" name="Google Shape;489;g9a0ece19bb_0_1189: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490" name="Google Shape;490;g9a0ece19bb_0_1189: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9a0ece19bb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dirty="0"/>
              <a:t>(Order: structured → unstructured → semi-structured)</a:t>
            </a:r>
            <a:endParaRPr dirty="0"/>
          </a:p>
          <a:p>
            <a:pPr marL="457200" lvl="0" indent="-317500" algn="l" rtl="0">
              <a:spcBef>
                <a:spcPts val="0"/>
              </a:spcBef>
              <a:spcAft>
                <a:spcPts val="0"/>
              </a:spcAft>
              <a:buSzPts val="1400"/>
              <a:buChar char="-"/>
            </a:pPr>
            <a:r>
              <a:rPr lang="en" dirty="0"/>
              <a:t>DB: constraints between tables, so everything is always nicely consistent</a:t>
            </a:r>
            <a:endParaRPr dirty="0"/>
          </a:p>
          <a:p>
            <a:pPr marL="0" lvl="0" indent="0" algn="l" rtl="0">
              <a:spcBef>
                <a:spcPts val="0"/>
              </a:spcBef>
              <a:spcAft>
                <a:spcPts val="0"/>
              </a:spcAft>
              <a:buNone/>
            </a:pPr>
            <a:endParaRPr dirty="0"/>
          </a:p>
          <a:p>
            <a:pPr marL="457200" lvl="0" indent="-317500" algn="l" rtl="0">
              <a:spcBef>
                <a:spcPts val="0"/>
              </a:spcBef>
              <a:spcAft>
                <a:spcPts val="0"/>
              </a:spcAft>
              <a:buClr>
                <a:schemeClr val="dk1"/>
              </a:buClr>
              <a:buSzPts val="1400"/>
              <a:buChar char="-"/>
            </a:pPr>
            <a:r>
              <a:rPr lang="en" dirty="0">
                <a:solidFill>
                  <a:schemeClr val="dk1"/>
                </a:solidFill>
              </a:rPr>
              <a:t>Cooking analogy: If you can go and pick ingredients from someone else’s shelves, or buy them in the store → great!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Much of the work done already by others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But when combining multiple sources, need to harmonize format → need to think about data models again</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Sometimes need to go get your own data from the wild, unstructured world (→ we’ll quickly cover HTML scraping as an example)</a:t>
            </a:r>
            <a:endParaRPr dirty="0">
              <a:solidFill>
                <a:schemeClr val="dk1"/>
              </a:solidFill>
            </a:endParaRPr>
          </a:p>
          <a:p>
            <a:pPr marL="0" lvl="0" indent="0" algn="l" rtl="0">
              <a:spcBef>
                <a:spcPts val="0"/>
              </a:spcBef>
              <a:spcAft>
                <a:spcPts val="0"/>
              </a:spcAft>
              <a:buNone/>
            </a:pPr>
            <a:endParaRPr dirty="0"/>
          </a:p>
        </p:txBody>
      </p:sp>
      <p:sp>
        <p:nvSpPr>
          <p:cNvPr id="511" name="Google Shape;511;g9a0ece19bb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9a406f3d00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g9a406f3d0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9a0ece19bb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9a0ece19bb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a406f3d00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g9a406f3d0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9a0ece19bb_0_850:notes"/>
          <p:cNvSpPr txBox="1">
            <a:spLocks noGrp="1"/>
          </p:cNvSpPr>
          <p:nvPr>
            <p:ph type="body" idx="1"/>
          </p:nvPr>
        </p:nvSpPr>
        <p:spPr>
          <a:xfrm>
            <a:off x="687390" y="4344032"/>
            <a:ext cx="5483100" cy="4114500"/>
          </a:xfrm>
          <a:prstGeom prst="rect">
            <a:avLst/>
          </a:prstGeom>
          <a:noFill/>
          <a:ln>
            <a:noFill/>
          </a:ln>
        </p:spPr>
        <p:txBody>
          <a:bodyPr spcFirstLastPara="1" wrap="square" lIns="86100" tIns="86100" rIns="86100" bIns="86100" anchor="ctr" anchorCtr="0">
            <a:noAutofit/>
          </a:bodyPr>
          <a:lstStyle/>
          <a:p>
            <a:pPr marL="0" lvl="0" indent="0" algn="l" rtl="0">
              <a:spcBef>
                <a:spcPts val="0"/>
              </a:spcBef>
              <a:spcAft>
                <a:spcPts val="0"/>
              </a:spcAft>
              <a:buNone/>
            </a:pPr>
            <a:endParaRPr/>
          </a:p>
        </p:txBody>
      </p:sp>
      <p:sp>
        <p:nvSpPr>
          <p:cNvPr id="548" name="Google Shape;548;g9a0ece19bb_0_850:notes"/>
          <p:cNvSpPr>
            <a:spLocks noGrp="1" noRot="1" noChangeAspect="1"/>
          </p:cNvSpPr>
          <p:nvPr>
            <p:ph type="sldImg" idx="2"/>
          </p:nvPr>
        </p:nvSpPr>
        <p:spPr>
          <a:xfrm>
            <a:off x="382588"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a0ece19bb_0_11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
        <p:nvSpPr>
          <p:cNvPr id="252" name="Google Shape;252;g9a0ece19bb_0_1168: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53" name="Google Shape;253;g9a0ece19bb_0_1168: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9a0ece19bb_0_858:notes"/>
          <p:cNvSpPr txBox="1">
            <a:spLocks noGrp="1"/>
          </p:cNvSpPr>
          <p:nvPr>
            <p:ph type="body" idx="1"/>
          </p:nvPr>
        </p:nvSpPr>
        <p:spPr>
          <a:xfrm>
            <a:off x="687390" y="4344032"/>
            <a:ext cx="5483100" cy="4114500"/>
          </a:xfrm>
          <a:prstGeom prst="rect">
            <a:avLst/>
          </a:prstGeom>
          <a:noFill/>
          <a:ln>
            <a:noFill/>
          </a:ln>
        </p:spPr>
        <p:txBody>
          <a:bodyPr spcFirstLastPara="1" wrap="square" lIns="86100" tIns="86100" rIns="86100" bIns="86100" anchor="ctr" anchorCtr="0">
            <a:noAutofit/>
          </a:bodyPr>
          <a:lstStyle/>
          <a:p>
            <a:pPr marL="457200" lvl="0" indent="-317500" algn="l" rtl="0">
              <a:spcBef>
                <a:spcPts val="0"/>
              </a:spcBef>
              <a:spcAft>
                <a:spcPts val="0"/>
              </a:spcAft>
              <a:buSzPts val="1400"/>
              <a:buChar char="-"/>
            </a:pPr>
            <a:r>
              <a:rPr lang="en"/>
              <a:t>“Also known as”</a:t>
            </a:r>
            <a:endParaRPr/>
          </a:p>
          <a:p>
            <a:pPr marL="457200" lvl="0" indent="-317500" algn="l" rtl="0">
              <a:spcBef>
                <a:spcPts val="0"/>
              </a:spcBef>
              <a:spcAft>
                <a:spcPts val="0"/>
              </a:spcAft>
              <a:buSzPts val="1400"/>
              <a:buChar char="-"/>
            </a:pPr>
            <a:r>
              <a:rPr lang="en"/>
              <a:t>Screenshot is HTML page</a:t>
            </a:r>
            <a:endParaRPr/>
          </a:p>
          <a:p>
            <a:pPr marL="914400" lvl="1" indent="-317500" algn="l" rtl="0">
              <a:spcBef>
                <a:spcPts val="0"/>
              </a:spcBef>
              <a:spcAft>
                <a:spcPts val="0"/>
              </a:spcAft>
              <a:buSzPts val="1400"/>
              <a:buChar char="-"/>
            </a:pPr>
            <a:r>
              <a:rPr lang="en"/>
              <a:t>Here no need to bother about this fact, since info from page is available in much more easy-to-handle formats, e.g., JSON</a:t>
            </a:r>
            <a:endParaRPr/>
          </a:p>
          <a:p>
            <a:pPr marL="914400" lvl="1" indent="-317500" algn="l" rtl="0">
              <a:spcBef>
                <a:spcPts val="0"/>
              </a:spcBef>
              <a:spcAft>
                <a:spcPts val="0"/>
              </a:spcAft>
              <a:buSzPts val="1400"/>
              <a:buChar char="-"/>
            </a:pPr>
            <a:r>
              <a:rPr lang="en"/>
              <a:t>(CLICK)</a:t>
            </a:r>
            <a:endParaRPr/>
          </a:p>
          <a:p>
            <a:pPr marL="914400" lvl="1" indent="-317500" algn="l" rtl="0">
              <a:spcBef>
                <a:spcPts val="0"/>
              </a:spcBef>
              <a:spcAft>
                <a:spcPts val="0"/>
              </a:spcAft>
              <a:buSzPts val="1400"/>
              <a:buChar char="-"/>
            </a:pPr>
            <a:r>
              <a:rPr lang="en"/>
              <a:t>Not always the case: sometimes you need to bite the bullet and do “open-heart surgery” on raw HTML content</a:t>
            </a:r>
            <a:endParaRPr/>
          </a:p>
        </p:txBody>
      </p:sp>
      <p:sp>
        <p:nvSpPr>
          <p:cNvPr id="557" name="Google Shape;557;g9a0ece19bb_0_858:notes"/>
          <p:cNvSpPr>
            <a:spLocks noGrp="1" noRot="1" noChangeAspect="1"/>
          </p:cNvSpPr>
          <p:nvPr>
            <p:ph type="sldImg" idx="2"/>
          </p:nvPr>
        </p:nvSpPr>
        <p:spPr>
          <a:xfrm>
            <a:off x="382588"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a0ece19bb_0_9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(please don’t download to ADA cluster…)</a:t>
            </a:r>
            <a:endParaRPr/>
          </a:p>
        </p:txBody>
      </p:sp>
      <p:sp>
        <p:nvSpPr>
          <p:cNvPr id="564" name="Google Shape;564;g9a0ece19bb_0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a0ece19bb_0_9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g9a0ece19bb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9a0ece19bb_0_891:notes"/>
          <p:cNvSpPr txBox="1">
            <a:spLocks noGrp="1"/>
          </p:cNvSpPr>
          <p:nvPr>
            <p:ph type="body" idx="1"/>
          </p:nvPr>
        </p:nvSpPr>
        <p:spPr>
          <a:xfrm>
            <a:off x="687390" y="4344032"/>
            <a:ext cx="5483100" cy="4114500"/>
          </a:xfrm>
          <a:prstGeom prst="rect">
            <a:avLst/>
          </a:prstGeom>
          <a:noFill/>
          <a:ln>
            <a:noFill/>
          </a:ln>
        </p:spPr>
        <p:txBody>
          <a:bodyPr spcFirstLastPara="1" wrap="square" lIns="86100" tIns="86100" rIns="86100" bIns="86100" anchor="ctr" anchorCtr="0">
            <a:noAutofit/>
          </a:bodyPr>
          <a:lstStyle/>
          <a:p>
            <a:pPr marL="457200" lvl="0" indent="-317500" algn="l" rtl="0">
              <a:spcBef>
                <a:spcPts val="0"/>
              </a:spcBef>
              <a:spcAft>
                <a:spcPts val="0"/>
              </a:spcAft>
              <a:buSzPts val="1400"/>
              <a:buChar char="-"/>
            </a:pPr>
            <a:r>
              <a:rPr lang="en"/>
              <a:t>“Sometimes you can find amazing things in the trash”</a:t>
            </a:r>
            <a:endParaRPr/>
          </a:p>
        </p:txBody>
      </p:sp>
      <p:sp>
        <p:nvSpPr>
          <p:cNvPr id="578" name="Google Shape;578;g9a0ece19bb_0_891:notes"/>
          <p:cNvSpPr>
            <a:spLocks noGrp="1" noRot="1" noChangeAspect="1"/>
          </p:cNvSpPr>
          <p:nvPr>
            <p:ph type="sldImg" idx="2"/>
          </p:nvPr>
        </p:nvSpPr>
        <p:spPr>
          <a:xfrm>
            <a:off x="382588"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9a0ece19bb_0_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But a man gotta do what a man gotta do… </a:t>
            </a:r>
            <a:endParaRPr/>
          </a:p>
        </p:txBody>
      </p:sp>
      <p:sp>
        <p:nvSpPr>
          <p:cNvPr id="587" name="Google Shape;587;g9a0ece19bb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9a0ece19bb_0_1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g9a0ece19bb_0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9a0ece19bb_0_12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36</a:t>
            </a:fld>
            <a:endParaRPr sz="1200" b="0" i="0" u="none" strike="noStrike" cap="none">
              <a:solidFill>
                <a:schemeClr val="dk1"/>
              </a:solidFill>
              <a:latin typeface="Arial"/>
              <a:ea typeface="Arial"/>
              <a:cs typeface="Arial"/>
              <a:sym typeface="Arial"/>
            </a:endParaRPr>
          </a:p>
        </p:txBody>
      </p:sp>
      <p:sp>
        <p:nvSpPr>
          <p:cNvPr id="615" name="Google Shape;615;g9a0ece19bb_0_1210: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616" name="Google Shape;616;g9a0ece19bb_0_1210: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76a764e62_4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76a764e62_4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76a764e62_4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76a764e62_4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stay within the cooking analogy)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76a764e62_4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76a764e62_4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“Checks and balances”:</a:t>
            </a:r>
            <a:endParaRPr/>
          </a:p>
          <a:p>
            <a:pPr marL="914400" lvl="1" indent="-317500" algn="l" rtl="0">
              <a:spcBef>
                <a:spcPts val="0"/>
              </a:spcBef>
              <a:spcAft>
                <a:spcPts val="0"/>
              </a:spcAft>
              <a:buSzPts val="1400"/>
              <a:buChar char="-"/>
            </a:pPr>
            <a:r>
              <a:rPr lang="en"/>
              <a:t>Automation to save you time and effort</a:t>
            </a:r>
            <a:endParaRPr/>
          </a:p>
          <a:p>
            <a:pPr marL="914400" lvl="1" indent="-317500" algn="l" rtl="0">
              <a:spcBef>
                <a:spcPts val="0"/>
              </a:spcBef>
              <a:spcAft>
                <a:spcPts val="0"/>
              </a:spcAft>
              <a:buSzPts val="1400"/>
              <a:buChar char="-"/>
            </a:pPr>
            <a:r>
              <a:rPr lang="en"/>
              <a:t>Viz to see that you didn’t screw up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a406f3d00_0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
        <p:nvSpPr>
          <p:cNvPr id="274" name="Google Shape;274;g9a406f3d00_0_28: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75" name="Google Shape;275;g9a406f3d00_0_28: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76a764e62_4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76a764e62_4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Horrible plot to put in words</a:t>
            </a:r>
            <a:endParaRPr/>
          </a:p>
          <a:p>
            <a:pPr marL="457200" lvl="0" indent="-317500" algn="l" rtl="0">
              <a:spcBef>
                <a:spcPts val="0"/>
              </a:spcBef>
              <a:spcAft>
                <a:spcPts val="0"/>
              </a:spcAft>
              <a:buSzPts val="1400"/>
              <a:buChar char="-"/>
            </a:pPr>
            <a:r>
              <a:rPr lang="en"/>
              <a:t>-- but that’s exactly the point</a:t>
            </a:r>
            <a:endParaRPr/>
          </a:p>
          <a:p>
            <a:pPr marL="914400" lvl="1" indent="-317500" algn="l" rtl="0">
              <a:spcBef>
                <a:spcPts val="0"/>
              </a:spcBef>
              <a:spcAft>
                <a:spcPts val="0"/>
              </a:spcAft>
              <a:buSzPts val="1400"/>
              <a:buChar char="-"/>
            </a:pPr>
            <a:r>
              <a:rPr lang="en"/>
              <a:t>it’s extremely ad-hoc</a:t>
            </a:r>
            <a:endParaRPr/>
          </a:p>
          <a:p>
            <a:pPr marL="914400" lvl="1" indent="-317500" algn="l" rtl="0">
              <a:spcBef>
                <a:spcPts val="0"/>
              </a:spcBef>
              <a:spcAft>
                <a:spcPts val="0"/>
              </a:spcAft>
              <a:buSzPts val="1400"/>
              <a:buChar char="-"/>
            </a:pPr>
            <a:r>
              <a:rPr lang="en"/>
              <a:t>there’s no perfect recipe</a:t>
            </a:r>
            <a:endParaRPr/>
          </a:p>
          <a:p>
            <a:pPr marL="914400" lvl="1" indent="-317500" algn="l" rtl="0">
              <a:spcBef>
                <a:spcPts val="0"/>
              </a:spcBef>
              <a:spcAft>
                <a:spcPts val="0"/>
              </a:spcAft>
              <a:buSzPts val="1400"/>
              <a:buChar char="-"/>
            </a:pPr>
            <a:r>
              <a:rPr lang="en"/>
              <a:t>Need to use common sense!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76a764e62_4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76a764e62_4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76a764e62_4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76a764e62_4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HW1!</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76a764e62_4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76a764e62_4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76a764e62_4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76a764e62_4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Explain rows and columns</a:t>
            </a:r>
            <a:endParaRPr/>
          </a:p>
          <a:p>
            <a:pPr marL="457200" lvl="0" indent="-317500" algn="l" rtl="0">
              <a:spcBef>
                <a:spcPts val="0"/>
              </a:spcBef>
              <a:spcAft>
                <a:spcPts val="0"/>
              </a:spcAft>
              <a:buSzPts val="1400"/>
              <a:buChar char="-"/>
            </a:pPr>
            <a:r>
              <a:rPr lang="en"/>
              <a:t>Ask: why is the matrix symmetric?</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76a764e62_4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76a764e62_4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More info: </a:t>
            </a:r>
            <a:r>
              <a:rPr lang="en" u="sng" dirty="0">
                <a:solidFill>
                  <a:schemeClr val="hlink"/>
                </a:solidFill>
                <a:hlinkClick r:id="rId3"/>
              </a:rPr>
              <a:t>http://vis.stanford.edu/files/2011-DataWrangling-IVJ.pdf</a:t>
            </a:r>
            <a:r>
              <a:rPr lang="en" dirty="0"/>
              <a:t>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992744b4b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992744b4b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Then: share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76a764e62_4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76a764e62_4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Hexagon vs. square</a:t>
            </a:r>
            <a:endParaRPr/>
          </a:p>
          <a:p>
            <a:pPr marL="457200" lvl="0" indent="-317500" algn="l" rtl="0">
              <a:spcBef>
                <a:spcPts val="0"/>
              </a:spcBef>
              <a:spcAft>
                <a:spcPts val="0"/>
              </a:spcAft>
              <a:buSzPts val="1400"/>
              <a:buChar char="-"/>
            </a:pPr>
            <a:r>
              <a:rPr lang="en"/>
              <a:t>Color discontinuity: makes outlier spotting easier (no problem with middle plot here)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76a764e62_4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76a764e62_4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6c0afec0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6c0afec0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I’m amazed how I even managed to find Willy via Google when making these slides</a:t>
            </a:r>
            <a:endParaRPr/>
          </a:p>
          <a:p>
            <a:pPr marL="457200" lvl="0" indent="-317500" algn="l" rtl="0">
              <a:spcBef>
                <a:spcPts val="0"/>
              </a:spcBef>
              <a:spcAft>
                <a:spcPts val="0"/>
              </a:spcAft>
              <a:buSzPts val="1400"/>
              <a:buChar char="-"/>
            </a:pPr>
            <a:r>
              <a:rPr lang="en"/>
              <a:t>Luckily, Uni Melbourne is ok with first names for email addresses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a406f3d00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
        <p:nvSpPr>
          <p:cNvPr id="281" name="Google Shape;281;g9a406f3d00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82" name="Google Shape;282;g9a406f3d00_0_21: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457200" lvl="0" indent="-317500" algn="l" rtl="0">
              <a:spcBef>
                <a:spcPts val="0"/>
              </a:spcBef>
              <a:spcAft>
                <a:spcPts val="0"/>
              </a:spcAft>
              <a:buSzPts val="1400"/>
              <a:buChar char="-"/>
            </a:pPr>
            <a:r>
              <a:rPr lang="en" dirty="0"/>
              <a:t>A reminder from your DB class (</a:t>
            </a:r>
            <a:r>
              <a:rPr lang="en" dirty="0" err="1"/>
              <a:t>prereq</a:t>
            </a:r>
            <a:r>
              <a:rPr lang="en" dirty="0"/>
              <a:t> for ADA)</a:t>
            </a:r>
            <a:endParaRPr dirty="0"/>
          </a:p>
          <a:p>
            <a:pPr marL="457200" lvl="0" indent="-317500" algn="l" rtl="0">
              <a:spcBef>
                <a:spcPts val="0"/>
              </a:spcBef>
              <a:spcAft>
                <a:spcPts val="0"/>
              </a:spcAft>
              <a:buSzPts val="1400"/>
              <a:buChar char="-"/>
            </a:pPr>
            <a:r>
              <a:rPr lang="en" dirty="0"/>
              <a:t>Gray rectangles: entities</a:t>
            </a:r>
            <a:endParaRPr dirty="0"/>
          </a:p>
          <a:p>
            <a:pPr marL="457200" lvl="0" indent="-317500" algn="l" rtl="0">
              <a:spcBef>
                <a:spcPts val="0"/>
              </a:spcBef>
              <a:spcAft>
                <a:spcPts val="0"/>
              </a:spcAft>
              <a:buSzPts val="1400"/>
              <a:buChar char="-"/>
            </a:pPr>
            <a:r>
              <a:rPr lang="en" dirty="0"/>
              <a:t>Yellow rhombi: relationships (with cardinalities)</a:t>
            </a:r>
            <a:endParaRPr dirty="0"/>
          </a:p>
          <a:p>
            <a:pPr marL="457200" lvl="0" indent="-317500" algn="l" rtl="0">
              <a:spcBef>
                <a:spcPts val="0"/>
              </a:spcBef>
              <a:spcAft>
                <a:spcPts val="0"/>
              </a:spcAft>
              <a:buSzPts val="1400"/>
              <a:buChar char="-"/>
            </a:pPr>
            <a:r>
              <a:rPr lang="en" dirty="0"/>
              <a:t>Blue/red pills: attributes (for both entities and relationships; red: keys)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76a764e62_4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76a764e62_4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This slide might be a “duh” moment, but people often forget these steps!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76a764e62_4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76a764e62_4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6c0afec0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6c0afec0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State-of-the-art OCR can’t do it</a:t>
            </a:r>
            <a:endParaRPr/>
          </a:p>
          <a:p>
            <a:pPr marL="457200" lvl="0" indent="-317500" algn="l" rtl="0">
              <a:spcBef>
                <a:spcPts val="0"/>
              </a:spcBef>
              <a:spcAft>
                <a:spcPts val="0"/>
              </a:spcAft>
              <a:buSzPts val="1400"/>
              <a:buChar char="-"/>
            </a:pPr>
            <a:r>
              <a:rPr lang="en"/>
              <a:t>But humans can, so use it as a test of whether user is a human</a:t>
            </a:r>
            <a:endParaRPr/>
          </a:p>
          <a:p>
            <a:pPr marL="457200" lvl="0" indent="-317500" algn="l" rtl="0">
              <a:spcBef>
                <a:spcPts val="0"/>
              </a:spcBef>
              <a:spcAft>
                <a:spcPts val="0"/>
              </a:spcAft>
              <a:buSzPts val="1400"/>
              <a:buChar char="-"/>
            </a:pPr>
            <a:r>
              <a:rPr lang="en"/>
              <a:t>(CAPTCHA = Completely Automated Public Turing test to tell Computers and Humans Apart)</a:t>
            </a:r>
            <a:endParaRPr/>
          </a:p>
          <a:p>
            <a:pPr marL="457200" lvl="0" indent="-317500" algn="l" rtl="0">
              <a:spcBef>
                <a:spcPts val="0"/>
              </a:spcBef>
              <a:spcAft>
                <a:spcPts val="0"/>
              </a:spcAft>
              <a:buSzPts val="1400"/>
              <a:buChar char="-"/>
            </a:pPr>
            <a:r>
              <a:rPr lang="en"/>
              <a:t>Beauty: two birds with one stone: test + data</a:t>
            </a:r>
            <a:endParaRPr/>
          </a:p>
          <a:p>
            <a:pPr marL="457200" lvl="0" indent="-317500" algn="l" rtl="0">
              <a:spcBef>
                <a:spcPts val="0"/>
              </a:spcBef>
              <a:spcAft>
                <a:spcPts val="0"/>
              </a:spcAft>
              <a:buSzPts val="1400"/>
              <a:buChar char="-"/>
            </a:pPr>
            <a:r>
              <a:rPr lang="en"/>
              <a:t>And when the system is compromised, everyone wins: OCR++</a:t>
            </a:r>
            <a:endParaRPr/>
          </a:p>
          <a:p>
            <a:pPr marL="457200" lvl="0" indent="-317500" algn="l" rtl="0">
              <a:spcBef>
                <a:spcPts val="0"/>
              </a:spcBef>
              <a:spcAft>
                <a:spcPts val="0"/>
              </a:spcAft>
              <a:buSzPts val="1400"/>
              <a:buChar char="-"/>
            </a:pPr>
            <a:r>
              <a:rPr lang="en"/>
              <a:t>EXPLAIN:</a:t>
            </a:r>
            <a:endParaRPr/>
          </a:p>
          <a:p>
            <a:pPr marL="914400" lvl="1" indent="-317500" algn="l" rtl="0">
              <a:spcBef>
                <a:spcPts val="0"/>
              </a:spcBef>
              <a:spcAft>
                <a:spcPts val="0"/>
              </a:spcAft>
              <a:buSzPts val="1400"/>
              <a:buChar char="-"/>
            </a:pPr>
            <a:r>
              <a:rPr lang="en"/>
              <a:t>Two words, one with known ground truth</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9a0ece19bb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9a0ece19bb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5450d6d37e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25450d6d37e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5450d6d37e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25450d6d37e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064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2b036ef30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2b036ef30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435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2b036ef30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2b036ef30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536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5450d6d37e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25450d6d37e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5450d6d37e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25450d6d37e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9a406f3d00_0_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
        <p:nvSpPr>
          <p:cNvPr id="297" name="Google Shape;297;g9a406f3d00_0_44: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98" name="Google Shape;298;g9a406f3d00_0_44: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457200" lvl="0" indent="-317500" algn="l" rtl="0">
              <a:spcBef>
                <a:spcPts val="0"/>
              </a:spcBef>
              <a:spcAft>
                <a:spcPts val="0"/>
              </a:spcAft>
              <a:buSzPts val="1400"/>
              <a:buChar char="-"/>
            </a:pPr>
            <a:r>
              <a:rPr lang="en" dirty="0"/>
              <a:t>They are equivalent, can represent any dataset in any model</a:t>
            </a:r>
            <a:endParaRPr dirty="0"/>
          </a:p>
          <a:p>
            <a:pPr marL="457200" lvl="0" indent="-317500" algn="l" rtl="0">
              <a:spcBef>
                <a:spcPts val="0"/>
              </a:spcBef>
              <a:spcAft>
                <a:spcPts val="0"/>
              </a:spcAft>
              <a:buSzPts val="1400"/>
              <a:buChar char="-"/>
            </a:pPr>
            <a:r>
              <a:rPr lang="en" dirty="0"/>
              <a:t>But processing the data is vastly simplified by representing the data in the most appropriate model</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2ae7a8c5a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2ae7a8c5a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25450d6d37e_0_49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u="none" strike="noStrike" dirty="0">
                <a:solidFill>
                  <a:srgbClr val="202124"/>
                </a:solidFill>
                <a:effectLst/>
                <a:latin typeface="Google Sans"/>
              </a:rPr>
              <a:t>Intuitively, rectangular data are </a:t>
            </a:r>
            <a:r>
              <a:rPr lang="en-GB" b="0" i="0" u="none" strike="noStrike" dirty="0">
                <a:solidFill>
                  <a:srgbClr val="040C28"/>
                </a:solidFill>
                <a:effectLst/>
                <a:latin typeface="Google Sans"/>
              </a:rPr>
              <a:t>shaped like a rectangle where every value corresponds to some row and column</a:t>
            </a:r>
            <a:r>
              <a:rPr lang="en-GB" b="0" i="0" u="none" strike="noStrike" dirty="0">
                <a:solidFill>
                  <a:srgbClr val="202124"/>
                </a:solidFill>
                <a:effectLst/>
                <a:latin typeface="Google Sans"/>
              </a:rPr>
              <a:t>. Most data frames store rectangular data. Non-rectangular data, on the other hand, are not neatly arranged in rows and columns.</a:t>
            </a:r>
          </a:p>
          <a:p>
            <a:pPr marL="0" lvl="0" indent="0" algn="l" rtl="0">
              <a:spcBef>
                <a:spcPts val="0"/>
              </a:spcBef>
              <a:spcAft>
                <a:spcPts val="0"/>
              </a:spcAft>
              <a:buNone/>
            </a:pPr>
            <a:endParaRPr lang="en-GB" b="0" i="0" u="none" strike="noStrike" dirty="0">
              <a:solidFill>
                <a:srgbClr val="202124"/>
              </a:solidFill>
              <a:effectLst/>
              <a:latin typeface="Google Sans"/>
            </a:endParaRPr>
          </a:p>
          <a:p>
            <a:pPr marL="0" lvl="0" indent="0" algn="l" rtl="0">
              <a:spcBef>
                <a:spcPts val="0"/>
              </a:spcBef>
              <a:spcAft>
                <a:spcPts val="0"/>
              </a:spcAft>
              <a:buNone/>
            </a:pPr>
            <a:r>
              <a:rPr lang="en-GB" b="0" i="0" u="none" strike="noStrike" dirty="0">
                <a:solidFill>
                  <a:srgbClr val="202124"/>
                </a:solidFill>
                <a:effectLst/>
                <a:latin typeface="Google Sans"/>
              </a:rPr>
              <a:t>Non-rectangular data, on the other hand, are </a:t>
            </a:r>
            <a:r>
              <a:rPr lang="en-GB" b="0" i="0" u="none" strike="noStrike" dirty="0">
                <a:solidFill>
                  <a:srgbClr val="040C28"/>
                </a:solidFill>
                <a:effectLst/>
                <a:latin typeface="Google Sans"/>
              </a:rPr>
              <a:t>not neatly arranged in rows and columns</a:t>
            </a:r>
            <a:r>
              <a:rPr lang="en-GB" b="0" i="0" u="none" strike="noStrike" dirty="0">
                <a:solidFill>
                  <a:srgbClr val="202124"/>
                </a:solidFill>
                <a:effectLst/>
                <a:latin typeface="Google Sans"/>
              </a:rPr>
              <a:t>. Instead, they are often a culmination of separate data structures where there is some similarity among members of the same data structure. Usually non-rectangular data are stored in lists.</a:t>
            </a:r>
            <a:endParaRPr dirty="0"/>
          </a:p>
        </p:txBody>
      </p:sp>
      <p:sp>
        <p:nvSpPr>
          <p:cNvPr id="1098" name="Google Shape;1098;g25450d6d37e_0_4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5450d6d37e_0_10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g25450d6d37e_0_10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5450d6d37e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25450d6d37e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25450d6d37e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25450d6d37e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25450d6d37e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25450d6d37e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25450d6d37e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25450d6d37e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5450d6d37e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5450d6d37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 </a:t>
            </a:r>
            <a:r>
              <a:rPr lang="en" dirty="0" err="1"/>
              <a:t>df.info</a:t>
            </a:r>
            <a:r>
              <a:rPr lang="en" dirty="0"/>
              <a:t>() to get a more comprehensive output</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err="1"/>
              <a:t>business_id</a:t>
            </a:r>
            <a:r>
              <a:rPr lang="en" dirty="0"/>
              <a:t>	</a:t>
            </a:r>
            <a:r>
              <a:rPr lang="en" dirty="0" err="1"/>
              <a:t>business_name</a:t>
            </a:r>
            <a:r>
              <a:rPr lang="en" dirty="0"/>
              <a:t>	</a:t>
            </a:r>
            <a:r>
              <a:rPr lang="en" dirty="0" err="1"/>
              <a:t>business_address</a:t>
            </a:r>
            <a:r>
              <a:rPr lang="en" dirty="0"/>
              <a:t>	</a:t>
            </a:r>
            <a:r>
              <a:rPr lang="en" dirty="0" err="1"/>
              <a:t>business_city</a:t>
            </a:r>
            <a:r>
              <a:rPr lang="en" dirty="0"/>
              <a:t>	</a:t>
            </a:r>
            <a:r>
              <a:rPr lang="en" dirty="0" err="1"/>
              <a:t>business_state</a:t>
            </a:r>
            <a:r>
              <a:rPr lang="en" dirty="0"/>
              <a:t>	</a:t>
            </a:r>
            <a:r>
              <a:rPr lang="en" dirty="0" err="1"/>
              <a:t>business_postal_code</a:t>
            </a:r>
            <a:r>
              <a:rPr lang="en" dirty="0"/>
              <a:t>	</a:t>
            </a:r>
            <a:r>
              <a:rPr lang="en" dirty="0" err="1"/>
              <a:t>business_latitude</a:t>
            </a:r>
            <a:r>
              <a:rPr lang="en" dirty="0"/>
              <a:t>	</a:t>
            </a:r>
            <a:r>
              <a:rPr lang="en" dirty="0" err="1"/>
              <a:t>business_longitude</a:t>
            </a:r>
            <a:r>
              <a:rPr lang="en" dirty="0"/>
              <a:t>	</a:t>
            </a:r>
            <a:r>
              <a:rPr lang="en" dirty="0" err="1"/>
              <a:t>business_location</a:t>
            </a:r>
            <a:r>
              <a:rPr lang="en" dirty="0"/>
              <a:t>	</a:t>
            </a:r>
            <a:r>
              <a:rPr lang="en" dirty="0" err="1"/>
              <a:t>business_phone_number</a:t>
            </a:r>
            <a:r>
              <a:rPr lang="en" dirty="0"/>
              <a:t>	...	</a:t>
            </a:r>
            <a:r>
              <a:rPr lang="en" dirty="0" err="1"/>
              <a:t>inspection_score</a:t>
            </a:r>
            <a:r>
              <a:rPr lang="en" dirty="0"/>
              <a:t>	</a:t>
            </a:r>
            <a:r>
              <a:rPr lang="en" dirty="0" err="1"/>
              <a:t>inspection_type</a:t>
            </a:r>
            <a:r>
              <a:rPr lang="en" dirty="0"/>
              <a:t>	</a:t>
            </a:r>
            <a:r>
              <a:rPr lang="en" dirty="0" err="1"/>
              <a:t>violation_id</a:t>
            </a:r>
            <a:r>
              <a:rPr lang="en" dirty="0"/>
              <a:t>	</a:t>
            </a:r>
            <a:r>
              <a:rPr lang="en" dirty="0" err="1"/>
              <a:t>violation_description</a:t>
            </a:r>
            <a:r>
              <a:rPr lang="en" dirty="0"/>
              <a:t>	</a:t>
            </a:r>
            <a:r>
              <a:rPr lang="en" dirty="0" err="1"/>
              <a:t>risk_category</a:t>
            </a:r>
            <a:r>
              <a:rPr lang="en" dirty="0"/>
              <a:t>	Neighborhoods	SF Find Neighborhoods	Current Police Districts	Current Supervisor Districts	Analysis Neighborhoods</a:t>
            </a:r>
            <a:endParaRPr dirty="0"/>
          </a:p>
          <a:p>
            <a:pPr marL="0" lvl="0" indent="0" algn="l" rtl="0">
              <a:spcBef>
                <a:spcPts val="0"/>
              </a:spcBef>
              <a:spcAft>
                <a:spcPts val="0"/>
              </a:spcAft>
              <a:buClr>
                <a:schemeClr val="dk1"/>
              </a:buClr>
              <a:buSzPts val="1100"/>
              <a:buFont typeface="Arial"/>
              <a:buNone/>
            </a:pPr>
            <a:r>
              <a:rPr lang="en" dirty="0"/>
              <a:t>0	835	Kam Po Kitchen	801 Broadway St	San Francisco	CA	94133	37.797223	-122.410513	POINT (-122.410513 37.797223)	</a:t>
            </a:r>
            <a:r>
              <a:rPr lang="en" dirty="0" err="1"/>
              <a:t>NaN</a:t>
            </a:r>
            <a:r>
              <a:rPr lang="en" dirty="0"/>
              <a:t>	...	88.0	Routine - Unscheduled	835_20180917_103139	Improper food storage	Low Risk	107.0	107.0	6.0	3.0	6.0</a:t>
            </a:r>
            <a:endParaRPr dirty="0"/>
          </a:p>
          <a:p>
            <a:pPr marL="0" lvl="0" indent="0" algn="l" rtl="0">
              <a:spcBef>
                <a:spcPts val="0"/>
              </a:spcBef>
              <a:spcAft>
                <a:spcPts val="0"/>
              </a:spcAft>
              <a:buClr>
                <a:schemeClr val="dk1"/>
              </a:buClr>
              <a:buSzPts val="1100"/>
              <a:buFont typeface="Arial"/>
              <a:buNone/>
            </a:pPr>
            <a:r>
              <a:rPr lang="en" dirty="0"/>
              <a:t>1	905	Working Girls' </a:t>
            </a:r>
            <a:endParaRPr dirty="0"/>
          </a:p>
          <a:p>
            <a:pPr marL="0" lvl="0" indent="0" algn="l" rtl="0">
              <a:spcBef>
                <a:spcPts val="0"/>
              </a:spcBef>
              <a:spcAft>
                <a:spcPts val="0"/>
              </a:spcAft>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5450d6d37e_0_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g25450d6d37e_0_6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5450d6d37e_0_6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5450d6d37e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25450d6d37e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ppm: parts per million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a406f3d00_0_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
        <p:nvSpPr>
          <p:cNvPr id="309" name="Google Shape;309;g9a406f3d00_0_66: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310" name="Google Shape;310;g9a406f3d00_0_66: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“d” in “httpd” for “daemon”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Not a real DB (no schema, no consistency), although it looks temptingly like one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 benevolently formatted plain text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5450d6d37e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25450d6d37e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(Lisa’s edit 2/1/2022 post-lecture)</a:t>
            </a:r>
            <a:endParaRPr dirty="0"/>
          </a:p>
          <a:p>
            <a:pPr marL="0" lvl="0" indent="0" algn="l" rtl="0">
              <a:spcBef>
                <a:spcPts val="0"/>
              </a:spcBef>
              <a:spcAft>
                <a:spcPts val="0"/>
              </a:spcAft>
              <a:buNone/>
            </a:pPr>
            <a:r>
              <a:rPr lang="en" dirty="0"/>
              <a:t>There were several questions in lecture today:</a:t>
            </a:r>
            <a:endParaRPr dirty="0"/>
          </a:p>
          <a:p>
            <a:pPr marL="457200" lvl="0" indent="-317500" algn="l" rtl="0">
              <a:spcBef>
                <a:spcPts val="0"/>
              </a:spcBef>
              <a:spcAft>
                <a:spcPts val="0"/>
              </a:spcAft>
              <a:buSzPts val="1400"/>
              <a:buChar char="●"/>
            </a:pPr>
            <a:r>
              <a:rPr lang="en" dirty="0"/>
              <a:t>Couldn’t GPA be quantitative discrete, since technically there are a finite number of possible GPAs?</a:t>
            </a:r>
            <a:endParaRPr dirty="0"/>
          </a:p>
          <a:p>
            <a:pPr marL="457200" lvl="0" indent="-317500" algn="l" rtl="0">
              <a:spcBef>
                <a:spcPts val="0"/>
              </a:spcBef>
              <a:spcAft>
                <a:spcPts val="0"/>
              </a:spcAft>
              <a:buSzPts val="1400"/>
              <a:buChar char="●"/>
            </a:pPr>
            <a:r>
              <a:rPr lang="en" dirty="0"/>
              <a:t>Couldn’t Number of years of education be Qualitative Ordinal, since a gap of a “year” is dependent on when that year of education occurred?</a:t>
            </a:r>
            <a:endParaRPr dirty="0"/>
          </a:p>
          <a:p>
            <a:pPr marL="457200" lvl="0" indent="-317500" algn="l" rtl="0">
              <a:spcBef>
                <a:spcPts val="0"/>
              </a:spcBef>
              <a:spcAft>
                <a:spcPts val="0"/>
              </a:spcAft>
              <a:buSzPts val="1400"/>
              <a:buChar char="●"/>
            </a:pPr>
            <a:r>
              <a:rPr lang="en" dirty="0"/>
              <a:t>Couldn’t Yelp Rating be quantitative discrete for the same reasons as GPA?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answer to all these questions (except education, see below) is: “Yes, it could! But it depends on what question you are trying to answer with data.” We’ll see next week that many of these feature types are tied to how you’d want to visualize data. Would you want to scatterplot GPA, or do you want to </a:t>
            </a:r>
            <a:r>
              <a:rPr lang="en" dirty="0" err="1"/>
              <a:t>lineplot</a:t>
            </a:r>
            <a:r>
              <a:rPr lang="en" dirty="0"/>
              <a:t> GPA? How do you want to present Yelp Ratings—categorically (e.g. bar plot), or quantitatively (e.g., scatter plot)? What story are you asking from the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Side note on education: In my (Lisa’s) research I prefer asking education level as a Qualitative Nominal variable— high school, Undergrad, Master’s, PhD, etc.—precisely because of the above points. As data scientists working with educational data it’s highly likely that you won’t care about quantitatively comparing number of years; you probably care more about type (i.e., category) of education.</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2b036ef30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2b036ef30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2b036ef30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2b036ef30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b036ef30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b036ef30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2b036ef309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2b036ef309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ee15b92a69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ee15b92a6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0ff83c27a6_0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0ff83c27a6_0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ee15b92a6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ee15b92a6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ee15b92a6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ee15b92a6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ee15b92a69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ee15b92a69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July 8th 2009?</a:t>
            </a:r>
            <a:endParaRPr/>
          </a:p>
          <a:p>
            <a:pPr marL="0" lvl="0" indent="0" algn="l" rtl="0">
              <a:spcBef>
                <a:spcPts val="0"/>
              </a:spcBef>
              <a:spcAft>
                <a:spcPts val="0"/>
              </a:spcAft>
              <a:buNone/>
            </a:pPr>
            <a:r>
              <a:rPr lang="en"/>
              <a:t>8th of July 2009?</a:t>
            </a:r>
            <a:endParaRPr/>
          </a:p>
          <a:p>
            <a:pPr marL="0" lvl="0" indent="0" algn="l" rtl="0">
              <a:spcBef>
                <a:spcPts val="0"/>
              </a:spcBef>
              <a:spcAft>
                <a:spcPts val="0"/>
              </a:spcAft>
              <a:buNone/>
            </a:pPr>
            <a:r>
              <a:rPr lang="en">
                <a:solidFill>
                  <a:schemeClr val="dk1"/>
                </a:solidFill>
              </a:rPr>
              <a:t>2007 July 8th?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a406f3d00_0_1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
        <p:nvSpPr>
          <p:cNvPr id="318" name="Google Shape;318;g9a406f3d00_0_147: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319" name="Google Shape;319;g9a406f3d00_0_147: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00" tIns="45700" rIns="91400"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ee15b92a6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ee15b92a6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https://en.wikipedia.org/wiki/Coordinated_Universal_Time</a:t>
            </a:r>
            <a:endParaRPr/>
          </a:p>
          <a:p>
            <a:pPr marL="0" lvl="0" indent="0" algn="l" rtl="0">
              <a:spcBef>
                <a:spcPts val="0"/>
              </a:spcBef>
              <a:spcAft>
                <a:spcPts val="0"/>
              </a:spcAft>
              <a:buNone/>
            </a:pPr>
            <a:r>
              <a:rPr lang="en"/>
              <a:t>The official abbreviation for Coordinated Universal Time is UTC. This abbreviation comes as a result of the International Telecommunication Union and the International Astronomical Union wanting to use the same abbreviation in all languages. English speakers originally proposed CUT (for "coordinated universal time"), while French speakers proposed TUC (for "temps universel coordonné"). The compromise that emerged was UTC,</a:t>
            </a:r>
            <a:endParaRPr/>
          </a:p>
          <a:p>
            <a:pPr marL="0" lvl="0" indent="0" algn="l" rtl="0">
              <a:spcBef>
                <a:spcPts val="0"/>
              </a:spcBef>
              <a:spcAft>
                <a:spcPts val="0"/>
              </a:spcAft>
              <a:buNone/>
            </a:pPr>
            <a:endParaRPr/>
          </a:p>
          <a:p>
            <a:pPr marL="0" lvl="0" indent="0" algn="l" rtl="0">
              <a:spcBef>
                <a:spcPts val="0"/>
              </a:spcBef>
              <a:spcAft>
                <a:spcPts val="0"/>
              </a:spcAft>
              <a:buNone/>
            </a:pPr>
            <a:r>
              <a:rPr lang="en"/>
              <a:t>Year 2038 problem 🡪 32 bit signed time wraps around.</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e15b92a69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e15b92a69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e15b92a69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e15b92a69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ee15b92a69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ee15b92a69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ee15b92a69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ee15b92a69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2b036ef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2b036ef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ee15b92a69_4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ee15b92a69_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76a764e62_2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
        <p:nvSpPr>
          <p:cNvPr id="330" name="Google Shape;330;g176a764e62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1" name="Google Shape;331;g176a764e62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(you’re supposed to know this as a prereq)</a:t>
            </a: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CC4125"/>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cxnSp>
        <p:nvCxnSpPr>
          <p:cNvPr id="57" name="Google Shape;57;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8" name="Google Shape;58;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59" name="Google Shape;59;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0" name="Google Shape;60;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000000"/>
              </a:buClr>
              <a:buSzPts val="3000"/>
              <a:buFont typeface="Calibri"/>
              <a:buNone/>
              <a:defRPr sz="4400" b="0" i="0" u="none" strike="noStrike" cap="none">
                <a:solidFill>
                  <a:srgbClr val="000000"/>
                </a:solidFill>
                <a:latin typeface="Calibri"/>
                <a:ea typeface="Calibri"/>
                <a:cs typeface="Calibri"/>
                <a:sym typeface="Calibri"/>
              </a:defRPr>
            </a:lvl1pPr>
            <a:lvl2pPr lvl="1" indent="0">
              <a:spcBef>
                <a:spcPts val="0"/>
              </a:spcBef>
              <a:spcAft>
                <a:spcPts val="0"/>
              </a:spcAft>
              <a:buSzPts val="3000"/>
              <a:buNone/>
              <a:defRPr sz="1800"/>
            </a:lvl2pPr>
            <a:lvl3pPr lvl="2" indent="0">
              <a:spcBef>
                <a:spcPts val="0"/>
              </a:spcBef>
              <a:spcAft>
                <a:spcPts val="0"/>
              </a:spcAft>
              <a:buSzPts val="3000"/>
              <a:buNone/>
              <a:defRPr sz="1800"/>
            </a:lvl3pPr>
            <a:lvl4pPr lvl="3" indent="0">
              <a:spcBef>
                <a:spcPts val="0"/>
              </a:spcBef>
              <a:spcAft>
                <a:spcPts val="0"/>
              </a:spcAft>
              <a:buSzPts val="3000"/>
              <a:buNone/>
              <a:defRPr sz="1800"/>
            </a:lvl4pPr>
            <a:lvl5pPr lvl="4" indent="0">
              <a:spcBef>
                <a:spcPts val="0"/>
              </a:spcBef>
              <a:spcAft>
                <a:spcPts val="0"/>
              </a:spcAft>
              <a:buSzPts val="3000"/>
              <a:buNone/>
              <a:defRPr sz="1800"/>
            </a:lvl5pPr>
            <a:lvl6pPr lvl="5" indent="0">
              <a:spcBef>
                <a:spcPts val="0"/>
              </a:spcBef>
              <a:spcAft>
                <a:spcPts val="0"/>
              </a:spcAft>
              <a:buSzPts val="3000"/>
              <a:buNone/>
              <a:defRPr sz="1800"/>
            </a:lvl6pPr>
            <a:lvl7pPr lvl="6" indent="0">
              <a:spcBef>
                <a:spcPts val="0"/>
              </a:spcBef>
              <a:spcAft>
                <a:spcPts val="0"/>
              </a:spcAft>
              <a:buSzPts val="3000"/>
              <a:buNone/>
              <a:defRPr sz="1800"/>
            </a:lvl7pPr>
            <a:lvl8pPr lvl="7" indent="0">
              <a:spcBef>
                <a:spcPts val="0"/>
              </a:spcBef>
              <a:spcAft>
                <a:spcPts val="0"/>
              </a:spcAft>
              <a:buSzPts val="3000"/>
              <a:buNone/>
              <a:defRPr sz="1800"/>
            </a:lvl8pPr>
            <a:lvl9pPr lvl="8" indent="0">
              <a:spcBef>
                <a:spcPts val="0"/>
              </a:spcBef>
              <a:spcAft>
                <a:spcPts val="0"/>
              </a:spcAft>
              <a:buSzPts val="3000"/>
              <a:buNone/>
              <a:defRPr sz="1800"/>
            </a:lvl9pPr>
          </a:lstStyle>
          <a:p>
            <a:endParaRPr/>
          </a:p>
        </p:txBody>
      </p:sp>
      <p:sp>
        <p:nvSpPr>
          <p:cNvPr id="66" name="Google Shape;66;p13"/>
          <p:cNvSpPr txBox="1">
            <a:spLocks noGrp="1"/>
          </p:cNvSpPr>
          <p:nvPr>
            <p:ph type="body" idx="1"/>
          </p:nvPr>
        </p:nvSpPr>
        <p:spPr>
          <a:xfrm>
            <a:off x="457200" y="1200150"/>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06400" algn="l" rtl="0">
              <a:spcBef>
                <a:spcPts val="16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381000" algn="l" rtl="0">
              <a:spcBef>
                <a:spcPts val="16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3pPr>
            <a:lvl4pPr marL="1828800" marR="0" lvl="3"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4pPr>
            <a:lvl5pPr marL="2286000" marR="0" lvl="4"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5pPr>
            <a:lvl6pPr marL="2743200" marR="0" lvl="5"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6pPr>
            <a:lvl7pPr marL="3200400" marR="0" lvl="6"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7pPr>
            <a:lvl8pPr marL="3657600" marR="0" lvl="7"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8pPr>
            <a:lvl9pPr marL="4114800" marR="0" lvl="8" indent="-355600" algn="l" rtl="0">
              <a:spcBef>
                <a:spcPts val="1600"/>
              </a:spcBef>
              <a:spcAft>
                <a:spcPts val="160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9pPr>
          </a:lstStyle>
          <a:p>
            <a:endParaRPr/>
          </a:p>
        </p:txBody>
      </p:sp>
      <p:sp>
        <p:nvSpPr>
          <p:cNvPr id="67" name="Google Shape;67;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85800" y="457200"/>
            <a:ext cx="77724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000000"/>
              </a:buClr>
              <a:buSzPts val="3000"/>
              <a:buFont typeface="Helvetica Neue"/>
              <a:buNone/>
              <a:defRPr sz="4400" b="0" i="0" u="none" strike="noStrike" cap="none">
                <a:solidFill>
                  <a:srgbClr val="000000"/>
                </a:solidFill>
                <a:latin typeface="Helvetica Neue"/>
                <a:ea typeface="Helvetica Neue"/>
                <a:cs typeface="Helvetica Neue"/>
                <a:sym typeface="Helvetica Neue"/>
              </a:defRPr>
            </a:lvl1pPr>
            <a:lvl2pPr lvl="1" indent="0">
              <a:spcBef>
                <a:spcPts val="0"/>
              </a:spcBef>
              <a:spcAft>
                <a:spcPts val="0"/>
              </a:spcAft>
              <a:buSzPts val="3000"/>
              <a:buFont typeface="Helvetica Neue"/>
              <a:buNone/>
              <a:defRPr sz="1800">
                <a:latin typeface="Helvetica Neue"/>
                <a:ea typeface="Helvetica Neue"/>
                <a:cs typeface="Helvetica Neue"/>
                <a:sym typeface="Helvetica Neue"/>
              </a:defRPr>
            </a:lvl2pPr>
            <a:lvl3pPr lvl="2" indent="0">
              <a:spcBef>
                <a:spcPts val="0"/>
              </a:spcBef>
              <a:spcAft>
                <a:spcPts val="0"/>
              </a:spcAft>
              <a:buSzPts val="3000"/>
              <a:buFont typeface="Helvetica Neue"/>
              <a:buNone/>
              <a:defRPr sz="1800">
                <a:latin typeface="Helvetica Neue"/>
                <a:ea typeface="Helvetica Neue"/>
                <a:cs typeface="Helvetica Neue"/>
                <a:sym typeface="Helvetica Neue"/>
              </a:defRPr>
            </a:lvl3pPr>
            <a:lvl4pPr lvl="3" indent="0">
              <a:spcBef>
                <a:spcPts val="0"/>
              </a:spcBef>
              <a:spcAft>
                <a:spcPts val="0"/>
              </a:spcAft>
              <a:buSzPts val="3000"/>
              <a:buFont typeface="Helvetica Neue"/>
              <a:buNone/>
              <a:defRPr sz="1800">
                <a:latin typeface="Helvetica Neue"/>
                <a:ea typeface="Helvetica Neue"/>
                <a:cs typeface="Helvetica Neue"/>
                <a:sym typeface="Helvetica Neue"/>
              </a:defRPr>
            </a:lvl4pPr>
            <a:lvl5pPr lvl="4" indent="0">
              <a:spcBef>
                <a:spcPts val="0"/>
              </a:spcBef>
              <a:spcAft>
                <a:spcPts val="0"/>
              </a:spcAft>
              <a:buSzPts val="3000"/>
              <a:buFont typeface="Helvetica Neue"/>
              <a:buNone/>
              <a:defRPr sz="1800">
                <a:latin typeface="Helvetica Neue"/>
                <a:ea typeface="Helvetica Neue"/>
                <a:cs typeface="Helvetica Neue"/>
                <a:sym typeface="Helvetica Neue"/>
              </a:defRPr>
            </a:lvl5pPr>
            <a:lvl6pPr lvl="5" indent="0">
              <a:spcBef>
                <a:spcPts val="0"/>
              </a:spcBef>
              <a:spcAft>
                <a:spcPts val="0"/>
              </a:spcAft>
              <a:buSzPts val="3000"/>
              <a:buFont typeface="Helvetica Neue"/>
              <a:buNone/>
              <a:defRPr sz="1800">
                <a:latin typeface="Helvetica Neue"/>
                <a:ea typeface="Helvetica Neue"/>
                <a:cs typeface="Helvetica Neue"/>
                <a:sym typeface="Helvetica Neue"/>
              </a:defRPr>
            </a:lvl6pPr>
            <a:lvl7pPr lvl="6" indent="0">
              <a:spcBef>
                <a:spcPts val="0"/>
              </a:spcBef>
              <a:spcAft>
                <a:spcPts val="0"/>
              </a:spcAft>
              <a:buSzPts val="3000"/>
              <a:buFont typeface="Helvetica Neue"/>
              <a:buNone/>
              <a:defRPr sz="1800">
                <a:latin typeface="Helvetica Neue"/>
                <a:ea typeface="Helvetica Neue"/>
                <a:cs typeface="Helvetica Neue"/>
                <a:sym typeface="Helvetica Neue"/>
              </a:defRPr>
            </a:lvl7pPr>
            <a:lvl8pPr lvl="7" indent="0">
              <a:spcBef>
                <a:spcPts val="0"/>
              </a:spcBef>
              <a:spcAft>
                <a:spcPts val="0"/>
              </a:spcAft>
              <a:buSzPts val="3000"/>
              <a:buFont typeface="Helvetica Neue"/>
              <a:buNone/>
              <a:defRPr sz="1800">
                <a:latin typeface="Helvetica Neue"/>
                <a:ea typeface="Helvetica Neue"/>
                <a:cs typeface="Helvetica Neue"/>
                <a:sym typeface="Helvetica Neue"/>
              </a:defRPr>
            </a:lvl8pPr>
            <a:lvl9pPr lvl="8" indent="0">
              <a:spcBef>
                <a:spcPts val="0"/>
              </a:spcBef>
              <a:spcAft>
                <a:spcPts val="0"/>
              </a:spcAft>
              <a:buSzPts val="3000"/>
              <a:buFont typeface="Helvetica Neue"/>
              <a:buNone/>
              <a:defRPr sz="1800">
                <a:latin typeface="Helvetica Neue"/>
                <a:ea typeface="Helvetica Neue"/>
                <a:cs typeface="Helvetica Neue"/>
                <a:sym typeface="Helvetica Neue"/>
              </a:defRPr>
            </a:lvl9pPr>
          </a:lstStyle>
          <a:p>
            <a:endParaRPr/>
          </a:p>
        </p:txBody>
      </p:sp>
      <p:sp>
        <p:nvSpPr>
          <p:cNvPr id="70" name="Google Shape;70;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CC4125"/>
        </a:solidFill>
        <a:effectLst/>
      </p:bgPr>
    </p:bg>
    <p:spTree>
      <p:nvGrpSpPr>
        <p:cNvPr id="1" name="Shape 82"/>
        <p:cNvGrpSpPr/>
        <p:nvPr/>
      </p:nvGrpSpPr>
      <p:grpSpPr>
        <a:xfrm>
          <a:off x="0" y="0"/>
          <a:ext cx="0" cy="0"/>
          <a:chOff x="0" y="0"/>
          <a:chExt cx="0" cy="0"/>
        </a:xfrm>
      </p:grpSpPr>
      <p:cxnSp>
        <p:nvCxnSpPr>
          <p:cNvPr id="83" name="Google Shape;83;p17"/>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84" name="Google Shape;84;p17"/>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85" name="Google Shape;85;p17"/>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86" name="Google Shape;86;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7"/>
        <p:cNvGrpSpPr/>
        <p:nvPr/>
      </p:nvGrpSpPr>
      <p:grpSpPr>
        <a:xfrm>
          <a:off x="0" y="0"/>
          <a:ext cx="0" cy="0"/>
          <a:chOff x="0" y="0"/>
          <a:chExt cx="0" cy="0"/>
        </a:xfrm>
      </p:grpSpPr>
      <p:cxnSp>
        <p:nvCxnSpPr>
          <p:cNvPr id="88" name="Google Shape;88;p18"/>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89" name="Google Shape;89;p18"/>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90" name="Google Shape;90;p18"/>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8"/>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SzPts val="2400"/>
              <a:buChar char="●"/>
              <a:defRPr sz="2400"/>
            </a:lvl1pPr>
            <a:lvl2pPr marL="914400" lvl="1" indent="-342900" rtl="0">
              <a:spcBef>
                <a:spcPts val="1600"/>
              </a:spcBef>
              <a:spcAft>
                <a:spcPts val="0"/>
              </a:spcAft>
              <a:buSzPts val="1800"/>
              <a:buChar char="○"/>
              <a:defRPr sz="1800"/>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cxnSp>
        <p:nvCxnSpPr>
          <p:cNvPr id="95" name="Google Shape;95;p19"/>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96" name="Google Shape;96;p19"/>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97" name="Google Shape;97;p1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98" name="Google Shape;98;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9"/>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19"/>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1" name="Google Shape;101;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cxnSp>
        <p:nvCxnSpPr>
          <p:cNvPr id="106" name="Google Shape;106;p2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07" name="Google Shape;107;p21"/>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21"/>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9" name="Google Shape;109;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10"/>
        <p:cNvGrpSpPr/>
        <p:nvPr/>
      </p:nvGrpSpPr>
      <p:grpSpPr>
        <a:xfrm>
          <a:off x="0" y="0"/>
          <a:ext cx="0" cy="0"/>
          <a:chOff x="0" y="0"/>
          <a:chExt cx="0" cy="0"/>
        </a:xfrm>
      </p:grpSpPr>
      <p:cxnSp>
        <p:nvCxnSpPr>
          <p:cNvPr id="111" name="Google Shape;111;p2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12" name="Google Shape;112;p22"/>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3" name="Google Shape;113;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CC4125"/>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p23"/>
          <p:cNvSpPr/>
          <p:nvPr/>
        </p:nvSpPr>
        <p:spPr>
          <a:xfrm>
            <a:off x="4572000" y="125"/>
            <a:ext cx="4572000" cy="51435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2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17" name="Google Shape;117;p23"/>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4125"/>
              </a:buClr>
              <a:buSzPts val="3600"/>
              <a:buNone/>
              <a:defRPr sz="3600">
                <a:solidFill>
                  <a:srgbClr val="CC4125"/>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118" name="Google Shape;118;p23"/>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9" name="Google Shape;119;p2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20" name="Google Shape;120;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cxnSp>
        <p:nvCxnSpPr>
          <p:cNvPr id="122" name="Google Shape;122;p24"/>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23" name="Google Shape;123;p2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24" name="Google Shape;124;p24"/>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25" name="Google Shape;125;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cxnSp>
        <p:nvCxnSpPr>
          <p:cNvPr id="127" name="Google Shape;127;p25"/>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28" name="Google Shape;128;p25"/>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129" name="Google Shape;129;p25"/>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30" name="Google Shape;130;p25"/>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1" name="Google Shape;131;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p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000000"/>
              </a:buClr>
              <a:buSzPts val="3000"/>
              <a:buFont typeface="Calibri"/>
              <a:buNone/>
              <a:defRPr sz="4400" b="0" i="0" u="none" strike="noStrike" cap="none">
                <a:solidFill>
                  <a:srgbClr val="000000"/>
                </a:solidFill>
                <a:latin typeface="Calibri"/>
                <a:ea typeface="Calibri"/>
                <a:cs typeface="Calibri"/>
                <a:sym typeface="Calibri"/>
              </a:defRPr>
            </a:lvl1pPr>
            <a:lvl2pPr lvl="1" indent="0" rtl="0">
              <a:spcBef>
                <a:spcPts val="0"/>
              </a:spcBef>
              <a:spcAft>
                <a:spcPts val="0"/>
              </a:spcAft>
              <a:buSzPts val="3000"/>
              <a:buNone/>
              <a:defRPr sz="1800"/>
            </a:lvl2pPr>
            <a:lvl3pPr lvl="2" indent="0" rtl="0">
              <a:spcBef>
                <a:spcPts val="0"/>
              </a:spcBef>
              <a:spcAft>
                <a:spcPts val="0"/>
              </a:spcAft>
              <a:buSzPts val="3000"/>
              <a:buNone/>
              <a:defRPr sz="1800"/>
            </a:lvl3pPr>
            <a:lvl4pPr lvl="3" indent="0" rtl="0">
              <a:spcBef>
                <a:spcPts val="0"/>
              </a:spcBef>
              <a:spcAft>
                <a:spcPts val="0"/>
              </a:spcAft>
              <a:buSzPts val="3000"/>
              <a:buNone/>
              <a:defRPr sz="1800"/>
            </a:lvl4pPr>
            <a:lvl5pPr lvl="4" indent="0" rtl="0">
              <a:spcBef>
                <a:spcPts val="0"/>
              </a:spcBef>
              <a:spcAft>
                <a:spcPts val="0"/>
              </a:spcAft>
              <a:buSzPts val="3000"/>
              <a:buNone/>
              <a:defRPr sz="1800"/>
            </a:lvl5pPr>
            <a:lvl6pPr lvl="5" indent="0" rtl="0">
              <a:spcBef>
                <a:spcPts val="0"/>
              </a:spcBef>
              <a:spcAft>
                <a:spcPts val="0"/>
              </a:spcAft>
              <a:buSzPts val="3000"/>
              <a:buNone/>
              <a:defRPr sz="1800"/>
            </a:lvl6pPr>
            <a:lvl7pPr lvl="6" indent="0" rtl="0">
              <a:spcBef>
                <a:spcPts val="0"/>
              </a:spcBef>
              <a:spcAft>
                <a:spcPts val="0"/>
              </a:spcAft>
              <a:buSzPts val="3000"/>
              <a:buNone/>
              <a:defRPr sz="1800"/>
            </a:lvl7pPr>
            <a:lvl8pPr lvl="7" indent="0" rtl="0">
              <a:spcBef>
                <a:spcPts val="0"/>
              </a:spcBef>
              <a:spcAft>
                <a:spcPts val="0"/>
              </a:spcAft>
              <a:buSzPts val="3000"/>
              <a:buNone/>
              <a:defRPr sz="1800"/>
            </a:lvl8pPr>
            <a:lvl9pPr lvl="8" indent="0" rtl="0">
              <a:spcBef>
                <a:spcPts val="0"/>
              </a:spcBef>
              <a:spcAft>
                <a:spcPts val="0"/>
              </a:spcAft>
              <a:buSzPts val="3000"/>
              <a:buNone/>
              <a:defRPr sz="1800"/>
            </a:lvl9pPr>
          </a:lstStyle>
          <a:p>
            <a:endParaRPr/>
          </a:p>
        </p:txBody>
      </p:sp>
      <p:sp>
        <p:nvSpPr>
          <p:cNvPr id="136" name="Google Shape;136;p2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06400" algn="l" rtl="0">
              <a:spcBef>
                <a:spcPts val="16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381000" algn="l" rtl="0">
              <a:spcBef>
                <a:spcPts val="1600"/>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3pPr>
            <a:lvl4pPr marL="1828800" marR="0" lvl="3"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4pPr>
            <a:lvl5pPr marL="2286000" marR="0" lvl="4"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5pPr>
            <a:lvl6pPr marL="2743200" marR="0" lvl="5"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6pPr>
            <a:lvl7pPr marL="3200400" marR="0" lvl="6"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7pPr>
            <a:lvl8pPr marL="3657600" marR="0" lvl="7" indent="-355600" algn="l" rtl="0">
              <a:spcBef>
                <a:spcPts val="16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8pPr>
            <a:lvl9pPr marL="4114800" marR="0" lvl="8" indent="-355600" algn="l" rtl="0">
              <a:spcBef>
                <a:spcPts val="1600"/>
              </a:spcBef>
              <a:spcAft>
                <a:spcPts val="160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9pPr>
          </a:lstStyle>
          <a:p>
            <a:endParaRPr/>
          </a:p>
        </p:txBody>
      </p:sp>
      <p:sp>
        <p:nvSpPr>
          <p:cNvPr id="137" name="Google Shape;137;p27"/>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38"/>
        <p:cNvGrpSpPr/>
        <p:nvPr/>
      </p:nvGrpSpPr>
      <p:grpSpPr>
        <a:xfrm>
          <a:off x="0" y="0"/>
          <a:ext cx="0" cy="0"/>
          <a:chOff x="0" y="0"/>
          <a:chExt cx="0" cy="0"/>
        </a:xfrm>
      </p:grpSpPr>
      <p:sp>
        <p:nvSpPr>
          <p:cNvPr id="139" name="Google Shape;139;p28"/>
          <p:cNvSpPr txBox="1">
            <a:spLocks noGrp="1"/>
          </p:cNvSpPr>
          <p:nvPr>
            <p:ph type="title"/>
          </p:nvPr>
        </p:nvSpPr>
        <p:spPr>
          <a:xfrm>
            <a:off x="685800" y="457200"/>
            <a:ext cx="77724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000000"/>
              </a:buClr>
              <a:buSzPts val="3000"/>
              <a:buFont typeface="Calibri"/>
              <a:buNone/>
              <a:defRPr sz="4400" b="0" i="0" u="none" strike="noStrike" cap="none">
                <a:solidFill>
                  <a:srgbClr val="000000"/>
                </a:solidFill>
                <a:latin typeface="Calibri"/>
                <a:ea typeface="Calibri"/>
                <a:cs typeface="Calibri"/>
                <a:sym typeface="Calibri"/>
              </a:defRPr>
            </a:lvl1pPr>
            <a:lvl2pPr lvl="1" indent="0" rtl="0">
              <a:spcBef>
                <a:spcPts val="0"/>
              </a:spcBef>
              <a:spcAft>
                <a:spcPts val="0"/>
              </a:spcAft>
              <a:buSzPts val="3000"/>
              <a:buNone/>
              <a:defRPr sz="1800"/>
            </a:lvl2pPr>
            <a:lvl3pPr lvl="2" indent="0" rtl="0">
              <a:spcBef>
                <a:spcPts val="0"/>
              </a:spcBef>
              <a:spcAft>
                <a:spcPts val="0"/>
              </a:spcAft>
              <a:buSzPts val="3000"/>
              <a:buNone/>
              <a:defRPr sz="1800"/>
            </a:lvl3pPr>
            <a:lvl4pPr lvl="3" indent="0" rtl="0">
              <a:spcBef>
                <a:spcPts val="0"/>
              </a:spcBef>
              <a:spcAft>
                <a:spcPts val="0"/>
              </a:spcAft>
              <a:buSzPts val="3000"/>
              <a:buNone/>
              <a:defRPr sz="1800"/>
            </a:lvl4pPr>
            <a:lvl5pPr lvl="4" indent="0" rtl="0">
              <a:spcBef>
                <a:spcPts val="0"/>
              </a:spcBef>
              <a:spcAft>
                <a:spcPts val="0"/>
              </a:spcAft>
              <a:buSzPts val="3000"/>
              <a:buNone/>
              <a:defRPr sz="1800"/>
            </a:lvl5pPr>
            <a:lvl6pPr lvl="5" indent="0" rtl="0">
              <a:spcBef>
                <a:spcPts val="0"/>
              </a:spcBef>
              <a:spcAft>
                <a:spcPts val="0"/>
              </a:spcAft>
              <a:buSzPts val="3000"/>
              <a:buNone/>
              <a:defRPr sz="1800"/>
            </a:lvl6pPr>
            <a:lvl7pPr lvl="6" indent="0" rtl="0">
              <a:spcBef>
                <a:spcPts val="0"/>
              </a:spcBef>
              <a:spcAft>
                <a:spcPts val="0"/>
              </a:spcAft>
              <a:buSzPts val="3000"/>
              <a:buNone/>
              <a:defRPr sz="1800"/>
            </a:lvl7pPr>
            <a:lvl8pPr lvl="7" indent="0" rtl="0">
              <a:spcBef>
                <a:spcPts val="0"/>
              </a:spcBef>
              <a:spcAft>
                <a:spcPts val="0"/>
              </a:spcAft>
              <a:buSzPts val="3000"/>
              <a:buNone/>
              <a:defRPr sz="1800"/>
            </a:lvl8pPr>
            <a:lvl9pPr lvl="8" indent="0" rtl="0">
              <a:spcBef>
                <a:spcPts val="0"/>
              </a:spcBef>
              <a:spcAft>
                <a:spcPts val="0"/>
              </a:spcAft>
              <a:buSzPts val="3000"/>
              <a:buNone/>
              <a:defRPr sz="1800"/>
            </a:lvl9pPr>
          </a:lstStyle>
          <a:p>
            <a:endParaRPr/>
          </a:p>
        </p:txBody>
      </p:sp>
      <p:sp>
        <p:nvSpPr>
          <p:cNvPr id="140" name="Google Shape;140;p2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141"/>
        <p:cNvGrpSpPr/>
        <p:nvPr/>
      </p:nvGrpSpPr>
      <p:grpSpPr>
        <a:xfrm>
          <a:off x="0" y="0"/>
          <a:ext cx="0" cy="0"/>
          <a:chOff x="0" y="0"/>
          <a:chExt cx="0" cy="0"/>
        </a:xfrm>
      </p:grpSpPr>
      <p:sp>
        <p:nvSpPr>
          <p:cNvPr id="142" name="Google Shape;142;p29"/>
          <p:cNvSpPr txBox="1">
            <a:spLocks noGrp="1"/>
          </p:cNvSpPr>
          <p:nvPr>
            <p:ph type="body" idx="1"/>
          </p:nvPr>
        </p:nvSpPr>
        <p:spPr>
          <a:xfrm>
            <a:off x="566738" y="171450"/>
            <a:ext cx="8001000" cy="43434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1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1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3" name="Google Shape;143;p29"/>
          <p:cNvSpPr txBox="1">
            <a:spLocks noGrp="1"/>
          </p:cNvSpPr>
          <p:nvPr>
            <p:ph type="dt" idx="10"/>
          </p:nvPr>
        </p:nvSpPr>
        <p:spPr>
          <a:xfrm>
            <a:off x="609600" y="4683919"/>
            <a:ext cx="1981200" cy="3573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4" name="Google Shape;144;p29"/>
          <p:cNvSpPr txBox="1">
            <a:spLocks noGrp="1"/>
          </p:cNvSpPr>
          <p:nvPr>
            <p:ph type="ftr" idx="11"/>
          </p:nvPr>
        </p:nvSpPr>
        <p:spPr>
          <a:xfrm>
            <a:off x="2895600" y="4686300"/>
            <a:ext cx="3200400" cy="3573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5" name="Google Shape;14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1300">
                <a:solidFill>
                  <a:schemeClr val="dk1"/>
                </a:solidFill>
                <a:latin typeface="Calibri"/>
                <a:ea typeface="Calibri"/>
                <a:cs typeface="Calibri"/>
                <a:sym typeface="Calibri"/>
              </a:defRPr>
            </a:lvl1pPr>
            <a:lvl2pPr lvl="1" rtl="0">
              <a:buNone/>
              <a:defRPr sz="1300">
                <a:solidFill>
                  <a:schemeClr val="dk1"/>
                </a:solidFill>
                <a:latin typeface="Calibri"/>
                <a:ea typeface="Calibri"/>
                <a:cs typeface="Calibri"/>
                <a:sym typeface="Calibri"/>
              </a:defRPr>
            </a:lvl2pPr>
            <a:lvl3pPr lvl="2" rtl="0">
              <a:buNone/>
              <a:defRPr sz="1300">
                <a:solidFill>
                  <a:schemeClr val="dk1"/>
                </a:solidFill>
                <a:latin typeface="Calibri"/>
                <a:ea typeface="Calibri"/>
                <a:cs typeface="Calibri"/>
                <a:sym typeface="Calibri"/>
              </a:defRPr>
            </a:lvl3pPr>
            <a:lvl4pPr lvl="3" rtl="0">
              <a:buNone/>
              <a:defRPr sz="1300">
                <a:solidFill>
                  <a:schemeClr val="dk1"/>
                </a:solidFill>
                <a:latin typeface="Calibri"/>
                <a:ea typeface="Calibri"/>
                <a:cs typeface="Calibri"/>
                <a:sym typeface="Calibri"/>
              </a:defRPr>
            </a:lvl4pPr>
            <a:lvl5pPr lvl="4" rtl="0">
              <a:buNone/>
              <a:defRPr sz="1300">
                <a:solidFill>
                  <a:schemeClr val="dk1"/>
                </a:solidFill>
                <a:latin typeface="Calibri"/>
                <a:ea typeface="Calibri"/>
                <a:cs typeface="Calibri"/>
                <a:sym typeface="Calibri"/>
              </a:defRPr>
            </a:lvl5pPr>
            <a:lvl6pPr lvl="5" rtl="0">
              <a:buNone/>
              <a:defRPr sz="1300">
                <a:solidFill>
                  <a:schemeClr val="dk1"/>
                </a:solidFill>
                <a:latin typeface="Calibri"/>
                <a:ea typeface="Calibri"/>
                <a:cs typeface="Calibri"/>
                <a:sym typeface="Calibri"/>
              </a:defRPr>
            </a:lvl6pPr>
            <a:lvl7pPr lvl="6" rtl="0">
              <a:buNone/>
              <a:defRPr sz="1300">
                <a:solidFill>
                  <a:schemeClr val="dk1"/>
                </a:solidFill>
                <a:latin typeface="Calibri"/>
                <a:ea typeface="Calibri"/>
                <a:cs typeface="Calibri"/>
                <a:sym typeface="Calibri"/>
              </a:defRPr>
            </a:lvl7pPr>
            <a:lvl8pPr lvl="7" rtl="0">
              <a:buNone/>
              <a:defRPr sz="1300">
                <a:solidFill>
                  <a:schemeClr val="dk1"/>
                </a:solidFill>
                <a:latin typeface="Calibri"/>
                <a:ea typeface="Calibri"/>
                <a:cs typeface="Calibri"/>
                <a:sym typeface="Calibri"/>
              </a:defRPr>
            </a:lvl8pPr>
            <a:lvl9pPr lvl="8" rtl="0">
              <a:buNone/>
              <a:defRPr sz="13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de left, Heading">
  <p:cSld name="Code left, Heading">
    <p:spTree>
      <p:nvGrpSpPr>
        <p:cNvPr id="1" name="Shape 111"/>
        <p:cNvGrpSpPr/>
        <p:nvPr/>
      </p:nvGrpSpPr>
      <p:grpSpPr>
        <a:xfrm>
          <a:off x="0" y="0"/>
          <a:ext cx="0" cy="0"/>
          <a:chOff x="0" y="0"/>
          <a:chExt cx="0" cy="0"/>
        </a:xfrm>
      </p:grpSpPr>
      <p:sp>
        <p:nvSpPr>
          <p:cNvPr id="112" name="Google Shape;112;p19"/>
          <p:cNvSpPr/>
          <p:nvPr/>
        </p:nvSpPr>
        <p:spPr>
          <a:xfrm>
            <a:off x="0" y="6"/>
            <a:ext cx="4572000" cy="5143500"/>
          </a:xfrm>
          <a:prstGeom prst="rect">
            <a:avLst/>
          </a:prstGeom>
          <a:solidFill>
            <a:srgbClr val="FDF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19"/>
          <p:cNvSpPr txBox="1">
            <a:spLocks noGrp="1"/>
          </p:cNvSpPr>
          <p:nvPr>
            <p:ph type="body" idx="1"/>
          </p:nvPr>
        </p:nvSpPr>
        <p:spPr>
          <a:xfrm>
            <a:off x="4882900" y="1152150"/>
            <a:ext cx="3950100" cy="3420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600"/>
              </a:spcBef>
              <a:spcAft>
                <a:spcPts val="0"/>
              </a:spcAft>
              <a:buSzPts val="1600"/>
              <a:buChar char="•"/>
              <a:defRPr/>
            </a:lvl2pPr>
            <a:lvl3pPr marL="1371600" lvl="2" indent="-330200" rtl="0">
              <a:spcBef>
                <a:spcPts val="600"/>
              </a:spcBef>
              <a:spcAft>
                <a:spcPts val="0"/>
              </a:spcAft>
              <a:buSzPts val="1600"/>
              <a:buChar char="•"/>
              <a:defRPr/>
            </a:lvl3pPr>
            <a:lvl4pPr marL="1828800" lvl="3" indent="-330200" rtl="0">
              <a:spcBef>
                <a:spcPts val="600"/>
              </a:spcBef>
              <a:spcAft>
                <a:spcPts val="0"/>
              </a:spcAft>
              <a:buSzPts val="1600"/>
              <a:buChar char="•"/>
              <a:defRPr/>
            </a:lvl4pPr>
            <a:lvl5pPr marL="2286000" lvl="4" indent="-330200" rtl="0">
              <a:spcBef>
                <a:spcPts val="600"/>
              </a:spcBef>
              <a:spcAft>
                <a:spcPts val="0"/>
              </a:spcAft>
              <a:buSzPts val="1600"/>
              <a:buChar char="•"/>
              <a:defRPr/>
            </a:lvl5pPr>
            <a:lvl6pPr marL="2743200" lvl="5" indent="-330200" rtl="0">
              <a:spcBef>
                <a:spcPts val="600"/>
              </a:spcBef>
              <a:spcAft>
                <a:spcPts val="0"/>
              </a:spcAft>
              <a:buSzPts val="1600"/>
              <a:buChar char="•"/>
              <a:defRPr/>
            </a:lvl6pPr>
            <a:lvl7pPr marL="3200400" lvl="6" indent="-330200" rtl="0">
              <a:spcBef>
                <a:spcPts val="600"/>
              </a:spcBef>
              <a:spcAft>
                <a:spcPts val="0"/>
              </a:spcAft>
              <a:buSzPts val="1600"/>
              <a:buChar char="•"/>
              <a:defRPr/>
            </a:lvl7pPr>
            <a:lvl8pPr marL="3657600" lvl="7" indent="-330200" rtl="0">
              <a:spcBef>
                <a:spcPts val="600"/>
              </a:spcBef>
              <a:spcAft>
                <a:spcPts val="0"/>
              </a:spcAft>
              <a:buSzPts val="1600"/>
              <a:buChar char="•"/>
              <a:defRPr/>
            </a:lvl8pPr>
            <a:lvl9pPr marL="4114800" lvl="8" indent="-330200" rtl="0">
              <a:spcBef>
                <a:spcPts val="600"/>
              </a:spcBef>
              <a:spcAft>
                <a:spcPts val="0"/>
              </a:spcAft>
              <a:buSzPts val="1600"/>
              <a:buChar char="•"/>
              <a:defRPr/>
            </a:lvl9pPr>
          </a:lstStyle>
          <a:p>
            <a:endParaRPr/>
          </a:p>
        </p:txBody>
      </p:sp>
      <p:sp>
        <p:nvSpPr>
          <p:cNvPr id="115" name="Google Shape;115;p19"/>
          <p:cNvSpPr txBox="1">
            <a:spLocks noGrp="1"/>
          </p:cNvSpPr>
          <p:nvPr>
            <p:ph type="body" idx="2"/>
          </p:nvPr>
        </p:nvSpPr>
        <p:spPr>
          <a:xfrm>
            <a:off x="310900" y="448050"/>
            <a:ext cx="3950100" cy="41241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600"/>
              </a:spcBef>
              <a:spcAft>
                <a:spcPts val="0"/>
              </a:spcAft>
              <a:buSzPts val="1600"/>
              <a:buChar char="•"/>
              <a:defRPr/>
            </a:lvl2pPr>
            <a:lvl3pPr marL="1371600" lvl="2" indent="-330200" rtl="0">
              <a:spcBef>
                <a:spcPts val="600"/>
              </a:spcBef>
              <a:spcAft>
                <a:spcPts val="0"/>
              </a:spcAft>
              <a:buSzPts val="1600"/>
              <a:buChar char="•"/>
              <a:defRPr/>
            </a:lvl3pPr>
            <a:lvl4pPr marL="1828800" lvl="3" indent="-330200" rtl="0">
              <a:spcBef>
                <a:spcPts val="600"/>
              </a:spcBef>
              <a:spcAft>
                <a:spcPts val="0"/>
              </a:spcAft>
              <a:buSzPts val="1600"/>
              <a:buChar char="•"/>
              <a:defRPr/>
            </a:lvl4pPr>
            <a:lvl5pPr marL="2286000" lvl="4" indent="-330200" rtl="0">
              <a:spcBef>
                <a:spcPts val="600"/>
              </a:spcBef>
              <a:spcAft>
                <a:spcPts val="0"/>
              </a:spcAft>
              <a:buSzPts val="1600"/>
              <a:buChar char="•"/>
              <a:defRPr/>
            </a:lvl5pPr>
            <a:lvl6pPr marL="2743200" lvl="5" indent="-330200" rtl="0">
              <a:spcBef>
                <a:spcPts val="600"/>
              </a:spcBef>
              <a:spcAft>
                <a:spcPts val="0"/>
              </a:spcAft>
              <a:buSzPts val="1600"/>
              <a:buChar char="•"/>
              <a:defRPr/>
            </a:lvl6pPr>
            <a:lvl7pPr marL="3200400" lvl="6" indent="-330200" rtl="0">
              <a:spcBef>
                <a:spcPts val="600"/>
              </a:spcBef>
              <a:spcAft>
                <a:spcPts val="0"/>
              </a:spcAft>
              <a:buSzPts val="1600"/>
              <a:buChar char="•"/>
              <a:defRPr/>
            </a:lvl7pPr>
            <a:lvl8pPr marL="3657600" lvl="7" indent="-330200" rtl="0">
              <a:spcBef>
                <a:spcPts val="600"/>
              </a:spcBef>
              <a:spcAft>
                <a:spcPts val="0"/>
              </a:spcAft>
              <a:buSzPts val="1600"/>
              <a:buChar char="•"/>
              <a:defRPr/>
            </a:lvl8pPr>
            <a:lvl9pPr marL="4114800" lvl="8" indent="-330200" rtl="0">
              <a:spcBef>
                <a:spcPts val="600"/>
              </a:spcBef>
              <a:spcAft>
                <a:spcPts val="0"/>
              </a:spcAft>
              <a:buSzPts val="1600"/>
              <a:buChar char="•"/>
              <a:defRPr/>
            </a:lvl9pPr>
          </a:lstStyle>
          <a:p>
            <a:endParaRPr/>
          </a:p>
        </p:txBody>
      </p:sp>
      <p:sp>
        <p:nvSpPr>
          <p:cNvPr id="116" name="Google Shape;116;p19"/>
          <p:cNvSpPr txBox="1">
            <a:spLocks noGrp="1"/>
          </p:cNvSpPr>
          <p:nvPr>
            <p:ph type="subTitle" idx="3"/>
          </p:nvPr>
        </p:nvSpPr>
        <p:spPr>
          <a:xfrm>
            <a:off x="225450" y="3943400"/>
            <a:ext cx="4045200" cy="465000"/>
          </a:xfrm>
          <a:prstGeom prst="rect">
            <a:avLst/>
          </a:prstGeom>
        </p:spPr>
        <p:txBody>
          <a:bodyPr spcFirstLastPara="1" wrap="square" lIns="91425" tIns="91425" rIns="91425" bIns="91425" anchor="t" anchorCtr="0">
            <a:noAutofit/>
          </a:bodyPr>
          <a:lstStyle>
            <a:lvl1pPr lvl="0" rtl="0">
              <a:lnSpc>
                <a:spcPct val="100000"/>
              </a:lnSpc>
              <a:spcBef>
                <a:spcPts val="600"/>
              </a:spcBef>
              <a:spcAft>
                <a:spcPts val="0"/>
              </a:spcAft>
              <a:buSzPts val="16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117" name="Google Shape;117;p19"/>
          <p:cNvSpPr txBox="1">
            <a:spLocks noGrp="1"/>
          </p:cNvSpPr>
          <p:nvPr>
            <p:ph type="title"/>
          </p:nvPr>
        </p:nvSpPr>
        <p:spPr>
          <a:xfrm>
            <a:off x="208450" y="3418425"/>
            <a:ext cx="3950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pic>
        <p:nvPicPr>
          <p:cNvPr id="118" name="Google Shape;118;p19"/>
          <p:cNvPicPr preferRelativeResize="0"/>
          <p:nvPr/>
        </p:nvPicPr>
        <p:blipFill>
          <a:blip r:embed="rId2">
            <a:alphaModFix/>
          </a:blip>
          <a:stretch>
            <a:fillRect/>
          </a:stretch>
        </p:blipFill>
        <p:spPr>
          <a:xfrm>
            <a:off x="0" y="4983478"/>
            <a:ext cx="457200" cy="160022"/>
          </a:xfrm>
          <a:prstGeom prst="rect">
            <a:avLst/>
          </a:prstGeom>
          <a:noFill/>
          <a:ln>
            <a:noFill/>
          </a:ln>
        </p:spPr>
      </p:pic>
    </p:spTree>
    <p:extLst>
      <p:ext uri="{BB962C8B-B14F-4D97-AF65-F5344CB8AC3E}">
        <p14:creationId xmlns:p14="http://schemas.microsoft.com/office/powerpoint/2010/main" val="1796686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oadmap">
  <p:cSld name="Roadmap">
    <p:spTree>
      <p:nvGrpSpPr>
        <p:cNvPr id="1" name="Shape 26"/>
        <p:cNvGrpSpPr/>
        <p:nvPr/>
      </p:nvGrpSpPr>
      <p:grpSpPr>
        <a:xfrm>
          <a:off x="0" y="0"/>
          <a:ext cx="0" cy="0"/>
          <a:chOff x="0" y="0"/>
          <a:chExt cx="0" cy="0"/>
        </a:xfrm>
      </p:grpSpPr>
      <p:sp>
        <p:nvSpPr>
          <p:cNvPr id="27" name="Google Shape;27;p5"/>
          <p:cNvSpPr/>
          <p:nvPr/>
        </p:nvSpPr>
        <p:spPr>
          <a:xfrm>
            <a:off x="0" y="-125"/>
            <a:ext cx="4572000" cy="5143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5"/>
          <p:cNvSpPr txBox="1">
            <a:spLocks noGrp="1"/>
          </p:cNvSpPr>
          <p:nvPr>
            <p:ph type="body" idx="1"/>
          </p:nvPr>
        </p:nvSpPr>
        <p:spPr>
          <a:xfrm>
            <a:off x="4812375" y="402198"/>
            <a:ext cx="3999900" cy="4260900"/>
          </a:xfrm>
          <a:prstGeom prst="rect">
            <a:avLst/>
          </a:prstGeom>
        </p:spPr>
        <p:txBody>
          <a:bodyPr spcFirstLastPara="1" wrap="square" lIns="91425" tIns="91425" rIns="91425" bIns="91425" anchor="ctr" anchorCtr="0">
            <a:noAutofit/>
          </a:bodyPr>
          <a:lstStyle>
            <a:lvl1pPr marL="457200" lvl="0" indent="-330200" rtl="0">
              <a:spcBef>
                <a:spcPts val="600"/>
              </a:spcBef>
              <a:spcAft>
                <a:spcPts val="0"/>
              </a:spcAft>
              <a:buSzPts val="1600"/>
              <a:buFont typeface="Roboto Light"/>
              <a:buChar char="•"/>
              <a:defRPr>
                <a:latin typeface="Roboto Light"/>
                <a:ea typeface="Roboto Light"/>
                <a:cs typeface="Roboto Light"/>
                <a:sym typeface="Roboto Light"/>
              </a:defRPr>
            </a:lvl1pPr>
            <a:lvl2pPr marL="914400" lvl="1" indent="-330200" rtl="0">
              <a:spcBef>
                <a:spcPts val="600"/>
              </a:spcBef>
              <a:spcAft>
                <a:spcPts val="0"/>
              </a:spcAft>
              <a:buSzPts val="1600"/>
              <a:buFont typeface="Roboto Light"/>
              <a:buChar char="•"/>
              <a:defRPr>
                <a:latin typeface="Roboto Light"/>
                <a:ea typeface="Roboto Light"/>
                <a:cs typeface="Roboto Light"/>
                <a:sym typeface="Roboto Light"/>
              </a:defRPr>
            </a:lvl2pPr>
            <a:lvl3pPr marL="1371600" lvl="2" indent="-330200" rtl="0">
              <a:spcBef>
                <a:spcPts val="600"/>
              </a:spcBef>
              <a:spcAft>
                <a:spcPts val="0"/>
              </a:spcAft>
              <a:buSzPts val="1600"/>
              <a:buFont typeface="Roboto Light"/>
              <a:buChar char="•"/>
              <a:defRPr>
                <a:latin typeface="Roboto Light"/>
                <a:ea typeface="Roboto Light"/>
                <a:cs typeface="Roboto Light"/>
                <a:sym typeface="Roboto Light"/>
              </a:defRPr>
            </a:lvl3pPr>
            <a:lvl4pPr marL="1828800" lvl="3" indent="-330200" rtl="0">
              <a:spcBef>
                <a:spcPts val="600"/>
              </a:spcBef>
              <a:spcAft>
                <a:spcPts val="0"/>
              </a:spcAft>
              <a:buSzPts val="1600"/>
              <a:buFont typeface="Roboto Light"/>
              <a:buChar char="•"/>
              <a:defRPr>
                <a:latin typeface="Roboto Light"/>
                <a:ea typeface="Roboto Light"/>
                <a:cs typeface="Roboto Light"/>
                <a:sym typeface="Roboto Light"/>
              </a:defRPr>
            </a:lvl4pPr>
            <a:lvl5pPr marL="2286000" lvl="4" indent="-330200" rtl="0">
              <a:spcBef>
                <a:spcPts val="600"/>
              </a:spcBef>
              <a:spcAft>
                <a:spcPts val="0"/>
              </a:spcAft>
              <a:buSzPts val="1600"/>
              <a:buFont typeface="Roboto Light"/>
              <a:buChar char="•"/>
              <a:defRPr>
                <a:latin typeface="Roboto Light"/>
                <a:ea typeface="Roboto Light"/>
                <a:cs typeface="Roboto Light"/>
                <a:sym typeface="Roboto Light"/>
              </a:defRPr>
            </a:lvl5pPr>
            <a:lvl6pPr marL="2743200" lvl="5" indent="-330200" rtl="0">
              <a:spcBef>
                <a:spcPts val="600"/>
              </a:spcBef>
              <a:spcAft>
                <a:spcPts val="0"/>
              </a:spcAft>
              <a:buSzPts val="1600"/>
              <a:buFont typeface="Roboto Light"/>
              <a:buChar char="•"/>
              <a:defRPr>
                <a:latin typeface="Roboto Light"/>
                <a:ea typeface="Roboto Light"/>
                <a:cs typeface="Roboto Light"/>
                <a:sym typeface="Roboto Light"/>
              </a:defRPr>
            </a:lvl6pPr>
            <a:lvl7pPr marL="3200400" lvl="6" indent="-330200" rtl="0">
              <a:spcBef>
                <a:spcPts val="600"/>
              </a:spcBef>
              <a:spcAft>
                <a:spcPts val="0"/>
              </a:spcAft>
              <a:buSzPts val="1600"/>
              <a:buFont typeface="Roboto Light"/>
              <a:buChar char="•"/>
              <a:defRPr>
                <a:latin typeface="Roboto Light"/>
                <a:ea typeface="Roboto Light"/>
                <a:cs typeface="Roboto Light"/>
                <a:sym typeface="Roboto Light"/>
              </a:defRPr>
            </a:lvl7pPr>
            <a:lvl8pPr marL="3657600" lvl="7" indent="-330200" rtl="0">
              <a:spcBef>
                <a:spcPts val="600"/>
              </a:spcBef>
              <a:spcAft>
                <a:spcPts val="0"/>
              </a:spcAft>
              <a:buSzPts val="1600"/>
              <a:buFont typeface="Roboto Light"/>
              <a:buChar char="•"/>
              <a:defRPr>
                <a:latin typeface="Roboto Light"/>
                <a:ea typeface="Roboto Light"/>
                <a:cs typeface="Roboto Light"/>
                <a:sym typeface="Roboto Light"/>
              </a:defRPr>
            </a:lvl8pPr>
            <a:lvl9pPr marL="4114800" lvl="8" indent="-330200" rtl="0">
              <a:spcBef>
                <a:spcPts val="600"/>
              </a:spcBef>
              <a:spcAft>
                <a:spcPts val="0"/>
              </a:spcAft>
              <a:buSzPts val="1600"/>
              <a:buFont typeface="Roboto Light"/>
              <a:buChar char="•"/>
              <a:defRPr>
                <a:latin typeface="Roboto Light"/>
                <a:ea typeface="Roboto Light"/>
                <a:cs typeface="Roboto Light"/>
                <a:sym typeface="Roboto Light"/>
              </a:defRPr>
            </a:lvl9pPr>
          </a:lstStyle>
          <a:p>
            <a:endParaRPr/>
          </a:p>
        </p:txBody>
      </p:sp>
      <p:pic>
        <p:nvPicPr>
          <p:cNvPr id="30" name="Google Shape;30;p5"/>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31" name="Google Shape;31;p5"/>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cxnSp>
        <p:nvCxnSpPr>
          <p:cNvPr id="32" name="Google Shape;32;p5"/>
          <p:cNvCxnSpPr/>
          <p:nvPr/>
        </p:nvCxnSpPr>
        <p:spPr>
          <a:xfrm>
            <a:off x="266975" y="4049175"/>
            <a:ext cx="4038000" cy="0"/>
          </a:xfrm>
          <a:prstGeom prst="straightConnector1">
            <a:avLst/>
          </a:prstGeom>
          <a:noFill/>
          <a:ln w="19050" cap="flat" cmpd="sng">
            <a:solidFill>
              <a:srgbClr val="BF9000"/>
            </a:solidFill>
            <a:prstDash val="solid"/>
            <a:round/>
            <a:headEnd type="none" w="med" len="med"/>
            <a:tailEnd type="none" w="med" len="med"/>
          </a:ln>
        </p:spPr>
      </p:cxnSp>
      <p:sp>
        <p:nvSpPr>
          <p:cNvPr id="33" name="Google Shape;33;p5"/>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lvl1pPr lvl="0" rtl="0">
              <a:lnSpc>
                <a:spcPct val="100000"/>
              </a:lnSpc>
              <a:spcBef>
                <a:spcPts val="600"/>
              </a:spcBef>
              <a:spcAft>
                <a:spcPts val="0"/>
              </a:spcAft>
              <a:buSzPts val="16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a:endParaRPr/>
          </a:p>
        </p:txBody>
      </p:sp>
    </p:spTree>
    <p:extLst>
      <p:ext uri="{BB962C8B-B14F-4D97-AF65-F5344CB8AC3E}">
        <p14:creationId xmlns:p14="http://schemas.microsoft.com/office/powerpoint/2010/main" val="4224343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emo slide left">
  <p:cSld name="Demo slide left">
    <p:spTree>
      <p:nvGrpSpPr>
        <p:cNvPr id="1" name="Shape 44"/>
        <p:cNvGrpSpPr/>
        <p:nvPr/>
      </p:nvGrpSpPr>
      <p:grpSpPr>
        <a:xfrm>
          <a:off x="0" y="0"/>
          <a:ext cx="0" cy="0"/>
          <a:chOff x="0" y="0"/>
          <a:chExt cx="0" cy="0"/>
        </a:xfrm>
      </p:grpSpPr>
      <p:sp>
        <p:nvSpPr>
          <p:cNvPr id="45" name="Google Shape;45;p7"/>
          <p:cNvSpPr/>
          <p:nvPr/>
        </p:nvSpPr>
        <p:spPr>
          <a:xfrm>
            <a:off x="0" y="-125"/>
            <a:ext cx="4572000" cy="5143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subTitle" idx="1"/>
          </p:nvPr>
        </p:nvSpPr>
        <p:spPr>
          <a:xfrm>
            <a:off x="225450" y="3943400"/>
            <a:ext cx="4045200" cy="465000"/>
          </a:xfrm>
          <a:prstGeom prst="rect">
            <a:avLst/>
          </a:prstGeom>
        </p:spPr>
        <p:txBody>
          <a:bodyPr spcFirstLastPara="1" wrap="square" lIns="91425" tIns="91425" rIns="91425" bIns="91425" anchor="t" anchorCtr="0">
            <a:noAutofit/>
          </a:bodyPr>
          <a:lstStyle>
            <a:lvl1pPr lvl="0" rtl="0">
              <a:lnSpc>
                <a:spcPct val="100000"/>
              </a:lnSpc>
              <a:spcBef>
                <a:spcPts val="600"/>
              </a:spcBef>
              <a:spcAft>
                <a:spcPts val="0"/>
              </a:spcAft>
              <a:buSzPts val="16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47" name="Google Shape;47;p7"/>
          <p:cNvSpPr txBox="1"/>
          <p:nvPr/>
        </p:nvSpPr>
        <p:spPr>
          <a:xfrm>
            <a:off x="208440" y="3420075"/>
            <a:ext cx="4121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accent3"/>
                </a:solidFill>
                <a:latin typeface="Roboto"/>
                <a:ea typeface="Roboto"/>
                <a:cs typeface="Roboto"/>
                <a:sym typeface="Roboto"/>
              </a:rPr>
              <a:t>Demo Slides</a:t>
            </a:r>
            <a:endParaRPr sz="2500" b="1">
              <a:solidFill>
                <a:schemeClr val="accent3"/>
              </a:solidFill>
              <a:latin typeface="Roboto"/>
              <a:ea typeface="Roboto"/>
              <a:cs typeface="Roboto"/>
              <a:sym typeface="Roboto"/>
            </a:endParaRPr>
          </a:p>
        </p:txBody>
      </p:sp>
      <p:sp>
        <p:nvSpPr>
          <p:cNvPr id="48" name="Google Shape;48;p7"/>
          <p:cNvSpPr txBox="1">
            <a:spLocks noGrp="1"/>
          </p:cNvSpPr>
          <p:nvPr>
            <p:ph type="body" idx="2"/>
          </p:nvPr>
        </p:nvSpPr>
        <p:spPr>
          <a:xfrm>
            <a:off x="4667425" y="402200"/>
            <a:ext cx="4302300" cy="4261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Font typeface="Roboto Light"/>
              <a:buChar char="•"/>
              <a:defRPr>
                <a:latin typeface="Roboto Light"/>
                <a:ea typeface="Roboto Light"/>
                <a:cs typeface="Roboto Light"/>
                <a:sym typeface="Roboto Light"/>
              </a:defRPr>
            </a:lvl1pPr>
            <a:lvl2pPr marL="914400" lvl="1" indent="-330200" rtl="0">
              <a:spcBef>
                <a:spcPts val="600"/>
              </a:spcBef>
              <a:spcAft>
                <a:spcPts val="0"/>
              </a:spcAft>
              <a:buSzPts val="1600"/>
              <a:buFont typeface="Roboto Light"/>
              <a:buChar char="•"/>
              <a:defRPr>
                <a:latin typeface="Roboto Light"/>
                <a:ea typeface="Roboto Light"/>
                <a:cs typeface="Roboto Light"/>
                <a:sym typeface="Roboto Light"/>
              </a:defRPr>
            </a:lvl2pPr>
            <a:lvl3pPr marL="1371600" lvl="2" indent="-330200" rtl="0">
              <a:spcBef>
                <a:spcPts val="600"/>
              </a:spcBef>
              <a:spcAft>
                <a:spcPts val="0"/>
              </a:spcAft>
              <a:buSzPts val="1600"/>
              <a:buFont typeface="Roboto Light"/>
              <a:buChar char="•"/>
              <a:defRPr>
                <a:latin typeface="Roboto Light"/>
                <a:ea typeface="Roboto Light"/>
                <a:cs typeface="Roboto Light"/>
                <a:sym typeface="Roboto Light"/>
              </a:defRPr>
            </a:lvl3pPr>
            <a:lvl4pPr marL="1828800" lvl="3" indent="-330200" rtl="0">
              <a:spcBef>
                <a:spcPts val="600"/>
              </a:spcBef>
              <a:spcAft>
                <a:spcPts val="0"/>
              </a:spcAft>
              <a:buSzPts val="1600"/>
              <a:buFont typeface="Roboto Light"/>
              <a:buChar char="•"/>
              <a:defRPr>
                <a:latin typeface="Roboto Light"/>
                <a:ea typeface="Roboto Light"/>
                <a:cs typeface="Roboto Light"/>
                <a:sym typeface="Roboto Light"/>
              </a:defRPr>
            </a:lvl4pPr>
            <a:lvl5pPr marL="2286000" lvl="4" indent="-330200" rtl="0">
              <a:spcBef>
                <a:spcPts val="600"/>
              </a:spcBef>
              <a:spcAft>
                <a:spcPts val="0"/>
              </a:spcAft>
              <a:buSzPts val="1600"/>
              <a:buFont typeface="Roboto Light"/>
              <a:buChar char="•"/>
              <a:defRPr>
                <a:latin typeface="Roboto Light"/>
                <a:ea typeface="Roboto Light"/>
                <a:cs typeface="Roboto Light"/>
                <a:sym typeface="Roboto Light"/>
              </a:defRPr>
            </a:lvl5pPr>
            <a:lvl6pPr marL="2743200" lvl="5" indent="-330200" rtl="0">
              <a:spcBef>
                <a:spcPts val="600"/>
              </a:spcBef>
              <a:spcAft>
                <a:spcPts val="0"/>
              </a:spcAft>
              <a:buSzPts val="1600"/>
              <a:buFont typeface="Roboto Light"/>
              <a:buChar char="•"/>
              <a:defRPr>
                <a:latin typeface="Roboto Light"/>
                <a:ea typeface="Roboto Light"/>
                <a:cs typeface="Roboto Light"/>
                <a:sym typeface="Roboto Light"/>
              </a:defRPr>
            </a:lvl6pPr>
            <a:lvl7pPr marL="3200400" lvl="6" indent="-330200" rtl="0">
              <a:spcBef>
                <a:spcPts val="600"/>
              </a:spcBef>
              <a:spcAft>
                <a:spcPts val="0"/>
              </a:spcAft>
              <a:buSzPts val="1600"/>
              <a:buFont typeface="Roboto Light"/>
              <a:buChar char="•"/>
              <a:defRPr>
                <a:latin typeface="Roboto Light"/>
                <a:ea typeface="Roboto Light"/>
                <a:cs typeface="Roboto Light"/>
                <a:sym typeface="Roboto Light"/>
              </a:defRPr>
            </a:lvl7pPr>
            <a:lvl8pPr marL="3657600" lvl="7" indent="-330200" rtl="0">
              <a:spcBef>
                <a:spcPts val="600"/>
              </a:spcBef>
              <a:spcAft>
                <a:spcPts val="0"/>
              </a:spcAft>
              <a:buSzPts val="1600"/>
              <a:buFont typeface="Roboto Light"/>
              <a:buChar char="•"/>
              <a:defRPr>
                <a:latin typeface="Roboto Light"/>
                <a:ea typeface="Roboto Light"/>
                <a:cs typeface="Roboto Light"/>
                <a:sym typeface="Roboto Light"/>
              </a:defRPr>
            </a:lvl8pPr>
            <a:lvl9pPr marL="4114800" lvl="8" indent="-330200" rtl="0">
              <a:spcBef>
                <a:spcPts val="6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49" name="Google Shape;49;p7"/>
          <p:cNvSpPr txBox="1">
            <a:spLocks noGrp="1"/>
          </p:cNvSpPr>
          <p:nvPr>
            <p:ph type="title"/>
          </p:nvPr>
        </p:nvSpPr>
        <p:spPr>
          <a:xfrm>
            <a:off x="4572000" y="0"/>
            <a:ext cx="4572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0" name="Google Shape;50;p7"/>
          <p:cNvCxnSpPr/>
          <p:nvPr/>
        </p:nvCxnSpPr>
        <p:spPr>
          <a:xfrm>
            <a:off x="4667431" y="402210"/>
            <a:ext cx="4352100" cy="0"/>
          </a:xfrm>
          <a:prstGeom prst="straightConnector1">
            <a:avLst/>
          </a:prstGeom>
          <a:noFill/>
          <a:ln w="19050" cap="flat" cmpd="sng">
            <a:solidFill>
              <a:srgbClr val="BF9000"/>
            </a:solidFill>
            <a:prstDash val="solid"/>
            <a:round/>
            <a:headEnd type="none" w="med" len="med"/>
            <a:tailEnd type="none" w="med" len="med"/>
          </a:ln>
        </p:spPr>
      </p:cxnSp>
      <p:pic>
        <p:nvPicPr>
          <p:cNvPr id="51" name="Google Shape;51;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2" name="Google Shape;5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27290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647763"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Helvetica Neue"/>
              <a:buNone/>
              <a:defRPr>
                <a:latin typeface="Helvetica Neue"/>
                <a:ea typeface="Helvetica Neue"/>
                <a:cs typeface="Helvetica Neue"/>
                <a:sym typeface="Helvetica Neue"/>
              </a:defRPr>
            </a:lvl1pPr>
            <a:lvl2pPr lvl="1">
              <a:spcBef>
                <a:spcPts val="0"/>
              </a:spcBef>
              <a:spcAft>
                <a:spcPts val="0"/>
              </a:spcAft>
              <a:buSzPts val="3000"/>
              <a:buFont typeface="Helvetica Neue"/>
              <a:buNone/>
              <a:defRPr>
                <a:latin typeface="Helvetica Neue"/>
                <a:ea typeface="Helvetica Neue"/>
                <a:cs typeface="Helvetica Neue"/>
                <a:sym typeface="Helvetica Neue"/>
              </a:defRPr>
            </a:lvl2pPr>
            <a:lvl3pPr lvl="2">
              <a:spcBef>
                <a:spcPts val="0"/>
              </a:spcBef>
              <a:spcAft>
                <a:spcPts val="0"/>
              </a:spcAft>
              <a:buSzPts val="3000"/>
              <a:buFont typeface="Helvetica Neue"/>
              <a:buNone/>
              <a:defRPr>
                <a:latin typeface="Helvetica Neue"/>
                <a:ea typeface="Helvetica Neue"/>
                <a:cs typeface="Helvetica Neue"/>
                <a:sym typeface="Helvetica Neue"/>
              </a:defRPr>
            </a:lvl3pPr>
            <a:lvl4pPr lvl="3">
              <a:spcBef>
                <a:spcPts val="0"/>
              </a:spcBef>
              <a:spcAft>
                <a:spcPts val="0"/>
              </a:spcAft>
              <a:buSzPts val="3000"/>
              <a:buFont typeface="Helvetica Neue"/>
              <a:buNone/>
              <a:defRPr>
                <a:latin typeface="Helvetica Neue"/>
                <a:ea typeface="Helvetica Neue"/>
                <a:cs typeface="Helvetica Neue"/>
                <a:sym typeface="Helvetica Neue"/>
              </a:defRPr>
            </a:lvl4pPr>
            <a:lvl5pPr lvl="4">
              <a:spcBef>
                <a:spcPts val="0"/>
              </a:spcBef>
              <a:spcAft>
                <a:spcPts val="0"/>
              </a:spcAft>
              <a:buSzPts val="3000"/>
              <a:buFont typeface="Helvetica Neue"/>
              <a:buNone/>
              <a:defRPr>
                <a:latin typeface="Helvetica Neue"/>
                <a:ea typeface="Helvetica Neue"/>
                <a:cs typeface="Helvetica Neue"/>
                <a:sym typeface="Helvetica Neue"/>
              </a:defRPr>
            </a:lvl5pPr>
            <a:lvl6pPr lvl="5">
              <a:spcBef>
                <a:spcPts val="0"/>
              </a:spcBef>
              <a:spcAft>
                <a:spcPts val="0"/>
              </a:spcAft>
              <a:buSzPts val="3000"/>
              <a:buFont typeface="Helvetica Neue"/>
              <a:buNone/>
              <a:defRPr>
                <a:latin typeface="Helvetica Neue"/>
                <a:ea typeface="Helvetica Neue"/>
                <a:cs typeface="Helvetica Neue"/>
                <a:sym typeface="Helvetica Neue"/>
              </a:defRPr>
            </a:lvl6pPr>
            <a:lvl7pPr lvl="6">
              <a:spcBef>
                <a:spcPts val="0"/>
              </a:spcBef>
              <a:spcAft>
                <a:spcPts val="0"/>
              </a:spcAft>
              <a:buSzPts val="3000"/>
              <a:buFont typeface="Helvetica Neue"/>
              <a:buNone/>
              <a:defRPr>
                <a:latin typeface="Helvetica Neue"/>
                <a:ea typeface="Helvetica Neue"/>
                <a:cs typeface="Helvetica Neue"/>
                <a:sym typeface="Helvetica Neue"/>
              </a:defRPr>
            </a:lvl7pPr>
            <a:lvl8pPr lvl="7">
              <a:spcBef>
                <a:spcPts val="0"/>
              </a:spcBef>
              <a:spcAft>
                <a:spcPts val="0"/>
              </a:spcAft>
              <a:buSzPts val="3000"/>
              <a:buFont typeface="Helvetica Neue"/>
              <a:buNone/>
              <a:defRPr>
                <a:latin typeface="Helvetica Neue"/>
                <a:ea typeface="Helvetica Neue"/>
                <a:cs typeface="Helvetica Neue"/>
                <a:sym typeface="Helvetica Neue"/>
              </a:defRPr>
            </a:lvl8pPr>
            <a:lvl9pPr lvl="8">
              <a:spcBef>
                <a:spcPts val="0"/>
              </a:spcBef>
              <a:spcAft>
                <a:spcPts val="0"/>
              </a:spcAft>
              <a:buSzPts val="3000"/>
              <a:buFont typeface="Helvetica Neue"/>
              <a:buNone/>
              <a:defRPr>
                <a:latin typeface="Helvetica Neue"/>
                <a:ea typeface="Helvetica Neue"/>
                <a:cs typeface="Helvetica Neue"/>
                <a:sym typeface="Helvetica Neue"/>
              </a:defRPr>
            </a:lvl9pPr>
          </a:lstStyle>
          <a:p>
            <a:endParaRPr/>
          </a:p>
        </p:txBody>
      </p:sp>
      <p:sp>
        <p:nvSpPr>
          <p:cNvPr id="23" name="Google Shape;23;p4"/>
          <p:cNvSpPr txBox="1">
            <a:spLocks noGrp="1"/>
          </p:cNvSpPr>
          <p:nvPr>
            <p:ph type="body" idx="1"/>
          </p:nvPr>
        </p:nvSpPr>
        <p:spPr>
          <a:xfrm>
            <a:off x="657625" y="1595776"/>
            <a:ext cx="6321600" cy="30024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SzPts val="2400"/>
              <a:buFont typeface="Helvetica Neue"/>
              <a:buChar char="●"/>
              <a:defRPr sz="2400">
                <a:latin typeface="Helvetica Neue"/>
                <a:ea typeface="Helvetica Neue"/>
                <a:cs typeface="Helvetica Neue"/>
                <a:sym typeface="Helvetica Neue"/>
              </a:defRPr>
            </a:lvl1pPr>
            <a:lvl2pPr marL="914400" lvl="1" indent="-381000">
              <a:spcBef>
                <a:spcPts val="1600"/>
              </a:spcBef>
              <a:spcAft>
                <a:spcPts val="0"/>
              </a:spcAft>
              <a:buSzPts val="2400"/>
              <a:buFont typeface="Helvetica Neue"/>
              <a:buChar char="○"/>
              <a:defRPr sz="2400">
                <a:latin typeface="Helvetica Neue"/>
                <a:ea typeface="Helvetica Neue"/>
                <a:cs typeface="Helvetica Neue"/>
                <a:sym typeface="Helvetica Neue"/>
              </a:defRPr>
            </a:lvl2pPr>
            <a:lvl3pPr marL="1371600" lvl="2" indent="-381000">
              <a:spcBef>
                <a:spcPts val="1600"/>
              </a:spcBef>
              <a:spcAft>
                <a:spcPts val="0"/>
              </a:spcAft>
              <a:buSzPts val="2400"/>
              <a:buFont typeface="Helvetica Neue"/>
              <a:buChar char="■"/>
              <a:defRPr sz="2400">
                <a:latin typeface="Helvetica Neue"/>
                <a:ea typeface="Helvetica Neue"/>
                <a:cs typeface="Helvetica Neue"/>
                <a:sym typeface="Helvetica Neue"/>
              </a:defRPr>
            </a:lvl3pPr>
            <a:lvl4pPr marL="1828800" lvl="3" indent="-381000">
              <a:spcBef>
                <a:spcPts val="1600"/>
              </a:spcBef>
              <a:spcAft>
                <a:spcPts val="0"/>
              </a:spcAft>
              <a:buSzPts val="2400"/>
              <a:buFont typeface="Helvetica Neue"/>
              <a:buChar char="●"/>
              <a:defRPr sz="2400">
                <a:latin typeface="Helvetica Neue"/>
                <a:ea typeface="Helvetica Neue"/>
                <a:cs typeface="Helvetica Neue"/>
                <a:sym typeface="Helvetica Neue"/>
              </a:defRPr>
            </a:lvl4pPr>
            <a:lvl5pPr marL="2286000" lvl="4" indent="-381000">
              <a:spcBef>
                <a:spcPts val="1600"/>
              </a:spcBef>
              <a:spcAft>
                <a:spcPts val="0"/>
              </a:spcAft>
              <a:buSzPts val="2400"/>
              <a:buFont typeface="Helvetica Neue"/>
              <a:buChar char="○"/>
              <a:defRPr sz="2400">
                <a:latin typeface="Helvetica Neue"/>
                <a:ea typeface="Helvetica Neue"/>
                <a:cs typeface="Helvetica Neue"/>
                <a:sym typeface="Helvetica Neue"/>
              </a:defRPr>
            </a:lvl5pPr>
            <a:lvl6pPr marL="2743200" lvl="5" indent="-381000">
              <a:spcBef>
                <a:spcPts val="1600"/>
              </a:spcBef>
              <a:spcAft>
                <a:spcPts val="0"/>
              </a:spcAft>
              <a:buSzPts val="2400"/>
              <a:buFont typeface="Helvetica Neue"/>
              <a:buChar char="■"/>
              <a:defRPr sz="2400">
                <a:latin typeface="Helvetica Neue"/>
                <a:ea typeface="Helvetica Neue"/>
                <a:cs typeface="Helvetica Neue"/>
                <a:sym typeface="Helvetica Neue"/>
              </a:defRPr>
            </a:lvl6pPr>
            <a:lvl7pPr marL="3200400" lvl="6" indent="-381000">
              <a:spcBef>
                <a:spcPts val="1600"/>
              </a:spcBef>
              <a:spcAft>
                <a:spcPts val="0"/>
              </a:spcAft>
              <a:buSzPts val="2400"/>
              <a:buFont typeface="Helvetica Neue"/>
              <a:buChar char="●"/>
              <a:defRPr sz="2400">
                <a:latin typeface="Helvetica Neue"/>
                <a:ea typeface="Helvetica Neue"/>
                <a:cs typeface="Helvetica Neue"/>
                <a:sym typeface="Helvetica Neue"/>
              </a:defRPr>
            </a:lvl7pPr>
            <a:lvl8pPr marL="3657600" lvl="7" indent="-381000">
              <a:spcBef>
                <a:spcPts val="1600"/>
              </a:spcBef>
              <a:spcAft>
                <a:spcPts val="0"/>
              </a:spcAft>
              <a:buSzPts val="2400"/>
              <a:buFont typeface="Helvetica Neue"/>
              <a:buChar char="○"/>
              <a:defRPr sz="2400">
                <a:latin typeface="Helvetica Neue"/>
                <a:ea typeface="Helvetica Neue"/>
                <a:cs typeface="Helvetica Neue"/>
                <a:sym typeface="Helvetica Neue"/>
              </a:defRPr>
            </a:lvl8pPr>
            <a:lvl9pPr marL="4114800" lvl="8" indent="-381000">
              <a:spcBef>
                <a:spcPts val="1600"/>
              </a:spcBef>
              <a:spcAft>
                <a:spcPts val="1600"/>
              </a:spcAft>
              <a:buSzPts val="2400"/>
              <a:buFont typeface="Helvetica Neue"/>
              <a:buChar char="■"/>
              <a:defRPr sz="2400">
                <a:latin typeface="Helvetica Neue"/>
                <a:ea typeface="Helvetica Neue"/>
                <a:cs typeface="Helvetica Neue"/>
                <a:sym typeface="Helvetica Neue"/>
              </a:defRPr>
            </a:lvl9pPr>
          </a:lstStyle>
          <a:p>
            <a:endParaRPr/>
          </a:p>
        </p:txBody>
      </p:sp>
      <p:sp>
        <p:nvSpPr>
          <p:cNvPr id="24" name="Google Shape;24;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oadmap">
  <p:cSld name="1_Roadmap">
    <p:spTree>
      <p:nvGrpSpPr>
        <p:cNvPr id="1" name="Shape 24"/>
        <p:cNvGrpSpPr/>
        <p:nvPr/>
      </p:nvGrpSpPr>
      <p:grpSpPr>
        <a:xfrm>
          <a:off x="0" y="0"/>
          <a:ext cx="0" cy="0"/>
          <a:chOff x="0" y="0"/>
          <a:chExt cx="0" cy="0"/>
        </a:xfrm>
      </p:grpSpPr>
      <p:sp>
        <p:nvSpPr>
          <p:cNvPr id="25" name="Google Shape;25;p5"/>
          <p:cNvSpPr/>
          <p:nvPr/>
        </p:nvSpPr>
        <p:spPr>
          <a:xfrm>
            <a:off x="0" y="220593"/>
            <a:ext cx="4572000" cy="5143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1"/>
          </p:nvPr>
        </p:nvSpPr>
        <p:spPr>
          <a:xfrm>
            <a:off x="4812375" y="402198"/>
            <a:ext cx="3999900" cy="4260900"/>
          </a:xfrm>
          <a:prstGeom prst="rect">
            <a:avLst/>
          </a:prstGeom>
        </p:spPr>
        <p:txBody>
          <a:bodyPr spcFirstLastPara="1" wrap="square" lIns="91425" tIns="91425" rIns="91425" bIns="91425" anchor="ctr" anchorCtr="0">
            <a:noAutofit/>
          </a:bodyPr>
          <a:lstStyle>
            <a:lvl1pPr marL="457200" lvl="0" indent="-330200" rtl="0">
              <a:spcBef>
                <a:spcPts val="600"/>
              </a:spcBef>
              <a:spcAft>
                <a:spcPts val="0"/>
              </a:spcAft>
              <a:buSzPts val="1600"/>
              <a:buFont typeface="Roboto Light"/>
              <a:buChar char="•"/>
              <a:defRPr>
                <a:latin typeface="Roboto Light"/>
                <a:ea typeface="Roboto Light"/>
                <a:cs typeface="Roboto Light"/>
                <a:sym typeface="Roboto Light"/>
              </a:defRPr>
            </a:lvl1pPr>
            <a:lvl2pPr marL="914400" lvl="1" indent="-330200" rtl="0">
              <a:spcBef>
                <a:spcPts val="600"/>
              </a:spcBef>
              <a:spcAft>
                <a:spcPts val="0"/>
              </a:spcAft>
              <a:buSzPts val="1600"/>
              <a:buFont typeface="Roboto Light"/>
              <a:buChar char="•"/>
              <a:defRPr>
                <a:latin typeface="Roboto Light"/>
                <a:ea typeface="Roboto Light"/>
                <a:cs typeface="Roboto Light"/>
                <a:sym typeface="Roboto Light"/>
              </a:defRPr>
            </a:lvl2pPr>
            <a:lvl3pPr marL="1371600" lvl="2" indent="-330200" rtl="0">
              <a:spcBef>
                <a:spcPts val="600"/>
              </a:spcBef>
              <a:spcAft>
                <a:spcPts val="0"/>
              </a:spcAft>
              <a:buSzPts val="1600"/>
              <a:buFont typeface="Roboto Light"/>
              <a:buChar char="•"/>
              <a:defRPr>
                <a:latin typeface="Roboto Light"/>
                <a:ea typeface="Roboto Light"/>
                <a:cs typeface="Roboto Light"/>
                <a:sym typeface="Roboto Light"/>
              </a:defRPr>
            </a:lvl3pPr>
            <a:lvl4pPr marL="1828800" lvl="3" indent="-330200" rtl="0">
              <a:spcBef>
                <a:spcPts val="600"/>
              </a:spcBef>
              <a:spcAft>
                <a:spcPts val="0"/>
              </a:spcAft>
              <a:buSzPts val="1600"/>
              <a:buFont typeface="Roboto Light"/>
              <a:buChar char="•"/>
              <a:defRPr>
                <a:latin typeface="Roboto Light"/>
                <a:ea typeface="Roboto Light"/>
                <a:cs typeface="Roboto Light"/>
                <a:sym typeface="Roboto Light"/>
              </a:defRPr>
            </a:lvl4pPr>
            <a:lvl5pPr marL="2286000" lvl="4" indent="-330200" rtl="0">
              <a:spcBef>
                <a:spcPts val="600"/>
              </a:spcBef>
              <a:spcAft>
                <a:spcPts val="0"/>
              </a:spcAft>
              <a:buSzPts val="1600"/>
              <a:buFont typeface="Roboto Light"/>
              <a:buChar char="•"/>
              <a:defRPr>
                <a:latin typeface="Roboto Light"/>
                <a:ea typeface="Roboto Light"/>
                <a:cs typeface="Roboto Light"/>
                <a:sym typeface="Roboto Light"/>
              </a:defRPr>
            </a:lvl5pPr>
            <a:lvl6pPr marL="2743200" lvl="5" indent="-330200" rtl="0">
              <a:spcBef>
                <a:spcPts val="600"/>
              </a:spcBef>
              <a:spcAft>
                <a:spcPts val="0"/>
              </a:spcAft>
              <a:buSzPts val="1600"/>
              <a:buFont typeface="Roboto Light"/>
              <a:buChar char="•"/>
              <a:defRPr>
                <a:latin typeface="Roboto Light"/>
                <a:ea typeface="Roboto Light"/>
                <a:cs typeface="Roboto Light"/>
                <a:sym typeface="Roboto Light"/>
              </a:defRPr>
            </a:lvl6pPr>
            <a:lvl7pPr marL="3200400" lvl="6" indent="-330200" rtl="0">
              <a:spcBef>
                <a:spcPts val="600"/>
              </a:spcBef>
              <a:spcAft>
                <a:spcPts val="0"/>
              </a:spcAft>
              <a:buSzPts val="1600"/>
              <a:buFont typeface="Roboto Light"/>
              <a:buChar char="•"/>
              <a:defRPr>
                <a:latin typeface="Roboto Light"/>
                <a:ea typeface="Roboto Light"/>
                <a:cs typeface="Roboto Light"/>
                <a:sym typeface="Roboto Light"/>
              </a:defRPr>
            </a:lvl7pPr>
            <a:lvl8pPr marL="3657600" lvl="7" indent="-330200" rtl="0">
              <a:spcBef>
                <a:spcPts val="600"/>
              </a:spcBef>
              <a:spcAft>
                <a:spcPts val="0"/>
              </a:spcAft>
              <a:buSzPts val="1600"/>
              <a:buFont typeface="Roboto Light"/>
              <a:buChar char="•"/>
              <a:defRPr>
                <a:latin typeface="Roboto Light"/>
                <a:ea typeface="Roboto Light"/>
                <a:cs typeface="Roboto Light"/>
                <a:sym typeface="Roboto Light"/>
              </a:defRPr>
            </a:lvl8pPr>
            <a:lvl9pPr marL="4114800" lvl="8" indent="-330200" rtl="0">
              <a:spcBef>
                <a:spcPts val="600"/>
              </a:spcBef>
              <a:spcAft>
                <a:spcPts val="0"/>
              </a:spcAft>
              <a:buSzPts val="1600"/>
              <a:buFont typeface="Roboto Light"/>
              <a:buChar char="•"/>
              <a:defRPr>
                <a:latin typeface="Roboto Light"/>
                <a:ea typeface="Roboto Light"/>
                <a:cs typeface="Roboto Light"/>
                <a:sym typeface="Roboto Light"/>
              </a:defRPr>
            </a:lvl9pPr>
          </a:lstStyle>
          <a:p>
            <a:endParaRPr/>
          </a:p>
        </p:txBody>
      </p:sp>
      <p:pic>
        <p:nvPicPr>
          <p:cNvPr id="28" name="Google Shape;28;p5"/>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29" name="Google Shape;29;p5"/>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cxnSp>
        <p:nvCxnSpPr>
          <p:cNvPr id="30" name="Google Shape;30;p5"/>
          <p:cNvCxnSpPr/>
          <p:nvPr/>
        </p:nvCxnSpPr>
        <p:spPr>
          <a:xfrm>
            <a:off x="266975" y="4049175"/>
            <a:ext cx="4038000" cy="0"/>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3216507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oadmap 2">
  <p:cSld name="Roadmap 2">
    <p:spTree>
      <p:nvGrpSpPr>
        <p:cNvPr id="1" name="Shape 146"/>
        <p:cNvGrpSpPr/>
        <p:nvPr/>
      </p:nvGrpSpPr>
      <p:grpSpPr>
        <a:xfrm>
          <a:off x="0" y="0"/>
          <a:ext cx="0" cy="0"/>
          <a:chOff x="0" y="0"/>
          <a:chExt cx="0" cy="0"/>
        </a:xfrm>
      </p:grpSpPr>
      <p:sp>
        <p:nvSpPr>
          <p:cNvPr id="147" name="Google Shape;147;p28"/>
          <p:cNvSpPr/>
          <p:nvPr/>
        </p:nvSpPr>
        <p:spPr>
          <a:xfrm>
            <a:off x="0" y="-125"/>
            <a:ext cx="4572000" cy="5143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9" name="Google Shape;149;p28"/>
          <p:cNvSpPr txBox="1">
            <a:spLocks noGrp="1"/>
          </p:cNvSpPr>
          <p:nvPr>
            <p:ph type="body" idx="1"/>
          </p:nvPr>
        </p:nvSpPr>
        <p:spPr>
          <a:xfrm>
            <a:off x="4812375" y="402198"/>
            <a:ext cx="3999900" cy="4260900"/>
          </a:xfrm>
          <a:prstGeom prst="rect">
            <a:avLst/>
          </a:prstGeom>
        </p:spPr>
        <p:txBody>
          <a:bodyPr spcFirstLastPara="1" wrap="square" lIns="91425" tIns="91425" rIns="91425" bIns="91425" anchor="ctr" anchorCtr="0">
            <a:noAutofit/>
          </a:bodyPr>
          <a:lstStyle>
            <a:lvl1pPr marL="457200" lvl="0" indent="-330200" rtl="0">
              <a:spcBef>
                <a:spcPts val="600"/>
              </a:spcBef>
              <a:spcAft>
                <a:spcPts val="0"/>
              </a:spcAft>
              <a:buSzPts val="1600"/>
              <a:buFont typeface="Roboto Light"/>
              <a:buChar char="•"/>
              <a:defRPr>
                <a:latin typeface="Roboto Light"/>
                <a:ea typeface="Roboto Light"/>
                <a:cs typeface="Roboto Light"/>
                <a:sym typeface="Roboto Light"/>
              </a:defRPr>
            </a:lvl1pPr>
            <a:lvl2pPr marL="914400" lvl="1" indent="-330200" rtl="0">
              <a:spcBef>
                <a:spcPts val="600"/>
              </a:spcBef>
              <a:spcAft>
                <a:spcPts val="0"/>
              </a:spcAft>
              <a:buSzPts val="1600"/>
              <a:buFont typeface="Roboto Light"/>
              <a:buChar char="•"/>
              <a:defRPr>
                <a:latin typeface="Roboto Light"/>
                <a:ea typeface="Roboto Light"/>
                <a:cs typeface="Roboto Light"/>
                <a:sym typeface="Roboto Light"/>
              </a:defRPr>
            </a:lvl2pPr>
            <a:lvl3pPr marL="1371600" lvl="2" indent="-330200" rtl="0">
              <a:spcBef>
                <a:spcPts val="600"/>
              </a:spcBef>
              <a:spcAft>
                <a:spcPts val="0"/>
              </a:spcAft>
              <a:buSzPts val="1600"/>
              <a:buFont typeface="Roboto Light"/>
              <a:buChar char="•"/>
              <a:defRPr>
                <a:latin typeface="Roboto Light"/>
                <a:ea typeface="Roboto Light"/>
                <a:cs typeface="Roboto Light"/>
                <a:sym typeface="Roboto Light"/>
              </a:defRPr>
            </a:lvl3pPr>
            <a:lvl4pPr marL="1828800" lvl="3" indent="-330200" rtl="0">
              <a:spcBef>
                <a:spcPts val="600"/>
              </a:spcBef>
              <a:spcAft>
                <a:spcPts val="0"/>
              </a:spcAft>
              <a:buSzPts val="1600"/>
              <a:buFont typeface="Roboto Light"/>
              <a:buChar char="•"/>
              <a:defRPr>
                <a:latin typeface="Roboto Light"/>
                <a:ea typeface="Roboto Light"/>
                <a:cs typeface="Roboto Light"/>
                <a:sym typeface="Roboto Light"/>
              </a:defRPr>
            </a:lvl4pPr>
            <a:lvl5pPr marL="2286000" lvl="4" indent="-330200" rtl="0">
              <a:spcBef>
                <a:spcPts val="600"/>
              </a:spcBef>
              <a:spcAft>
                <a:spcPts val="0"/>
              </a:spcAft>
              <a:buSzPts val="1600"/>
              <a:buFont typeface="Roboto Light"/>
              <a:buChar char="•"/>
              <a:defRPr>
                <a:latin typeface="Roboto Light"/>
                <a:ea typeface="Roboto Light"/>
                <a:cs typeface="Roboto Light"/>
                <a:sym typeface="Roboto Light"/>
              </a:defRPr>
            </a:lvl5pPr>
            <a:lvl6pPr marL="2743200" lvl="5" indent="-330200" rtl="0">
              <a:spcBef>
                <a:spcPts val="600"/>
              </a:spcBef>
              <a:spcAft>
                <a:spcPts val="0"/>
              </a:spcAft>
              <a:buSzPts val="1600"/>
              <a:buFont typeface="Roboto Light"/>
              <a:buChar char="•"/>
              <a:defRPr>
                <a:latin typeface="Roboto Light"/>
                <a:ea typeface="Roboto Light"/>
                <a:cs typeface="Roboto Light"/>
                <a:sym typeface="Roboto Light"/>
              </a:defRPr>
            </a:lvl6pPr>
            <a:lvl7pPr marL="3200400" lvl="6" indent="-330200" rtl="0">
              <a:spcBef>
                <a:spcPts val="600"/>
              </a:spcBef>
              <a:spcAft>
                <a:spcPts val="0"/>
              </a:spcAft>
              <a:buSzPts val="1600"/>
              <a:buFont typeface="Roboto Light"/>
              <a:buChar char="•"/>
              <a:defRPr>
                <a:latin typeface="Roboto Light"/>
                <a:ea typeface="Roboto Light"/>
                <a:cs typeface="Roboto Light"/>
                <a:sym typeface="Roboto Light"/>
              </a:defRPr>
            </a:lvl7pPr>
            <a:lvl8pPr marL="3657600" lvl="7" indent="-330200" rtl="0">
              <a:spcBef>
                <a:spcPts val="600"/>
              </a:spcBef>
              <a:spcAft>
                <a:spcPts val="0"/>
              </a:spcAft>
              <a:buSzPts val="1600"/>
              <a:buFont typeface="Roboto Light"/>
              <a:buChar char="•"/>
              <a:defRPr>
                <a:latin typeface="Roboto Light"/>
                <a:ea typeface="Roboto Light"/>
                <a:cs typeface="Roboto Light"/>
                <a:sym typeface="Roboto Light"/>
              </a:defRPr>
            </a:lvl8pPr>
            <a:lvl9pPr marL="4114800" lvl="8" indent="-330200" rtl="0">
              <a:spcBef>
                <a:spcPts val="600"/>
              </a:spcBef>
              <a:spcAft>
                <a:spcPts val="0"/>
              </a:spcAft>
              <a:buSzPts val="1600"/>
              <a:buFont typeface="Roboto Light"/>
              <a:buChar char="•"/>
              <a:defRPr>
                <a:latin typeface="Roboto Light"/>
                <a:ea typeface="Roboto Light"/>
                <a:cs typeface="Roboto Light"/>
                <a:sym typeface="Roboto Light"/>
              </a:defRPr>
            </a:lvl9pPr>
          </a:lstStyle>
          <a:p>
            <a:endParaRPr/>
          </a:p>
        </p:txBody>
      </p:sp>
      <p:pic>
        <p:nvPicPr>
          <p:cNvPr id="150" name="Google Shape;150;p2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51" name="Google Shape;151;p28"/>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cxnSp>
        <p:nvCxnSpPr>
          <p:cNvPr id="152" name="Google Shape;152;p28"/>
          <p:cNvCxnSpPr/>
          <p:nvPr/>
        </p:nvCxnSpPr>
        <p:spPr>
          <a:xfrm>
            <a:off x="266975" y="4049175"/>
            <a:ext cx="4038000" cy="0"/>
          </a:xfrm>
          <a:prstGeom prst="straightConnector1">
            <a:avLst/>
          </a:prstGeom>
          <a:noFill/>
          <a:ln w="19050" cap="flat" cmpd="sng">
            <a:solidFill>
              <a:srgbClr val="BF9000"/>
            </a:solidFill>
            <a:prstDash val="solid"/>
            <a:round/>
            <a:headEnd type="none" w="med" len="med"/>
            <a:tailEnd type="none" w="med" len="med"/>
          </a:ln>
        </p:spPr>
      </p:cxnSp>
      <p:sp>
        <p:nvSpPr>
          <p:cNvPr id="153" name="Google Shape;153;p28"/>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lvl1pPr lvl="0" rtl="0">
              <a:lnSpc>
                <a:spcPct val="100000"/>
              </a:lnSpc>
              <a:spcBef>
                <a:spcPts val="600"/>
              </a:spcBef>
              <a:spcAft>
                <a:spcPts val="0"/>
              </a:spcAft>
              <a:buSzPts val="16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a:endParaRPr/>
          </a:p>
        </p:txBody>
      </p:sp>
    </p:spTree>
    <p:extLst>
      <p:ext uri="{BB962C8B-B14F-4D97-AF65-F5344CB8AC3E}">
        <p14:creationId xmlns:p14="http://schemas.microsoft.com/office/powerpoint/2010/main" val="1360555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CC4125"/>
        </a:solidFill>
        <a:effectLst/>
      </p:bgPr>
    </p:bg>
    <p:spTree>
      <p:nvGrpSpPr>
        <p:cNvPr id="1" name="Shape 150"/>
        <p:cNvGrpSpPr/>
        <p:nvPr/>
      </p:nvGrpSpPr>
      <p:grpSpPr>
        <a:xfrm>
          <a:off x="0" y="0"/>
          <a:ext cx="0" cy="0"/>
          <a:chOff x="0" y="0"/>
          <a:chExt cx="0" cy="0"/>
        </a:xfrm>
      </p:grpSpPr>
      <p:cxnSp>
        <p:nvCxnSpPr>
          <p:cNvPr id="151" name="Google Shape;151;p31"/>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52" name="Google Shape;152;p31"/>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53" name="Google Shape;153;p31"/>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54" name="Google Shape;154;p31"/>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5" name="Google Shape;155;p31"/>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6" name="Google Shape;156;p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CC4125"/>
        </a:solidFill>
        <a:effectLst/>
      </p:bgPr>
    </p:bg>
    <p:spTree>
      <p:nvGrpSpPr>
        <p:cNvPr id="1" name="Shape 157"/>
        <p:cNvGrpSpPr/>
        <p:nvPr/>
      </p:nvGrpSpPr>
      <p:grpSpPr>
        <a:xfrm>
          <a:off x="0" y="0"/>
          <a:ext cx="0" cy="0"/>
          <a:chOff x="0" y="0"/>
          <a:chExt cx="0" cy="0"/>
        </a:xfrm>
      </p:grpSpPr>
      <p:cxnSp>
        <p:nvCxnSpPr>
          <p:cNvPr id="158" name="Google Shape;158;p32"/>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59" name="Google Shape;159;p32"/>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60" name="Google Shape;160;p32"/>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61" name="Google Shape;161;p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xfrm>
            <a:off x="342850" y="250709"/>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Helvetica Neue"/>
              <a:buNone/>
              <a:defRPr>
                <a:latin typeface="Helvetica Neue"/>
                <a:ea typeface="Helvetica Neue"/>
                <a:cs typeface="Helvetica Neue"/>
                <a:sym typeface="Helvetica Neue"/>
              </a:defRPr>
            </a:lvl1pPr>
            <a:lvl2pPr lvl="1" rtl="0">
              <a:spcBef>
                <a:spcPts val="0"/>
              </a:spcBef>
              <a:spcAft>
                <a:spcPts val="0"/>
              </a:spcAft>
              <a:buSzPts val="3000"/>
              <a:buFont typeface="Helvetica Neue"/>
              <a:buNone/>
              <a:defRPr>
                <a:latin typeface="Helvetica Neue"/>
                <a:ea typeface="Helvetica Neue"/>
                <a:cs typeface="Helvetica Neue"/>
                <a:sym typeface="Helvetica Neue"/>
              </a:defRPr>
            </a:lvl2pPr>
            <a:lvl3pPr lvl="2" rtl="0">
              <a:spcBef>
                <a:spcPts val="0"/>
              </a:spcBef>
              <a:spcAft>
                <a:spcPts val="0"/>
              </a:spcAft>
              <a:buSzPts val="3000"/>
              <a:buFont typeface="Helvetica Neue"/>
              <a:buNone/>
              <a:defRPr>
                <a:latin typeface="Helvetica Neue"/>
                <a:ea typeface="Helvetica Neue"/>
                <a:cs typeface="Helvetica Neue"/>
                <a:sym typeface="Helvetica Neue"/>
              </a:defRPr>
            </a:lvl3pPr>
            <a:lvl4pPr lvl="3" rtl="0">
              <a:spcBef>
                <a:spcPts val="0"/>
              </a:spcBef>
              <a:spcAft>
                <a:spcPts val="0"/>
              </a:spcAft>
              <a:buSzPts val="3000"/>
              <a:buFont typeface="Helvetica Neue"/>
              <a:buNone/>
              <a:defRPr>
                <a:latin typeface="Helvetica Neue"/>
                <a:ea typeface="Helvetica Neue"/>
                <a:cs typeface="Helvetica Neue"/>
                <a:sym typeface="Helvetica Neue"/>
              </a:defRPr>
            </a:lvl4pPr>
            <a:lvl5pPr lvl="4" rtl="0">
              <a:spcBef>
                <a:spcPts val="0"/>
              </a:spcBef>
              <a:spcAft>
                <a:spcPts val="0"/>
              </a:spcAft>
              <a:buSzPts val="3000"/>
              <a:buFont typeface="Helvetica Neue"/>
              <a:buNone/>
              <a:defRPr>
                <a:latin typeface="Helvetica Neue"/>
                <a:ea typeface="Helvetica Neue"/>
                <a:cs typeface="Helvetica Neue"/>
                <a:sym typeface="Helvetica Neue"/>
              </a:defRPr>
            </a:lvl5pPr>
            <a:lvl6pPr lvl="5" rtl="0">
              <a:spcBef>
                <a:spcPts val="0"/>
              </a:spcBef>
              <a:spcAft>
                <a:spcPts val="0"/>
              </a:spcAft>
              <a:buSzPts val="3000"/>
              <a:buFont typeface="Helvetica Neue"/>
              <a:buNone/>
              <a:defRPr>
                <a:latin typeface="Helvetica Neue"/>
                <a:ea typeface="Helvetica Neue"/>
                <a:cs typeface="Helvetica Neue"/>
                <a:sym typeface="Helvetica Neue"/>
              </a:defRPr>
            </a:lvl6pPr>
            <a:lvl7pPr lvl="6" rtl="0">
              <a:spcBef>
                <a:spcPts val="0"/>
              </a:spcBef>
              <a:spcAft>
                <a:spcPts val="0"/>
              </a:spcAft>
              <a:buSzPts val="3000"/>
              <a:buFont typeface="Helvetica Neue"/>
              <a:buNone/>
              <a:defRPr>
                <a:latin typeface="Helvetica Neue"/>
                <a:ea typeface="Helvetica Neue"/>
                <a:cs typeface="Helvetica Neue"/>
                <a:sym typeface="Helvetica Neue"/>
              </a:defRPr>
            </a:lvl7pPr>
            <a:lvl8pPr lvl="7" rtl="0">
              <a:spcBef>
                <a:spcPts val="0"/>
              </a:spcBef>
              <a:spcAft>
                <a:spcPts val="0"/>
              </a:spcAft>
              <a:buSzPts val="3000"/>
              <a:buFont typeface="Helvetica Neue"/>
              <a:buNone/>
              <a:defRPr>
                <a:latin typeface="Helvetica Neue"/>
                <a:ea typeface="Helvetica Neue"/>
                <a:cs typeface="Helvetica Neue"/>
                <a:sym typeface="Helvetica Neue"/>
              </a:defRPr>
            </a:lvl8pPr>
            <a:lvl9pPr lvl="8" rtl="0">
              <a:spcBef>
                <a:spcPts val="0"/>
              </a:spcBef>
              <a:spcAft>
                <a:spcPts val="0"/>
              </a:spcAft>
              <a:buSzPts val="3000"/>
              <a:buFont typeface="Helvetica Neue"/>
              <a:buNone/>
              <a:defRPr>
                <a:latin typeface="Helvetica Neue"/>
                <a:ea typeface="Helvetica Neue"/>
                <a:cs typeface="Helvetica Neue"/>
                <a:sym typeface="Helvetica Neue"/>
              </a:defRPr>
            </a:lvl9pPr>
          </a:lstStyle>
          <a:p>
            <a:endParaRPr/>
          </a:p>
        </p:txBody>
      </p:sp>
      <p:sp>
        <p:nvSpPr>
          <p:cNvPr id="164" name="Google Shape;164;p33"/>
          <p:cNvSpPr txBox="1">
            <a:spLocks noGrp="1"/>
          </p:cNvSpPr>
          <p:nvPr>
            <p:ph type="body" idx="1"/>
          </p:nvPr>
        </p:nvSpPr>
        <p:spPr>
          <a:xfrm>
            <a:off x="352712" y="1270535"/>
            <a:ext cx="6321600" cy="30024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SzPts val="2400"/>
              <a:buFont typeface="Helvetica Neue"/>
              <a:buChar char="●"/>
              <a:defRPr sz="2400">
                <a:latin typeface="Helvetica Neue"/>
                <a:ea typeface="Helvetica Neue"/>
                <a:cs typeface="Helvetica Neue"/>
                <a:sym typeface="Helvetica Neue"/>
              </a:defRPr>
            </a:lvl1pPr>
            <a:lvl2pPr marL="914400" lvl="1"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2pPr>
            <a:lvl3pPr marL="1371600" lvl="2"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3pPr>
            <a:lvl4pPr marL="1828800" lvl="3"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4pPr>
            <a:lvl5pPr marL="2286000" lvl="4"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5pPr>
            <a:lvl6pPr marL="2743200" lvl="5" indent="-381000" rtl="0">
              <a:spcBef>
                <a:spcPts val="1600"/>
              </a:spcBef>
              <a:spcAft>
                <a:spcPts val="0"/>
              </a:spcAft>
              <a:buSzPts val="2400"/>
              <a:buFont typeface="Helvetica Neue"/>
              <a:buChar char="■"/>
              <a:defRPr sz="2400">
                <a:latin typeface="Helvetica Neue"/>
                <a:ea typeface="Helvetica Neue"/>
                <a:cs typeface="Helvetica Neue"/>
                <a:sym typeface="Helvetica Neue"/>
              </a:defRPr>
            </a:lvl6pPr>
            <a:lvl7pPr marL="3200400" lvl="6" indent="-317500" rtl="0">
              <a:spcBef>
                <a:spcPts val="1600"/>
              </a:spcBef>
              <a:spcAft>
                <a:spcPts val="0"/>
              </a:spcAft>
              <a:buSzPts val="1400"/>
              <a:buFont typeface="Helvetica Neue"/>
              <a:buChar char="●"/>
              <a:defRPr>
                <a:latin typeface="Helvetica Neue"/>
                <a:ea typeface="Helvetica Neue"/>
                <a:cs typeface="Helvetica Neue"/>
                <a:sym typeface="Helvetica Neue"/>
              </a:defRPr>
            </a:lvl7pPr>
            <a:lvl8pPr marL="3657600" lvl="7" indent="-317500" rtl="0">
              <a:spcBef>
                <a:spcPts val="1600"/>
              </a:spcBef>
              <a:spcAft>
                <a:spcPts val="0"/>
              </a:spcAft>
              <a:buSzPts val="1400"/>
              <a:buFont typeface="Helvetica Neue"/>
              <a:buChar char="○"/>
              <a:defRPr>
                <a:latin typeface="Helvetica Neue"/>
                <a:ea typeface="Helvetica Neue"/>
                <a:cs typeface="Helvetica Neue"/>
                <a:sym typeface="Helvetica Neue"/>
              </a:defRPr>
            </a:lvl8pPr>
            <a:lvl9pPr marL="4114800" lvl="8" indent="-317500" rtl="0">
              <a:spcBef>
                <a:spcPts val="1600"/>
              </a:spcBef>
              <a:spcAft>
                <a:spcPts val="1600"/>
              </a:spcAft>
              <a:buSzPts val="1400"/>
              <a:buFont typeface="Helvetica Neue"/>
              <a:buChar char="■"/>
              <a:defRPr>
                <a:latin typeface="Helvetica Neue"/>
                <a:ea typeface="Helvetica Neue"/>
                <a:cs typeface="Helvetica Neue"/>
                <a:sym typeface="Helvetica Neue"/>
              </a:defRPr>
            </a:lvl9pPr>
          </a:lstStyle>
          <a:p>
            <a:endParaRPr/>
          </a:p>
        </p:txBody>
      </p:sp>
      <p:sp>
        <p:nvSpPr>
          <p:cNvPr id="165" name="Google Shape;165;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6"/>
        <p:cNvGrpSpPr/>
        <p:nvPr/>
      </p:nvGrpSpPr>
      <p:grpSpPr>
        <a:xfrm>
          <a:off x="0" y="0"/>
          <a:ext cx="0" cy="0"/>
          <a:chOff x="0" y="0"/>
          <a:chExt cx="0" cy="0"/>
        </a:xfrm>
      </p:grpSpPr>
      <p:cxnSp>
        <p:nvCxnSpPr>
          <p:cNvPr id="167" name="Google Shape;167;p3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168" name="Google Shape;168;p3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169" name="Google Shape;169;p3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70" name="Google Shape;170;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1" name="Google Shape;171;p34"/>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72" name="Google Shape;172;p34"/>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73" name="Google Shape;173;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
        <p:cNvGrpSpPr/>
        <p:nvPr/>
      </p:nvGrpSpPr>
      <p:grpSpPr>
        <a:xfrm>
          <a:off x="0" y="0"/>
          <a:ext cx="0" cy="0"/>
          <a:chOff x="0" y="0"/>
          <a:chExt cx="0" cy="0"/>
        </a:xfrm>
      </p:grpSpPr>
      <p:sp>
        <p:nvSpPr>
          <p:cNvPr id="175" name="Google Shape;175;p3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9" name="Google Shape;179;p36"/>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0" name="Google Shape;180;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81"/>
        <p:cNvGrpSpPr/>
        <p:nvPr/>
      </p:nvGrpSpPr>
      <p:grpSpPr>
        <a:xfrm>
          <a:off x="0" y="0"/>
          <a:ext cx="0" cy="0"/>
          <a:chOff x="0" y="0"/>
          <a:chExt cx="0" cy="0"/>
        </a:xfrm>
      </p:grpSpPr>
      <p:cxnSp>
        <p:nvCxnSpPr>
          <p:cNvPr id="182" name="Google Shape;182;p37"/>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83" name="Google Shape;183;p37"/>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84" name="Google Shape;184;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sp>
        <p:nvSpPr>
          <p:cNvPr id="186" name="Google Shape;186;p38"/>
          <p:cNvSpPr/>
          <p:nvPr/>
        </p:nvSpPr>
        <p:spPr>
          <a:xfrm>
            <a:off x="4572000" y="125"/>
            <a:ext cx="4572000" cy="51435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3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88" name="Google Shape;188;p38"/>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4125"/>
              </a:buClr>
              <a:buSzPts val="3600"/>
              <a:buNone/>
              <a:defRPr sz="3600">
                <a:solidFill>
                  <a:srgbClr val="CC4125"/>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189" name="Google Shape;189;p38"/>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0" name="Google Shape;190;p3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91" name="Google Shape;191;p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7" name="Google Shape;27;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8" name="Google Shape;28;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9" name="Google Shape;29;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2"/>
        <p:cNvGrpSpPr/>
        <p:nvPr/>
      </p:nvGrpSpPr>
      <p:grpSpPr>
        <a:xfrm>
          <a:off x="0" y="0"/>
          <a:ext cx="0" cy="0"/>
          <a:chOff x="0" y="0"/>
          <a:chExt cx="0" cy="0"/>
        </a:xfrm>
      </p:grpSpPr>
      <p:sp>
        <p:nvSpPr>
          <p:cNvPr id="193" name="Google Shape;193;p39"/>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94" name="Google Shape;194;p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5"/>
        <p:cNvGrpSpPr/>
        <p:nvPr/>
      </p:nvGrpSpPr>
      <p:grpSpPr>
        <a:xfrm>
          <a:off x="0" y="0"/>
          <a:ext cx="0" cy="0"/>
          <a:chOff x="0" y="0"/>
          <a:chExt cx="0" cy="0"/>
        </a:xfrm>
      </p:grpSpPr>
      <p:cxnSp>
        <p:nvCxnSpPr>
          <p:cNvPr id="196" name="Google Shape;196;p4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97" name="Google Shape;197;p40"/>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198" name="Google Shape;198;p40"/>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99" name="Google Shape;199;p40"/>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00" name="Google Shape;200;p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1"/>
        <p:cNvGrpSpPr/>
        <p:nvPr/>
      </p:nvGrpSpPr>
      <p:grpSpPr>
        <a:xfrm>
          <a:off x="0" y="0"/>
          <a:ext cx="0" cy="0"/>
          <a:chOff x="0" y="0"/>
          <a:chExt cx="0" cy="0"/>
        </a:xfrm>
      </p:grpSpPr>
      <p:sp>
        <p:nvSpPr>
          <p:cNvPr id="202" name="Google Shape;202;p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5" name="Google Shape;35;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9500" y="314400"/>
            <a:ext cx="82389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Helvetica Neue"/>
              <a:buNone/>
              <a:defRPr sz="2400">
                <a:latin typeface="Helvetica Neue"/>
                <a:ea typeface="Helvetica Neue"/>
                <a:cs typeface="Helvetica Neue"/>
                <a:sym typeface="Helvetica Neue"/>
              </a:defRPr>
            </a:lvl1pPr>
            <a:lvl2pPr lvl="1">
              <a:spcBef>
                <a:spcPts val="0"/>
              </a:spcBef>
              <a:spcAft>
                <a:spcPts val="0"/>
              </a:spcAft>
              <a:buSzPts val="2400"/>
              <a:buFont typeface="Helvetica Neue"/>
              <a:buNone/>
              <a:defRPr sz="2400">
                <a:latin typeface="Helvetica Neue"/>
                <a:ea typeface="Helvetica Neue"/>
                <a:cs typeface="Helvetica Neue"/>
                <a:sym typeface="Helvetica Neue"/>
              </a:defRPr>
            </a:lvl2pPr>
            <a:lvl3pPr lvl="2">
              <a:spcBef>
                <a:spcPts val="0"/>
              </a:spcBef>
              <a:spcAft>
                <a:spcPts val="0"/>
              </a:spcAft>
              <a:buSzPts val="2400"/>
              <a:buFont typeface="Helvetica Neue"/>
              <a:buNone/>
              <a:defRPr sz="2400">
                <a:latin typeface="Helvetica Neue"/>
                <a:ea typeface="Helvetica Neue"/>
                <a:cs typeface="Helvetica Neue"/>
                <a:sym typeface="Helvetica Neue"/>
              </a:defRPr>
            </a:lvl3pPr>
            <a:lvl4pPr lvl="3">
              <a:spcBef>
                <a:spcPts val="0"/>
              </a:spcBef>
              <a:spcAft>
                <a:spcPts val="0"/>
              </a:spcAft>
              <a:buSzPts val="2400"/>
              <a:buFont typeface="Helvetica Neue"/>
              <a:buNone/>
              <a:defRPr sz="2400">
                <a:latin typeface="Helvetica Neue"/>
                <a:ea typeface="Helvetica Neue"/>
                <a:cs typeface="Helvetica Neue"/>
                <a:sym typeface="Helvetica Neue"/>
              </a:defRPr>
            </a:lvl4pPr>
            <a:lvl5pPr lvl="4">
              <a:spcBef>
                <a:spcPts val="0"/>
              </a:spcBef>
              <a:spcAft>
                <a:spcPts val="0"/>
              </a:spcAft>
              <a:buSzPts val="2400"/>
              <a:buFont typeface="Helvetica Neue"/>
              <a:buNone/>
              <a:defRPr sz="2400">
                <a:latin typeface="Helvetica Neue"/>
                <a:ea typeface="Helvetica Neue"/>
                <a:cs typeface="Helvetica Neue"/>
                <a:sym typeface="Helvetica Neue"/>
              </a:defRPr>
            </a:lvl5pPr>
            <a:lvl6pPr lvl="5">
              <a:spcBef>
                <a:spcPts val="0"/>
              </a:spcBef>
              <a:spcAft>
                <a:spcPts val="0"/>
              </a:spcAft>
              <a:buSzPts val="2400"/>
              <a:buFont typeface="Helvetica Neue"/>
              <a:buNone/>
              <a:defRPr sz="2400">
                <a:latin typeface="Helvetica Neue"/>
                <a:ea typeface="Helvetica Neue"/>
                <a:cs typeface="Helvetica Neue"/>
                <a:sym typeface="Helvetica Neue"/>
              </a:defRPr>
            </a:lvl6pPr>
            <a:lvl7pPr lvl="6">
              <a:spcBef>
                <a:spcPts val="0"/>
              </a:spcBef>
              <a:spcAft>
                <a:spcPts val="0"/>
              </a:spcAft>
              <a:buSzPts val="2400"/>
              <a:buFont typeface="Helvetica Neue"/>
              <a:buNone/>
              <a:defRPr sz="2400">
                <a:latin typeface="Helvetica Neue"/>
                <a:ea typeface="Helvetica Neue"/>
                <a:cs typeface="Helvetica Neue"/>
                <a:sym typeface="Helvetica Neue"/>
              </a:defRPr>
            </a:lvl7pPr>
            <a:lvl8pPr lvl="7">
              <a:spcBef>
                <a:spcPts val="0"/>
              </a:spcBef>
              <a:spcAft>
                <a:spcPts val="0"/>
              </a:spcAft>
              <a:buSzPts val="2400"/>
              <a:buFont typeface="Helvetica Neue"/>
              <a:buNone/>
              <a:defRPr sz="2400">
                <a:latin typeface="Helvetica Neue"/>
                <a:ea typeface="Helvetica Neue"/>
                <a:cs typeface="Helvetica Neue"/>
                <a:sym typeface="Helvetica Neue"/>
              </a:defRPr>
            </a:lvl8pPr>
            <a:lvl9pPr lvl="8">
              <a:spcBef>
                <a:spcPts val="0"/>
              </a:spcBef>
              <a:spcAft>
                <a:spcPts val="0"/>
              </a:spcAft>
              <a:buSzPts val="2400"/>
              <a:buFont typeface="Helvetica Neue"/>
              <a:buNone/>
              <a:defRPr sz="2400">
                <a:latin typeface="Helvetica Neue"/>
                <a:ea typeface="Helvetica Neue"/>
                <a:cs typeface="Helvetica Neue"/>
                <a:sym typeface="Helvetica Neue"/>
              </a:defRPr>
            </a:lvl9pPr>
          </a:lstStyle>
          <a:p>
            <a:endParaRPr/>
          </a:p>
        </p:txBody>
      </p:sp>
      <p:sp>
        <p:nvSpPr>
          <p:cNvPr id="38" name="Google Shape;38;p7"/>
          <p:cNvSpPr txBox="1">
            <a:spLocks noGrp="1"/>
          </p:cNvSpPr>
          <p:nvPr>
            <p:ph type="body" idx="1"/>
          </p:nvPr>
        </p:nvSpPr>
        <p:spPr>
          <a:xfrm>
            <a:off x="319500" y="1224603"/>
            <a:ext cx="8238900" cy="28062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SzPts val="2400"/>
              <a:buFont typeface="Helvetica Neue"/>
              <a:buChar char="●"/>
              <a:defRPr sz="2400">
                <a:latin typeface="Helvetica Neue"/>
                <a:ea typeface="Helvetica Neue"/>
                <a:cs typeface="Helvetica Neue"/>
                <a:sym typeface="Helvetica Neue"/>
              </a:defRPr>
            </a:lvl1pPr>
            <a:lvl2pPr marL="914400" lvl="1" indent="-381000">
              <a:spcBef>
                <a:spcPts val="1600"/>
              </a:spcBef>
              <a:spcAft>
                <a:spcPts val="0"/>
              </a:spcAft>
              <a:buSzPts val="2400"/>
              <a:buFont typeface="Helvetica Neue"/>
              <a:buChar char="○"/>
              <a:defRPr sz="2400">
                <a:latin typeface="Helvetica Neue"/>
                <a:ea typeface="Helvetica Neue"/>
                <a:cs typeface="Helvetica Neue"/>
                <a:sym typeface="Helvetica Neue"/>
              </a:defRPr>
            </a:lvl2pPr>
            <a:lvl3pPr marL="1371600" lvl="2" indent="-381000">
              <a:spcBef>
                <a:spcPts val="1600"/>
              </a:spcBef>
              <a:spcAft>
                <a:spcPts val="0"/>
              </a:spcAft>
              <a:buSzPts val="2400"/>
              <a:buFont typeface="Helvetica Neue"/>
              <a:buChar char="■"/>
              <a:defRPr sz="2400">
                <a:latin typeface="Helvetica Neue"/>
                <a:ea typeface="Helvetica Neue"/>
                <a:cs typeface="Helvetica Neue"/>
                <a:sym typeface="Helvetica Neue"/>
              </a:defRPr>
            </a:lvl3pPr>
            <a:lvl4pPr marL="1828800" lvl="3" indent="-381000">
              <a:spcBef>
                <a:spcPts val="1600"/>
              </a:spcBef>
              <a:spcAft>
                <a:spcPts val="0"/>
              </a:spcAft>
              <a:buSzPts val="2400"/>
              <a:buFont typeface="Helvetica Neue"/>
              <a:buChar char="●"/>
              <a:defRPr sz="2400">
                <a:latin typeface="Helvetica Neue"/>
                <a:ea typeface="Helvetica Neue"/>
                <a:cs typeface="Helvetica Neue"/>
                <a:sym typeface="Helvetica Neue"/>
              </a:defRPr>
            </a:lvl4pPr>
            <a:lvl5pPr marL="2286000" lvl="4" indent="-381000">
              <a:spcBef>
                <a:spcPts val="1600"/>
              </a:spcBef>
              <a:spcAft>
                <a:spcPts val="0"/>
              </a:spcAft>
              <a:buSzPts val="2400"/>
              <a:buFont typeface="Helvetica Neue"/>
              <a:buChar char="○"/>
              <a:defRPr sz="2400">
                <a:latin typeface="Helvetica Neue"/>
                <a:ea typeface="Helvetica Neue"/>
                <a:cs typeface="Helvetica Neue"/>
                <a:sym typeface="Helvetica Neue"/>
              </a:defRPr>
            </a:lvl5pPr>
            <a:lvl6pPr marL="2743200" lvl="5" indent="-381000">
              <a:spcBef>
                <a:spcPts val="1600"/>
              </a:spcBef>
              <a:spcAft>
                <a:spcPts val="0"/>
              </a:spcAft>
              <a:buSzPts val="2400"/>
              <a:buFont typeface="Helvetica Neue"/>
              <a:buChar char="■"/>
              <a:defRPr sz="2400">
                <a:latin typeface="Helvetica Neue"/>
                <a:ea typeface="Helvetica Neue"/>
                <a:cs typeface="Helvetica Neue"/>
                <a:sym typeface="Helvetica Neue"/>
              </a:defRPr>
            </a:lvl6pPr>
            <a:lvl7pPr marL="3200400" lvl="6" indent="-381000">
              <a:spcBef>
                <a:spcPts val="1600"/>
              </a:spcBef>
              <a:spcAft>
                <a:spcPts val="0"/>
              </a:spcAft>
              <a:buSzPts val="2400"/>
              <a:buFont typeface="Helvetica Neue"/>
              <a:buChar char="●"/>
              <a:defRPr sz="2400">
                <a:latin typeface="Helvetica Neue"/>
                <a:ea typeface="Helvetica Neue"/>
                <a:cs typeface="Helvetica Neue"/>
                <a:sym typeface="Helvetica Neue"/>
              </a:defRPr>
            </a:lvl7pPr>
            <a:lvl8pPr marL="3657600" lvl="7" indent="-381000">
              <a:spcBef>
                <a:spcPts val="1600"/>
              </a:spcBef>
              <a:spcAft>
                <a:spcPts val="0"/>
              </a:spcAft>
              <a:buSzPts val="2400"/>
              <a:buFont typeface="Helvetica Neue"/>
              <a:buChar char="○"/>
              <a:defRPr sz="2400">
                <a:latin typeface="Helvetica Neue"/>
                <a:ea typeface="Helvetica Neue"/>
                <a:cs typeface="Helvetica Neue"/>
                <a:sym typeface="Helvetica Neue"/>
              </a:defRPr>
            </a:lvl8pPr>
            <a:lvl9pPr marL="4114800" lvl="8" indent="-381000">
              <a:spcBef>
                <a:spcPts val="1600"/>
              </a:spcBef>
              <a:spcAft>
                <a:spcPts val="1600"/>
              </a:spcAft>
              <a:buSzPts val="2400"/>
              <a:buFont typeface="Helvetica Neue"/>
              <a:buChar char="■"/>
              <a:defRPr sz="2400">
                <a:latin typeface="Helvetica Neue"/>
                <a:ea typeface="Helvetica Neue"/>
                <a:cs typeface="Helvetica Neue"/>
                <a:sym typeface="Helvetica Neue"/>
              </a:defRPr>
            </a:lvl9pPr>
          </a:lstStyle>
          <a:p>
            <a:endParaRPr/>
          </a:p>
        </p:txBody>
      </p:sp>
      <p:sp>
        <p:nvSpPr>
          <p:cNvPr id="39" name="Google Shape;39;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0"/>
        <p:cNvGrpSpPr/>
        <p:nvPr/>
      </p:nvGrpSpPr>
      <p:grpSpPr>
        <a:xfrm>
          <a:off x="0" y="0"/>
          <a:ext cx="0" cy="0"/>
          <a:chOff x="0" y="0"/>
          <a:chExt cx="0" cy="0"/>
        </a:xfrm>
      </p:grpSpPr>
      <p:cxnSp>
        <p:nvCxnSpPr>
          <p:cNvPr id="41" name="Google Shape;41;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3" name="Google Shape;43;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7" name="Google Shape;47;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CC4125"/>
              </a:buClr>
              <a:buSzPts val="3600"/>
              <a:buNone/>
              <a:defRPr sz="3600">
                <a:solidFill>
                  <a:srgbClr val="CC4125"/>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48" name="Google Shape;48;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cxnSp>
        <p:nvCxnSpPr>
          <p:cNvPr id="52" name="Google Shape;52;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3" name="Google Shape;53;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4" name="Google Shape;54;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3" name="Google Shape;73;p15"/>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74" name="Google Shape;74;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89" r:id="rId14"/>
    <p:sldLayoutId id="2147483690" r:id="rId15"/>
    <p:sldLayoutId id="2147483691" r:id="rId16"/>
    <p:sldLayoutId id="2147483692" r:id="rId17"/>
    <p:sldLayoutId id="2147483693"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148" name="Google Shape;148;p30"/>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149" name="Google Shape;149;p3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stedolan.github.io/jq/" TargetMode="External"/><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python.org/3/library/pickle.html" TargetMode="External"/><Relationship Id="rId7" Type="http://schemas.openxmlformats.org/officeDocument/2006/relationships/hyperlink" Target="https://parquet.apache.org/"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hyperlink" Target="https://avro.apache.org/" TargetMode="External"/><Relationship Id="rId5" Type="http://schemas.openxmlformats.org/officeDocument/2006/relationships/hyperlink" Target="https://developers.google.com/protocol-buffers/" TargetMode="External"/><Relationship Id="rId4" Type="http://schemas.openxmlformats.org/officeDocument/2006/relationships/hyperlink" Target="https://docs.oracle.com/javase/7/docs/api/java/io/Serializable.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hyperlink" Target="https://en.wikipedia.org/wiki/San_Francisco" TargetMode="Externa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hyperlink" Target="http://commoncrawl.org/" TargetMode="External"/><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hyperlink" Target="https://en.wikipedia.org/wiki/Wget"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docs.python-requests.org/en/master/"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hyperlink" Target="http://www.crummy.com/software/BeautifulSoup/" TargetMode="External"/><Relationship Id="rId4" Type="http://schemas.openxmlformats.org/officeDocument/2006/relationships/hyperlink" Target="https://scrapy.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curl.haxx.se/docs/httpscripting.html" TargetMode="External"/><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hyperlink" Target="https://www.quora.com/What-is-the-research-source-behind-the-statement-Data-scientists-spend-up-to-80-of-their-time-on-data-wrangling-mungi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hyperlink" Target="https://www.youtube.com/watch?v=rX2Qcrqt_lI&amp;feature=youtu.be&amp;t=28s" TargetMode="External"/><Relationship Id="rId4" Type="http://schemas.openxmlformats.org/officeDocument/2006/relationships/image" Target="../media/image31.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hyperlink" Target="http://vis.stanford.edu/files/2011-DataWrangling-IVJ.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hyperlink" Target="https://dlab.epfl.ch/people/west/pub/West-White-Horvitz_WWW-13.pdf" TargetMode="External"/><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hyperlink" Target="https://www.cdc.gov/mmwr/volumes/71/wr/mm7112a1.htm?s_cid=mm7112a1_w#T1_down"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cdc.gov/mmwr/volumes/71/wr/mm7112a1.htm?s_cid=mm7112a1_w#T1_down" TargetMode="External"/><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7.xml"/><Relationship Id="rId5" Type="http://schemas.openxmlformats.org/officeDocument/2006/relationships/image" Target="../media/image56.jp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hyperlink" Target="https://www.cdc.gov/mmwr/volumes/71/wr/mm7112a1.htm?s_cid=mm7112a1_w#T1_down" TargetMode="External"/><Relationship Id="rId2" Type="http://schemas.openxmlformats.org/officeDocument/2006/relationships/notesSlide" Target="../notesSlides/notesSlide63.xml"/><Relationship Id="rId1" Type="http://schemas.openxmlformats.org/officeDocument/2006/relationships/slideLayout" Target="../slideLayouts/slideLayout29.xml"/><Relationship Id="rId4" Type="http://schemas.openxmlformats.org/officeDocument/2006/relationships/hyperlink" Target="https://pandas.pydata.org/pandas-docs/stable/reference/api/pandas.read_csv.html?highlight=read_csv"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hyperlink" Target="https://pandas.pydata.org/pandas-docs/stable/reference/api/pandas.Series.dtype.html?highlight=series%20dtype#pandas.Series.dtype" TargetMode="External"/><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hyperlink" Target="https://pandas.pydata.org/pandas-docs/stable/reference/api/pandas.merge.html?highlight=merge#pandas.merge" TargetMode="External"/><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pandas.pydata.org/pandas-docs/stable/reference/api/pandas.merge.html?highlight=merge#pandas.merge" TargetMode="External"/><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https://pandas.pydata.org/pandas-docs/stable/reference/api/pandas.merge.html?highlight=merge#pandas.merge" TargetMode="External"/><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Coordinated_Universal_Time" TargetMode="External"/><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67" name="Google Shape;67;p13"/>
          <p:cNvSpPr txBox="1"/>
          <p:nvPr/>
        </p:nvSpPr>
        <p:spPr>
          <a:xfrm>
            <a:off x="355125" y="76200"/>
            <a:ext cx="8597854" cy="2006099"/>
          </a:xfrm>
          <a:prstGeom prst="rect">
            <a:avLst/>
          </a:prstGeom>
          <a:noFill/>
          <a:ln>
            <a:noFill/>
          </a:ln>
        </p:spPr>
        <p:txBody>
          <a:bodyPr spcFirstLastPara="1" wrap="square" lIns="91425" tIns="91425" rIns="91425" bIns="91425" anchor="t" anchorCtr="0">
            <a:noAutofit/>
          </a:bodyPr>
          <a:lstStyle/>
          <a:p>
            <a:pPr lvl="0" algn="ctr"/>
            <a:r>
              <a:rPr lang="en" sz="4000" b="1" dirty="0"/>
              <a:t>Introduction to Data Science and Analytics </a:t>
            </a:r>
          </a:p>
          <a:p>
            <a:pPr lvl="0" algn="ctr"/>
            <a:r>
              <a:rPr lang="en" sz="4000" b="1" dirty="0">
                <a:latin typeface="Helvetica Neue"/>
                <a:ea typeface="Helvetica Neue"/>
                <a:cs typeface="Helvetica Neue"/>
                <a:sym typeface="Helvetica Neue"/>
              </a:rPr>
              <a:t>(DSC510)</a:t>
            </a:r>
            <a:endParaRPr sz="4000" b="1" dirty="0">
              <a:latin typeface="Helvetica Neue"/>
              <a:ea typeface="Helvetica Neue"/>
              <a:cs typeface="Helvetica Neue"/>
              <a:sym typeface="Helvetica Neue"/>
            </a:endParaRPr>
          </a:p>
        </p:txBody>
      </p:sp>
      <p:sp>
        <p:nvSpPr>
          <p:cNvPr id="68" name="Google Shape;68;p13"/>
          <p:cNvSpPr txBox="1"/>
          <p:nvPr/>
        </p:nvSpPr>
        <p:spPr>
          <a:xfrm>
            <a:off x="2680800" y="4317000"/>
            <a:ext cx="3782400" cy="7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Helvetica Neue"/>
                <a:ea typeface="Helvetica Neue"/>
                <a:cs typeface="Helvetica Neue"/>
                <a:sym typeface="Helvetica Neue"/>
              </a:rPr>
              <a:t>George </a:t>
            </a:r>
            <a:r>
              <a:rPr lang="en" sz="4000" b="1" dirty="0" err="1">
                <a:latin typeface="Helvetica Neue"/>
                <a:ea typeface="Helvetica Neue"/>
                <a:cs typeface="Helvetica Neue"/>
                <a:sym typeface="Helvetica Neue"/>
              </a:rPr>
              <a:t>Pallis</a:t>
            </a:r>
            <a:endParaRPr sz="4000" b="1" dirty="0">
              <a:latin typeface="Helvetica Neue"/>
              <a:ea typeface="Helvetica Neue"/>
              <a:cs typeface="Helvetica Neue"/>
              <a:sym typeface="Helvetica Neue"/>
            </a:endParaRPr>
          </a:p>
        </p:txBody>
      </p:sp>
      <p:sp>
        <p:nvSpPr>
          <p:cNvPr id="70" name="Google Shape;70;p13"/>
          <p:cNvSpPr txBox="1"/>
          <p:nvPr/>
        </p:nvSpPr>
        <p:spPr>
          <a:xfrm>
            <a:off x="5007179" y="2133349"/>
            <a:ext cx="3877800" cy="200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b="1" dirty="0">
                <a:latin typeface="Helvetica Neue"/>
                <a:ea typeface="Helvetica Neue"/>
                <a:cs typeface="Helvetica Neue"/>
                <a:sym typeface="Helvetica Neue"/>
              </a:rPr>
              <a:t>Handling Data</a:t>
            </a:r>
            <a:endParaRPr sz="4000" b="1" dirty="0">
              <a:latin typeface="Helvetica Neue"/>
              <a:ea typeface="Helvetica Neue"/>
              <a:cs typeface="Helvetica Neue"/>
              <a:sym typeface="Helvetica Neue"/>
            </a:endParaRPr>
          </a:p>
        </p:txBody>
      </p:sp>
      <p:pic>
        <p:nvPicPr>
          <p:cNvPr id="1026" name="Picture 2" descr="Λογότυπο Πανεπιστημίου Κύπρου">
            <a:extLst>
              <a:ext uri="{FF2B5EF4-FFF2-40B4-BE49-F238E27FC236}">
                <a16:creationId xmlns:a16="http://schemas.microsoft.com/office/drawing/2014/main" id="{904210D0-E9BA-364A-92F4-8156F9016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67" y="2259849"/>
            <a:ext cx="43434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901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3"/>
          <p:cNvSpPr txBox="1">
            <a:spLocks noGrp="1"/>
          </p:cNvSpPr>
          <p:nvPr>
            <p:ph type="title"/>
          </p:nvPr>
        </p:nvSpPr>
        <p:spPr>
          <a:xfrm>
            <a:off x="647778" y="347350"/>
            <a:ext cx="78117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t>Processing data in the relational model: SQL</a:t>
            </a:r>
            <a:endParaRPr b="0"/>
          </a:p>
        </p:txBody>
      </p:sp>
      <p:sp>
        <p:nvSpPr>
          <p:cNvPr id="348" name="Google Shape;348;p53"/>
          <p:cNvSpPr txBox="1">
            <a:spLocks noGrp="1"/>
          </p:cNvSpPr>
          <p:nvPr>
            <p:ph type="body" idx="1"/>
          </p:nvPr>
        </p:nvSpPr>
        <p:spPr>
          <a:xfrm>
            <a:off x="505225" y="1290975"/>
            <a:ext cx="8082900" cy="3002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Declarative language for core data manipulations</a:t>
            </a:r>
            <a:endParaRPr/>
          </a:p>
          <a:p>
            <a:pPr marL="457200" lvl="0" indent="-381000" algn="l" rtl="0">
              <a:spcBef>
                <a:spcPts val="0"/>
              </a:spcBef>
              <a:spcAft>
                <a:spcPts val="0"/>
              </a:spcAft>
              <a:buSzPts val="2400"/>
              <a:buChar char="●"/>
            </a:pPr>
            <a:r>
              <a:rPr lang="en"/>
              <a:t>You think about what you want, not how to compute it</a:t>
            </a:r>
            <a:endParaRPr/>
          </a:p>
        </p:txBody>
      </p:sp>
      <p:sp>
        <p:nvSpPr>
          <p:cNvPr id="349" name="Google Shape;349;p5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350" name="Google Shape;350;p53"/>
          <p:cNvPicPr preferRelativeResize="0"/>
          <p:nvPr/>
        </p:nvPicPr>
        <p:blipFill>
          <a:blip r:embed="rId3">
            <a:alphaModFix/>
          </a:blip>
          <a:stretch>
            <a:fillRect/>
          </a:stretch>
        </p:blipFill>
        <p:spPr>
          <a:xfrm>
            <a:off x="1666925" y="2397400"/>
            <a:ext cx="5810153" cy="2684952"/>
          </a:xfrm>
          <a:prstGeom prst="rect">
            <a:avLst/>
          </a:prstGeom>
          <a:noFill/>
          <a:ln>
            <a:noFill/>
          </a:ln>
        </p:spPr>
      </p:pic>
      <p:sp>
        <p:nvSpPr>
          <p:cNvPr id="6" name="Rectangle 5">
            <a:extLst>
              <a:ext uri="{FF2B5EF4-FFF2-40B4-BE49-F238E27FC236}">
                <a16:creationId xmlns:a16="http://schemas.microsoft.com/office/drawing/2014/main" id="{17228B70-02CC-134F-A39D-0D7ACF4273FA}"/>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4"/>
          <p:cNvSpPr txBox="1">
            <a:spLocks noGrp="1"/>
          </p:cNvSpPr>
          <p:nvPr>
            <p:ph type="title"/>
          </p:nvPr>
        </p:nvSpPr>
        <p:spPr>
          <a:xfrm>
            <a:off x="3624150" y="205975"/>
            <a:ext cx="18957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700" i="0" u="none" strike="noStrike" cap="none">
                <a:latin typeface="Helvetica Neue"/>
                <a:ea typeface="Helvetica Neue"/>
                <a:cs typeface="Helvetica Neue"/>
                <a:sym typeface="Helvetica Neue"/>
              </a:rPr>
              <a:t>SQL</a:t>
            </a:r>
            <a:endParaRPr sz="3700">
              <a:latin typeface="Helvetica Neue"/>
              <a:ea typeface="Helvetica Neue"/>
              <a:cs typeface="Helvetica Neue"/>
              <a:sym typeface="Helvetica Neue"/>
            </a:endParaRPr>
          </a:p>
        </p:txBody>
      </p:sp>
      <p:sp>
        <p:nvSpPr>
          <p:cNvPr id="357" name="Google Shape;357;p5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rgbClr val="888888"/>
              </a:solidFill>
              <a:latin typeface="Calibri"/>
              <a:ea typeface="Calibri"/>
              <a:cs typeface="Calibri"/>
              <a:sym typeface="Calibri"/>
            </a:endParaRPr>
          </a:p>
          <a:p>
            <a:pPr marL="0" marR="0" lvl="0" indent="0" algn="l" rtl="0">
              <a:spcBef>
                <a:spcPts val="0"/>
              </a:spcBef>
              <a:spcAft>
                <a:spcPts val="0"/>
              </a:spcAft>
              <a:buNone/>
            </a:pPr>
            <a:endParaRPr sz="1200">
              <a:solidFill>
                <a:schemeClr val="dk2"/>
              </a:solidFill>
              <a:latin typeface="Calibri"/>
              <a:ea typeface="Calibri"/>
              <a:cs typeface="Calibri"/>
              <a:sym typeface="Calibri"/>
            </a:endParaRPr>
          </a:p>
        </p:txBody>
      </p:sp>
      <p:sp>
        <p:nvSpPr>
          <p:cNvPr id="358" name="Google Shape;358;p54"/>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
        <p:nvSpPr>
          <p:cNvPr id="359" name="Google Shape;359;p54"/>
          <p:cNvSpPr/>
          <p:nvPr/>
        </p:nvSpPr>
        <p:spPr>
          <a:xfrm>
            <a:off x="385650" y="1533650"/>
            <a:ext cx="8237400" cy="3411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1000"/>
              </a:spcBef>
              <a:spcAft>
                <a:spcPts val="0"/>
              </a:spcAft>
              <a:buSzPts val="2000"/>
              <a:buFont typeface="Helvetica Neue"/>
              <a:buChar char="●"/>
            </a:pPr>
            <a:r>
              <a:rPr lang="en" sz="2000" dirty="0">
                <a:latin typeface="Helvetica Neue"/>
                <a:ea typeface="Helvetica Neue"/>
                <a:cs typeface="Helvetica Neue"/>
                <a:sym typeface="Helvetica Neue"/>
              </a:rPr>
              <a:t>Need a refresher? → Watch/do online tutorials!</a:t>
            </a:r>
            <a:endParaRPr sz="2000" dirty="0">
              <a:latin typeface="Helvetica Neue"/>
              <a:ea typeface="Helvetica Neue"/>
              <a:cs typeface="Helvetica Neue"/>
              <a:sym typeface="Helvetica Neue"/>
            </a:endParaRPr>
          </a:p>
          <a:p>
            <a:pPr marL="457200" marR="0" lvl="0" indent="-355600" algn="l" rtl="0">
              <a:lnSpc>
                <a:spcPct val="90000"/>
              </a:lnSpc>
              <a:spcBef>
                <a:spcPts val="1000"/>
              </a:spcBef>
              <a:spcAft>
                <a:spcPts val="0"/>
              </a:spcAft>
              <a:buSzPts val="2000"/>
              <a:buFont typeface="Helvetica Neue"/>
              <a:buChar char="●"/>
            </a:pPr>
            <a:r>
              <a:rPr lang="en" sz="2000" dirty="0">
                <a:latin typeface="Helvetica Neue"/>
                <a:ea typeface="Helvetica Neue"/>
                <a:cs typeface="Helvetica Neue"/>
                <a:sym typeface="Helvetica Neue"/>
              </a:rPr>
              <a:t>Key concepts:</a:t>
            </a:r>
            <a:endParaRPr sz="2000" dirty="0">
              <a:latin typeface="Helvetica Neue"/>
              <a:ea typeface="Helvetica Neue"/>
              <a:cs typeface="Helvetica Neue"/>
              <a:sym typeface="Helvetica Neue"/>
            </a:endParaRPr>
          </a:p>
          <a:p>
            <a:pPr marL="914400" marR="0" lvl="1" indent="-355600" algn="l" rtl="0">
              <a:lnSpc>
                <a:spcPct val="90000"/>
              </a:lnSpc>
              <a:spcBef>
                <a:spcPts val="1000"/>
              </a:spcBef>
              <a:spcAft>
                <a:spcPts val="0"/>
              </a:spcAft>
              <a:buSzPts val="2000"/>
              <a:buFont typeface="Helvetica Neue"/>
              <a:buChar char="○"/>
            </a:pPr>
            <a:r>
              <a:rPr lang="en" sz="2000" dirty="0">
                <a:latin typeface="Helvetica Neue"/>
                <a:ea typeface="Helvetica Neue"/>
                <a:cs typeface="Helvetica Neue"/>
                <a:sym typeface="Helvetica Neue"/>
              </a:rPr>
              <a:t>Select (!), update, delete</a:t>
            </a:r>
            <a:endParaRPr sz="2000" dirty="0">
              <a:latin typeface="Helvetica Neue"/>
              <a:ea typeface="Helvetica Neue"/>
              <a:cs typeface="Helvetica Neue"/>
              <a:sym typeface="Helvetica Neue"/>
            </a:endParaRPr>
          </a:p>
          <a:p>
            <a:pPr marL="914400" marR="0" lvl="1" indent="-355600" algn="l" rtl="0">
              <a:lnSpc>
                <a:spcPct val="90000"/>
              </a:lnSpc>
              <a:spcBef>
                <a:spcPts val="1000"/>
              </a:spcBef>
              <a:spcAft>
                <a:spcPts val="0"/>
              </a:spcAft>
              <a:buSzPts val="2000"/>
              <a:buFont typeface="Helvetica Neue"/>
              <a:buChar char="○"/>
            </a:pPr>
            <a:r>
              <a:rPr lang="en" sz="2000" dirty="0">
                <a:latin typeface="Helvetica Neue"/>
                <a:ea typeface="Helvetica Neue"/>
                <a:cs typeface="Helvetica Neue"/>
                <a:sym typeface="Helvetica Neue"/>
              </a:rPr>
              <a:t>Unique keys</a:t>
            </a:r>
            <a:endParaRPr sz="2000" dirty="0">
              <a:latin typeface="Helvetica Neue"/>
              <a:ea typeface="Helvetica Neue"/>
              <a:cs typeface="Helvetica Neue"/>
              <a:sym typeface="Helvetica Neue"/>
            </a:endParaRPr>
          </a:p>
          <a:p>
            <a:pPr marL="914400" marR="0" lvl="1" indent="-355600" algn="l" rtl="0">
              <a:lnSpc>
                <a:spcPct val="90000"/>
              </a:lnSpc>
              <a:spcBef>
                <a:spcPts val="1000"/>
              </a:spcBef>
              <a:spcAft>
                <a:spcPts val="0"/>
              </a:spcAft>
              <a:buSzPts val="2000"/>
              <a:buFont typeface="Helvetica Neue"/>
              <a:buChar char="○"/>
            </a:pPr>
            <a:r>
              <a:rPr lang="en" sz="2000" dirty="0">
                <a:latin typeface="Helvetica Neue"/>
                <a:ea typeface="Helvetica Neue"/>
                <a:cs typeface="Helvetica Neue"/>
                <a:sym typeface="Helvetica Neue"/>
              </a:rPr>
              <a:t>Joins (inner, left outer, right outer, full)</a:t>
            </a:r>
            <a:endParaRPr sz="2000" dirty="0">
              <a:latin typeface="Helvetica Neue"/>
              <a:ea typeface="Helvetica Neue"/>
              <a:cs typeface="Helvetica Neue"/>
              <a:sym typeface="Helvetica Neue"/>
            </a:endParaRPr>
          </a:p>
          <a:p>
            <a:pPr marL="914400" marR="0" lvl="1" indent="-355600" algn="l" rtl="0">
              <a:lnSpc>
                <a:spcPct val="90000"/>
              </a:lnSpc>
              <a:spcBef>
                <a:spcPts val="1000"/>
              </a:spcBef>
              <a:spcAft>
                <a:spcPts val="0"/>
              </a:spcAft>
              <a:buSzPts val="2000"/>
              <a:buFont typeface="Helvetica Neue"/>
              <a:buChar char="○"/>
            </a:pPr>
            <a:r>
              <a:rPr lang="en" sz="2000" dirty="0">
                <a:latin typeface="Helvetica Neue"/>
                <a:ea typeface="Helvetica Neue"/>
                <a:cs typeface="Helvetica Neue"/>
                <a:sym typeface="Helvetica Neue"/>
              </a:rPr>
              <a:t>Sorting</a:t>
            </a:r>
            <a:endParaRPr sz="2000" dirty="0">
              <a:latin typeface="Helvetica Neue"/>
              <a:ea typeface="Helvetica Neue"/>
              <a:cs typeface="Helvetica Neue"/>
              <a:sym typeface="Helvetica Neue"/>
            </a:endParaRPr>
          </a:p>
          <a:p>
            <a:pPr marL="914400" marR="0" lvl="1" indent="-355600" algn="l" rtl="0">
              <a:lnSpc>
                <a:spcPct val="90000"/>
              </a:lnSpc>
              <a:spcBef>
                <a:spcPts val="1000"/>
              </a:spcBef>
              <a:spcAft>
                <a:spcPts val="1000"/>
              </a:spcAft>
              <a:buSzPts val="2000"/>
              <a:buFont typeface="Helvetica Neue"/>
              <a:buChar char="○"/>
            </a:pPr>
            <a:r>
              <a:rPr lang="en" sz="2000" dirty="0">
                <a:latin typeface="Helvetica Neue"/>
                <a:ea typeface="Helvetica Neue"/>
                <a:cs typeface="Helvetica Neue"/>
                <a:sym typeface="Helvetica Neue"/>
              </a:rPr>
              <a:t>Aggregation (group by, count, min, max, avg, etc.)</a:t>
            </a:r>
            <a:endParaRPr sz="2000" dirty="0">
              <a:latin typeface="Helvetica Neue"/>
              <a:ea typeface="Helvetica Neue"/>
              <a:cs typeface="Helvetica Neue"/>
              <a:sym typeface="Helvetica Neue"/>
            </a:endParaRPr>
          </a:p>
        </p:txBody>
      </p:sp>
      <p:pic>
        <p:nvPicPr>
          <p:cNvPr id="360" name="Google Shape;360;p54"/>
          <p:cNvPicPr preferRelativeResize="0"/>
          <p:nvPr/>
        </p:nvPicPr>
        <p:blipFill>
          <a:blip r:embed="rId3">
            <a:alphaModFix/>
          </a:blip>
          <a:stretch>
            <a:fillRect/>
          </a:stretch>
        </p:blipFill>
        <p:spPr>
          <a:xfrm>
            <a:off x="6715810" y="2633850"/>
            <a:ext cx="2208616" cy="1518987"/>
          </a:xfrm>
          <a:prstGeom prst="rect">
            <a:avLst/>
          </a:prstGeom>
          <a:noFill/>
          <a:ln>
            <a:noFill/>
          </a:ln>
        </p:spPr>
      </p:pic>
      <p:pic>
        <p:nvPicPr>
          <p:cNvPr id="361" name="Google Shape;361;p54"/>
          <p:cNvPicPr preferRelativeResize="0"/>
          <p:nvPr/>
        </p:nvPicPr>
        <p:blipFill rotWithShape="1">
          <a:blip r:embed="rId4">
            <a:alphaModFix/>
          </a:blip>
          <a:srcRect l="58733" t="34014" b="42582"/>
          <a:stretch/>
        </p:blipFill>
        <p:spPr>
          <a:xfrm>
            <a:off x="5848150" y="133825"/>
            <a:ext cx="3152475" cy="826224"/>
          </a:xfrm>
          <a:prstGeom prst="rect">
            <a:avLst/>
          </a:prstGeom>
          <a:noFill/>
          <a:ln>
            <a:noFill/>
          </a:ln>
        </p:spPr>
      </p:pic>
      <p:sp>
        <p:nvSpPr>
          <p:cNvPr id="8" name="Rectangle 7">
            <a:extLst>
              <a:ext uri="{FF2B5EF4-FFF2-40B4-BE49-F238E27FC236}">
                <a16:creationId xmlns:a16="http://schemas.microsoft.com/office/drawing/2014/main" id="{79E34180-250A-7248-B402-49A0946364DB}"/>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5"/>
          <p:cNvSpPr txBox="1">
            <a:spLocks noGrp="1"/>
          </p:cNvSpPr>
          <p:nvPr>
            <p:ph type="title"/>
          </p:nvPr>
        </p:nvSpPr>
        <p:spPr>
          <a:xfrm>
            <a:off x="1411200" y="271150"/>
            <a:ext cx="6321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a:t>SQL implementations</a:t>
            </a:r>
            <a:endParaRPr sz="3600" b="0"/>
          </a:p>
        </p:txBody>
      </p:sp>
      <p:sp>
        <p:nvSpPr>
          <p:cNvPr id="367" name="Google Shape;367;p5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68" name="Google Shape;368;p55" descr="Image result for mysql"/>
          <p:cNvPicPr preferRelativeResize="0"/>
          <p:nvPr/>
        </p:nvPicPr>
        <p:blipFill>
          <a:blip r:embed="rId3">
            <a:alphaModFix/>
          </a:blip>
          <a:stretch>
            <a:fillRect/>
          </a:stretch>
        </p:blipFill>
        <p:spPr>
          <a:xfrm>
            <a:off x="647775" y="1312638"/>
            <a:ext cx="2479261" cy="1279362"/>
          </a:xfrm>
          <a:prstGeom prst="rect">
            <a:avLst/>
          </a:prstGeom>
          <a:noFill/>
          <a:ln>
            <a:noFill/>
          </a:ln>
        </p:spPr>
      </p:pic>
      <p:pic>
        <p:nvPicPr>
          <p:cNvPr id="369" name="Google Shape;369;p55" descr="Image result for sqlite"/>
          <p:cNvPicPr preferRelativeResize="0"/>
          <p:nvPr/>
        </p:nvPicPr>
        <p:blipFill>
          <a:blip r:embed="rId4">
            <a:alphaModFix/>
          </a:blip>
          <a:stretch>
            <a:fillRect/>
          </a:stretch>
        </p:blipFill>
        <p:spPr>
          <a:xfrm>
            <a:off x="647775" y="2678650"/>
            <a:ext cx="2568575" cy="1213375"/>
          </a:xfrm>
          <a:prstGeom prst="rect">
            <a:avLst/>
          </a:prstGeom>
          <a:noFill/>
          <a:ln>
            <a:noFill/>
          </a:ln>
        </p:spPr>
      </p:pic>
      <p:pic>
        <p:nvPicPr>
          <p:cNvPr id="370" name="Google Shape;370;p55"/>
          <p:cNvPicPr preferRelativeResize="0"/>
          <p:nvPr/>
        </p:nvPicPr>
        <p:blipFill>
          <a:blip r:embed="rId5">
            <a:alphaModFix/>
          </a:blip>
          <a:stretch>
            <a:fillRect/>
          </a:stretch>
        </p:blipFill>
        <p:spPr>
          <a:xfrm>
            <a:off x="3784878" y="1091550"/>
            <a:ext cx="4728422" cy="3990799"/>
          </a:xfrm>
          <a:prstGeom prst="rect">
            <a:avLst/>
          </a:prstGeom>
          <a:noFill/>
          <a:ln>
            <a:noFill/>
          </a:ln>
        </p:spPr>
      </p:pic>
      <p:sp>
        <p:nvSpPr>
          <p:cNvPr id="371" name="Google Shape;371;p55"/>
          <p:cNvSpPr txBox="1">
            <a:spLocks noGrp="1"/>
          </p:cNvSpPr>
          <p:nvPr>
            <p:ph type="title"/>
          </p:nvPr>
        </p:nvSpPr>
        <p:spPr>
          <a:xfrm>
            <a:off x="647766" y="4053350"/>
            <a:ext cx="15153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etc.</a:t>
            </a:r>
            <a:endParaRPr b="0"/>
          </a:p>
        </p:txBody>
      </p:sp>
      <p:sp>
        <p:nvSpPr>
          <p:cNvPr id="372" name="Google Shape;372;p55"/>
          <p:cNvSpPr/>
          <p:nvPr/>
        </p:nvSpPr>
        <p:spPr>
          <a:xfrm>
            <a:off x="4156375" y="2352327"/>
            <a:ext cx="1936800" cy="345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ctangle 8">
            <a:extLst>
              <a:ext uri="{FF2B5EF4-FFF2-40B4-BE49-F238E27FC236}">
                <a16:creationId xmlns:a16="http://schemas.microsoft.com/office/drawing/2014/main" id="{99542C72-A105-1F42-8781-1F1E8685E0A6}"/>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1411200" y="347350"/>
            <a:ext cx="6321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a:t>SQL and “SQL”</a:t>
            </a:r>
            <a:endParaRPr sz="3600" b="0"/>
          </a:p>
        </p:txBody>
      </p:sp>
      <p:sp>
        <p:nvSpPr>
          <p:cNvPr id="378" name="Google Shape;378;p56"/>
          <p:cNvSpPr txBox="1">
            <a:spLocks noGrp="1"/>
          </p:cNvSpPr>
          <p:nvPr>
            <p:ph type="body" idx="1"/>
          </p:nvPr>
        </p:nvSpPr>
        <p:spPr>
          <a:xfrm>
            <a:off x="657625" y="1367175"/>
            <a:ext cx="7760400" cy="3002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The declarative-programming principles of SQL are widespread, even where it’s less obvious</a:t>
            </a:r>
            <a:endParaRPr/>
          </a:p>
        </p:txBody>
      </p:sp>
      <p:sp>
        <p:nvSpPr>
          <p:cNvPr id="379" name="Google Shape;379;p5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5" name="Rectangle 4">
            <a:extLst>
              <a:ext uri="{FF2B5EF4-FFF2-40B4-BE49-F238E27FC236}">
                <a16:creationId xmlns:a16="http://schemas.microsoft.com/office/drawing/2014/main" id="{72C31F5C-C36B-5248-BEFF-4F8DC30E06F3}"/>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
        <p:nvSpPr>
          <p:cNvPr id="385" name="Google Shape;385;p5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a:latin typeface="Helvetica Neue"/>
                <a:ea typeface="Helvetica Neue"/>
                <a:cs typeface="Helvetica Neue"/>
                <a:sym typeface="Helvetica Neue"/>
              </a:rPr>
              <a:t>“SQL”: </a:t>
            </a:r>
            <a:r>
              <a:rPr lang="en" sz="3600" i="0" u="none" strike="noStrike" cap="none">
                <a:latin typeface="Helvetica Neue"/>
                <a:ea typeface="Helvetica Neue"/>
                <a:cs typeface="Helvetica Neue"/>
                <a:sym typeface="Helvetica Neue"/>
              </a:rPr>
              <a:t>Pandas</a:t>
            </a:r>
            <a:r>
              <a:rPr lang="en" sz="3600">
                <a:latin typeface="Helvetica Neue"/>
                <a:ea typeface="Helvetica Neue"/>
                <a:cs typeface="Helvetica Neue"/>
                <a:sym typeface="Helvetica Neue"/>
              </a:rPr>
              <a:t> (</a:t>
            </a:r>
            <a:r>
              <a:rPr lang="en" sz="3600" i="0" u="none" strike="noStrike" cap="none">
                <a:latin typeface="Helvetica Neue"/>
                <a:ea typeface="Helvetica Neue"/>
                <a:cs typeface="Helvetica Neue"/>
                <a:sym typeface="Helvetica Neue"/>
              </a:rPr>
              <a:t>Python library)</a:t>
            </a:r>
            <a:endParaRPr sz="3600" i="0" u="none" strike="noStrike" cap="none">
              <a:latin typeface="Helvetica Neue"/>
              <a:ea typeface="Helvetica Neue"/>
              <a:cs typeface="Helvetica Neue"/>
              <a:sym typeface="Helvetica Neue"/>
            </a:endParaRPr>
          </a:p>
        </p:txBody>
      </p:sp>
      <p:sp>
        <p:nvSpPr>
          <p:cNvPr id="386" name="Google Shape;386;p57"/>
          <p:cNvSpPr txBox="1">
            <a:spLocks noGrp="1"/>
          </p:cNvSpPr>
          <p:nvPr>
            <p:ph type="body" idx="1"/>
          </p:nvPr>
        </p:nvSpPr>
        <p:spPr>
          <a:xfrm>
            <a:off x="457200" y="1123950"/>
            <a:ext cx="8229600" cy="3879000"/>
          </a:xfrm>
          <a:prstGeom prst="rect">
            <a:avLst/>
          </a:prstGeom>
          <a:noFill/>
          <a:ln>
            <a:noFill/>
          </a:ln>
        </p:spPr>
        <p:txBody>
          <a:bodyPr spcFirstLastPara="1" wrap="square" lIns="91425" tIns="45700" rIns="91425" bIns="45700" anchor="t" anchorCtr="0">
            <a:noAutofit/>
          </a:bodyPr>
          <a:lstStyle/>
          <a:p>
            <a:pPr marL="342900" marR="0" lvl="0" indent="-317500" algn="l" rtl="0">
              <a:spcBef>
                <a:spcPts val="0"/>
              </a:spcBef>
              <a:spcAft>
                <a:spcPts val="0"/>
              </a:spcAft>
              <a:buClr>
                <a:srgbClr val="000000"/>
              </a:buClr>
              <a:buSzPts val="2400"/>
              <a:buFont typeface="Arial"/>
              <a:buChar char="•"/>
            </a:pPr>
            <a:r>
              <a:rPr lang="en" sz="2400" dirty="0">
                <a:solidFill>
                  <a:schemeClr val="dk2"/>
                </a:solidFill>
                <a:latin typeface="Helvetica Neue"/>
                <a:ea typeface="Helvetica Neue"/>
                <a:cs typeface="Helvetica Neue"/>
                <a:sym typeface="Helvetica Neue"/>
              </a:rPr>
              <a:t>Similar to SQL (declarative), with additional elements of functional programming (map(), filter(), etc.)</a:t>
            </a:r>
            <a:endParaRPr sz="2400" dirty="0">
              <a:solidFill>
                <a:schemeClr val="dk2"/>
              </a:solidFill>
              <a:latin typeface="Helvetica Neue"/>
              <a:ea typeface="Helvetica Neue"/>
              <a:cs typeface="Helvetica Neue"/>
              <a:sym typeface="Helvetica Neue"/>
            </a:endParaRPr>
          </a:p>
          <a:p>
            <a:pPr marL="342900" marR="0" lvl="0" indent="-317500" algn="l" rtl="0">
              <a:spcBef>
                <a:spcPts val="0"/>
              </a:spcBef>
              <a:spcAft>
                <a:spcPts val="0"/>
              </a:spcAft>
              <a:buClr>
                <a:srgbClr val="000000"/>
              </a:buClr>
              <a:buSzPts val="2400"/>
              <a:buFont typeface="Arial"/>
              <a:buChar char="•"/>
            </a:pPr>
            <a:r>
              <a:rPr lang="en" sz="2400" dirty="0">
                <a:latin typeface="Helvetica Neue"/>
                <a:ea typeface="Helvetica Neue"/>
                <a:cs typeface="Helvetica Neue"/>
                <a:sym typeface="Helvetica Neue"/>
              </a:rPr>
              <a:t>SQL “table” ←→  Pandas “</a:t>
            </a:r>
            <a:r>
              <a:rPr lang="en" sz="2400" dirty="0" err="1">
                <a:latin typeface="Helvetica Neue"/>
                <a:ea typeface="Helvetica Neue"/>
                <a:cs typeface="Helvetica Neue"/>
                <a:sym typeface="Helvetica Neue"/>
              </a:rPr>
              <a:t>DataFrame</a:t>
            </a:r>
            <a:r>
              <a:rPr lang="en" sz="2400" dirty="0">
                <a:latin typeface="Helvetica Neue"/>
                <a:ea typeface="Helvetica Neue"/>
                <a:cs typeface="Helvetica Neue"/>
                <a:sym typeface="Helvetica Neue"/>
              </a:rPr>
              <a:t>”</a:t>
            </a:r>
            <a:endParaRPr sz="2400" dirty="0">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F479EF2C-E8D3-C242-BCBF-3EE526D093E8}"/>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
        <p:nvSpPr>
          <p:cNvPr id="392" name="Google Shape;392;p5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i="0" u="none" strike="noStrike" cap="none">
                <a:latin typeface="Helvetica Neue"/>
                <a:ea typeface="Helvetica Neue"/>
                <a:cs typeface="Helvetica Neue"/>
                <a:sym typeface="Helvetica Neue"/>
              </a:rPr>
              <a:t>Pandas vs. SQL</a:t>
            </a:r>
            <a:endParaRPr sz="3600" i="0" u="none" strike="noStrike" cap="none">
              <a:latin typeface="Helvetica Neue"/>
              <a:ea typeface="Helvetica Neue"/>
              <a:cs typeface="Helvetica Neue"/>
              <a:sym typeface="Helvetica Neue"/>
            </a:endParaRPr>
          </a:p>
        </p:txBody>
      </p:sp>
      <p:sp>
        <p:nvSpPr>
          <p:cNvPr id="393" name="Google Shape;393;p58"/>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 sz="1800" b="1" i="0" u="none" strike="noStrike" cap="none">
                <a:latin typeface="Helvetica Neue"/>
                <a:ea typeface="Helvetica Neue"/>
                <a:cs typeface="Helvetica Neue"/>
                <a:sym typeface="Helvetica Neue"/>
              </a:rPr>
              <a:t>+</a:t>
            </a:r>
            <a:r>
              <a:rPr lang="en" sz="1800" i="0" u="none" strike="noStrike" cap="none">
                <a:latin typeface="Helvetica Neue"/>
                <a:ea typeface="Helvetica Neue"/>
                <a:cs typeface="Helvetica Neue"/>
                <a:sym typeface="Helvetica Neue"/>
              </a:rPr>
              <a:t> Pandas is lightweight and fast.</a:t>
            </a:r>
            <a:endParaRPr sz="1800">
              <a:latin typeface="Helvetica Neue"/>
              <a:ea typeface="Helvetica Neue"/>
              <a:cs typeface="Helvetica Neue"/>
              <a:sym typeface="Helvetica Neue"/>
            </a:endParaRPr>
          </a:p>
          <a:p>
            <a:pPr marL="0" marR="0" lvl="0" indent="0" algn="l" rtl="0">
              <a:spcBef>
                <a:spcPts val="560"/>
              </a:spcBef>
              <a:spcAft>
                <a:spcPts val="0"/>
              </a:spcAft>
              <a:buClr>
                <a:schemeClr val="dk1"/>
              </a:buClr>
              <a:buFont typeface="Arial"/>
              <a:buNone/>
            </a:pPr>
            <a:r>
              <a:rPr lang="en" sz="1800" b="1" i="0" u="none" strike="noStrike" cap="none">
                <a:latin typeface="Helvetica Neue"/>
                <a:ea typeface="Helvetica Neue"/>
                <a:cs typeface="Helvetica Neue"/>
                <a:sym typeface="Helvetica Neue"/>
              </a:rPr>
              <a:t>+</a:t>
            </a:r>
            <a:r>
              <a:rPr lang="en" sz="1800" i="0" u="none" strike="noStrike" cap="none">
                <a:latin typeface="Helvetica Neue"/>
                <a:ea typeface="Helvetica Neue"/>
                <a:cs typeface="Helvetica Neue"/>
                <a:sym typeface="Helvetica Neue"/>
              </a:rPr>
              <a:t> Nativel</a:t>
            </a:r>
            <a:r>
              <a:rPr lang="en" sz="1800">
                <a:latin typeface="Helvetica Neue"/>
                <a:ea typeface="Helvetica Neue"/>
                <a:cs typeface="Helvetica Neue"/>
                <a:sym typeface="Helvetica Neue"/>
              </a:rPr>
              <a:t>y Python, i.e.,</a:t>
            </a:r>
            <a:r>
              <a:rPr lang="en" sz="1800" i="0" u="none" strike="noStrike" cap="none">
                <a:latin typeface="Helvetica Neue"/>
                <a:ea typeface="Helvetica Neue"/>
                <a:cs typeface="Helvetica Neue"/>
                <a:sym typeface="Helvetica Neue"/>
              </a:rPr>
              <a:t> </a:t>
            </a:r>
            <a:r>
              <a:rPr lang="en" sz="1800">
                <a:latin typeface="Helvetica Neue"/>
                <a:ea typeface="Helvetica Neue"/>
                <a:cs typeface="Helvetica Neue"/>
                <a:sym typeface="Helvetica Neue"/>
              </a:rPr>
              <a:t>f</a:t>
            </a:r>
            <a:r>
              <a:rPr lang="en" sz="1800" i="0" u="none" strike="noStrike" cap="none">
                <a:latin typeface="Helvetica Neue"/>
                <a:ea typeface="Helvetica Neue"/>
                <a:cs typeface="Helvetica Neue"/>
                <a:sym typeface="Helvetica Neue"/>
              </a:rPr>
              <a:t>ull SQL expressiveness plus the expressiveness of Python, especially for function evaluation.</a:t>
            </a:r>
            <a:endParaRPr sz="1800">
              <a:latin typeface="Helvetica Neue"/>
              <a:ea typeface="Helvetica Neue"/>
              <a:cs typeface="Helvetica Neue"/>
              <a:sym typeface="Helvetica Neue"/>
            </a:endParaRPr>
          </a:p>
          <a:p>
            <a:pPr marL="0" marR="0" lvl="0" indent="0" algn="l" rtl="0">
              <a:spcBef>
                <a:spcPts val="560"/>
              </a:spcBef>
              <a:spcAft>
                <a:spcPts val="0"/>
              </a:spcAft>
              <a:buClr>
                <a:schemeClr val="dk1"/>
              </a:buClr>
              <a:buFont typeface="Arial"/>
              <a:buNone/>
            </a:pPr>
            <a:r>
              <a:rPr lang="en" sz="1800" b="1" i="0" u="none" strike="noStrike" cap="none">
                <a:latin typeface="Helvetica Neue"/>
                <a:ea typeface="Helvetica Neue"/>
                <a:cs typeface="Helvetica Neue"/>
                <a:sym typeface="Helvetica Neue"/>
              </a:rPr>
              <a:t>+</a:t>
            </a:r>
            <a:r>
              <a:rPr lang="en" sz="1800" i="0" u="none" strike="noStrike" cap="none">
                <a:latin typeface="Helvetica Neue"/>
                <a:ea typeface="Helvetica Neue"/>
                <a:cs typeface="Helvetica Neue"/>
                <a:sym typeface="Helvetica Neue"/>
              </a:rPr>
              <a:t> Integration with plotting functions like Matplotlib.</a:t>
            </a:r>
            <a:endParaRPr sz="1800">
              <a:latin typeface="Helvetica Neue"/>
              <a:ea typeface="Helvetica Neue"/>
              <a:cs typeface="Helvetica Neue"/>
              <a:sym typeface="Helvetica Neue"/>
            </a:endParaRPr>
          </a:p>
          <a:p>
            <a:pPr marL="0" marR="0" lvl="0" indent="0" algn="l" rtl="0">
              <a:spcBef>
                <a:spcPts val="560"/>
              </a:spcBef>
              <a:spcAft>
                <a:spcPts val="0"/>
              </a:spcAft>
              <a:buClr>
                <a:schemeClr val="dk1"/>
              </a:buClr>
              <a:buFont typeface="Arial"/>
              <a:buNone/>
            </a:pPr>
            <a:endParaRPr sz="1800" i="0" u="none" strike="noStrike" cap="none">
              <a:latin typeface="Helvetica Neue"/>
              <a:ea typeface="Helvetica Neue"/>
              <a:cs typeface="Helvetica Neue"/>
              <a:sym typeface="Helvetica Neue"/>
            </a:endParaRPr>
          </a:p>
          <a:p>
            <a:pPr marL="0" marR="0" lvl="0" indent="0" algn="l" rtl="0">
              <a:spcBef>
                <a:spcPts val="560"/>
              </a:spcBef>
              <a:spcAft>
                <a:spcPts val="0"/>
              </a:spcAft>
              <a:buClr>
                <a:schemeClr val="dk1"/>
              </a:buClr>
              <a:buFont typeface="Arial"/>
              <a:buNone/>
            </a:pPr>
            <a:r>
              <a:rPr lang="en" sz="1800" b="1" i="0" u="none" strike="noStrike" cap="none">
                <a:latin typeface="Helvetica Neue"/>
                <a:ea typeface="Helvetica Neue"/>
                <a:cs typeface="Helvetica Neue"/>
                <a:sym typeface="Helvetica Neue"/>
              </a:rPr>
              <a:t>-</a:t>
            </a:r>
            <a:r>
              <a:rPr lang="en" sz="1800" i="0" u="none" strike="noStrike" cap="none">
                <a:latin typeface="Helvetica Neue"/>
                <a:ea typeface="Helvetica Neue"/>
                <a:cs typeface="Helvetica Neue"/>
                <a:sym typeface="Helvetica Neue"/>
              </a:rPr>
              <a:t> In </a:t>
            </a:r>
            <a:r>
              <a:rPr lang="en" sz="1800">
                <a:latin typeface="Helvetica Neue"/>
                <a:ea typeface="Helvetica Neue"/>
                <a:cs typeface="Helvetica Neue"/>
                <a:sym typeface="Helvetica Neue"/>
              </a:rPr>
              <a:t>Pandas, t</a:t>
            </a:r>
            <a:r>
              <a:rPr lang="en" sz="1800" i="0" u="none" strike="noStrike" cap="none">
                <a:latin typeface="Helvetica Neue"/>
                <a:ea typeface="Helvetica Neue"/>
                <a:cs typeface="Helvetica Neue"/>
                <a:sym typeface="Helvetica Neue"/>
              </a:rPr>
              <a:t>ables must fit into memory.</a:t>
            </a:r>
            <a:endParaRPr sz="1800">
              <a:latin typeface="Helvetica Neue"/>
              <a:ea typeface="Helvetica Neue"/>
              <a:cs typeface="Helvetica Neue"/>
              <a:sym typeface="Helvetica Neue"/>
            </a:endParaRPr>
          </a:p>
          <a:p>
            <a:pPr marL="0" marR="0" lvl="0" indent="0" algn="l" rtl="0">
              <a:spcBef>
                <a:spcPts val="560"/>
              </a:spcBef>
              <a:spcAft>
                <a:spcPts val="0"/>
              </a:spcAft>
              <a:buClr>
                <a:schemeClr val="dk1"/>
              </a:buClr>
              <a:buFont typeface="Arial"/>
              <a:buNone/>
            </a:pPr>
            <a:r>
              <a:rPr lang="en" sz="1800" b="1" i="0" u="none" strike="noStrike" cap="none">
                <a:latin typeface="Helvetica Neue"/>
                <a:ea typeface="Helvetica Neue"/>
                <a:cs typeface="Helvetica Neue"/>
                <a:sym typeface="Helvetica Neue"/>
              </a:rPr>
              <a:t>-</a:t>
            </a:r>
            <a:r>
              <a:rPr lang="en" sz="1800" i="0" u="none" strike="noStrike" cap="none">
                <a:latin typeface="Helvetica Neue"/>
                <a:ea typeface="Helvetica Neue"/>
                <a:cs typeface="Helvetica Neue"/>
                <a:sym typeface="Helvetica Neue"/>
              </a:rPr>
              <a:t> No post-load indexing functionality: indices are built when a table is created. </a:t>
            </a:r>
            <a:endParaRPr sz="1800">
              <a:latin typeface="Helvetica Neue"/>
              <a:ea typeface="Helvetica Neue"/>
              <a:cs typeface="Helvetica Neue"/>
              <a:sym typeface="Helvetica Neue"/>
            </a:endParaRPr>
          </a:p>
          <a:p>
            <a:pPr marL="0" marR="0" lvl="0" indent="0" algn="l" rtl="0">
              <a:spcBef>
                <a:spcPts val="560"/>
              </a:spcBef>
              <a:spcAft>
                <a:spcPts val="0"/>
              </a:spcAft>
              <a:buClr>
                <a:schemeClr val="dk1"/>
              </a:buClr>
              <a:buFont typeface="Arial"/>
              <a:buNone/>
            </a:pPr>
            <a:r>
              <a:rPr lang="en" sz="1800" b="1" i="0" u="none" strike="noStrike" cap="none">
                <a:latin typeface="Helvetica Neue"/>
                <a:ea typeface="Helvetica Neue"/>
                <a:cs typeface="Helvetica Neue"/>
                <a:sym typeface="Helvetica Neue"/>
              </a:rPr>
              <a:t>-</a:t>
            </a:r>
            <a:r>
              <a:rPr lang="en" sz="1800" i="0" u="none" strike="noStrike" cap="none">
                <a:latin typeface="Helvetica Neue"/>
                <a:ea typeface="Helvetica Neue"/>
                <a:cs typeface="Helvetica Neue"/>
                <a:sym typeface="Helvetica Neue"/>
              </a:rPr>
              <a:t> No transactions, journaling, etc. (matters for parallel </a:t>
            </a:r>
            <a:r>
              <a:rPr lang="en" sz="1800">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a:p>
            <a:pPr marL="0" marR="0" lvl="0" indent="0" algn="l" rtl="0">
              <a:spcBef>
                <a:spcPts val="560"/>
              </a:spcBef>
              <a:spcAft>
                <a:spcPts val="1600"/>
              </a:spcAft>
              <a:buClr>
                <a:schemeClr val="dk1"/>
              </a:buClr>
              <a:buFont typeface="Arial"/>
              <a:buNone/>
            </a:pPr>
            <a:r>
              <a:rPr lang="en" sz="1800" b="1" i="0" u="none" strike="noStrike" cap="none">
                <a:latin typeface="Helvetica Neue"/>
                <a:ea typeface="Helvetica Neue"/>
                <a:cs typeface="Helvetica Neue"/>
                <a:sym typeface="Helvetica Neue"/>
              </a:rPr>
              <a:t>-</a:t>
            </a:r>
            <a:r>
              <a:rPr lang="en" sz="1800" i="0" u="none" strike="noStrike" cap="none">
                <a:latin typeface="Helvetica Neue"/>
                <a:ea typeface="Helvetica Neue"/>
                <a:cs typeface="Helvetica Neue"/>
                <a:sym typeface="Helvetica Neue"/>
              </a:rPr>
              <a:t> Large, complex joins </a:t>
            </a:r>
            <a:r>
              <a:rPr lang="en" sz="1800">
                <a:latin typeface="Helvetica Neue"/>
                <a:ea typeface="Helvetica Neue"/>
                <a:cs typeface="Helvetica Neue"/>
                <a:sym typeface="Helvetica Neue"/>
              </a:rPr>
              <a:t>are</a:t>
            </a:r>
            <a:r>
              <a:rPr lang="en" sz="1800" i="0" u="none" strike="noStrike" cap="none">
                <a:latin typeface="Helvetica Neue"/>
                <a:ea typeface="Helvetica Neue"/>
                <a:cs typeface="Helvetica Neue"/>
                <a:sym typeface="Helvetica Neue"/>
              </a:rPr>
              <a:t> slower.</a:t>
            </a:r>
            <a:endParaRPr sz="1800" i="0" u="none" strike="noStrike" cap="none">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4204710F-4711-D14E-99D2-0F532F47AD29}"/>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0"/>
          <p:cNvSpPr txBox="1">
            <a:spLocks noGrp="1"/>
          </p:cNvSpPr>
          <p:nvPr>
            <p:ph type="title"/>
          </p:nvPr>
        </p:nvSpPr>
        <p:spPr>
          <a:xfrm>
            <a:off x="292500" y="151900"/>
            <a:ext cx="8559000" cy="1041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900" b="0">
                <a:solidFill>
                  <a:srgbClr val="000000"/>
                </a:solidFill>
                <a:latin typeface="Helvetica Neue"/>
                <a:ea typeface="Helvetica Neue"/>
                <a:cs typeface="Helvetica Neue"/>
                <a:sym typeface="Helvetica Neue"/>
              </a:rPr>
              <a:t>Q1: “How should I store my data on a computer?”</a:t>
            </a:r>
            <a:endParaRPr sz="29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900" b="0">
                <a:solidFill>
                  <a:srgbClr val="000000"/>
                </a:solidFill>
                <a:latin typeface="Helvetica Neue"/>
                <a:ea typeface="Helvetica Neue"/>
                <a:cs typeface="Helvetica Neue"/>
                <a:sym typeface="Helvetica Neue"/>
              </a:rPr>
              <a:t>Q2: “How do I think about the world?”</a:t>
            </a:r>
            <a:endParaRPr sz="2900">
              <a:solidFill>
                <a:srgbClr val="000000"/>
              </a:solidFill>
              <a:latin typeface="Helvetica Neue"/>
              <a:ea typeface="Helvetica Neue"/>
              <a:cs typeface="Helvetica Neue"/>
              <a:sym typeface="Helvetica Neue"/>
            </a:endParaRPr>
          </a:p>
        </p:txBody>
      </p:sp>
      <p:pic>
        <p:nvPicPr>
          <p:cNvPr id="407" name="Google Shape;407;p60"/>
          <p:cNvPicPr preferRelativeResize="0"/>
          <p:nvPr/>
        </p:nvPicPr>
        <p:blipFill>
          <a:blip r:embed="rId3">
            <a:alphaModFix/>
          </a:blip>
          <a:stretch>
            <a:fillRect/>
          </a:stretch>
        </p:blipFill>
        <p:spPr>
          <a:xfrm>
            <a:off x="6150225" y="4057950"/>
            <a:ext cx="1419576" cy="1065800"/>
          </a:xfrm>
          <a:prstGeom prst="rect">
            <a:avLst/>
          </a:prstGeom>
          <a:noFill/>
          <a:ln>
            <a:noFill/>
          </a:ln>
        </p:spPr>
      </p:pic>
      <p:pic>
        <p:nvPicPr>
          <p:cNvPr id="408" name="Google Shape;408;p60"/>
          <p:cNvPicPr preferRelativeResize="0"/>
          <p:nvPr/>
        </p:nvPicPr>
        <p:blipFill>
          <a:blip r:embed="rId4">
            <a:alphaModFix/>
          </a:blip>
          <a:stretch>
            <a:fillRect/>
          </a:stretch>
        </p:blipFill>
        <p:spPr>
          <a:xfrm>
            <a:off x="5201825" y="3278975"/>
            <a:ext cx="1105375" cy="829025"/>
          </a:xfrm>
          <a:prstGeom prst="rect">
            <a:avLst/>
          </a:prstGeom>
          <a:noFill/>
          <a:ln>
            <a:noFill/>
          </a:ln>
        </p:spPr>
      </p:pic>
      <p:pic>
        <p:nvPicPr>
          <p:cNvPr id="409" name="Google Shape;409;p60"/>
          <p:cNvPicPr preferRelativeResize="0"/>
          <p:nvPr/>
        </p:nvPicPr>
        <p:blipFill>
          <a:blip r:embed="rId5">
            <a:alphaModFix/>
          </a:blip>
          <a:stretch>
            <a:fillRect/>
          </a:stretch>
        </p:blipFill>
        <p:spPr>
          <a:xfrm>
            <a:off x="6190950" y="2567722"/>
            <a:ext cx="1682788" cy="829025"/>
          </a:xfrm>
          <a:prstGeom prst="rect">
            <a:avLst/>
          </a:prstGeom>
          <a:noFill/>
          <a:ln>
            <a:noFill/>
          </a:ln>
        </p:spPr>
      </p:pic>
      <p:pic>
        <p:nvPicPr>
          <p:cNvPr id="410" name="Google Shape;410;p60"/>
          <p:cNvPicPr preferRelativeResize="0"/>
          <p:nvPr/>
        </p:nvPicPr>
        <p:blipFill>
          <a:blip r:embed="rId6">
            <a:alphaModFix/>
          </a:blip>
          <a:stretch>
            <a:fillRect/>
          </a:stretch>
        </p:blipFill>
        <p:spPr>
          <a:xfrm>
            <a:off x="4612125" y="1933769"/>
            <a:ext cx="4502175" cy="488825"/>
          </a:xfrm>
          <a:prstGeom prst="rect">
            <a:avLst/>
          </a:prstGeom>
          <a:noFill/>
          <a:ln>
            <a:noFill/>
          </a:ln>
        </p:spPr>
      </p:pic>
      <p:sp>
        <p:nvSpPr>
          <p:cNvPr id="411" name="Google Shape;411;p60"/>
          <p:cNvSpPr/>
          <p:nvPr/>
        </p:nvSpPr>
        <p:spPr>
          <a:xfrm>
            <a:off x="384025" y="3481775"/>
            <a:ext cx="6045300" cy="7191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0"/>
          <p:cNvSpPr/>
          <p:nvPr/>
        </p:nvSpPr>
        <p:spPr>
          <a:xfrm>
            <a:off x="385650" y="1533650"/>
            <a:ext cx="5805300" cy="3411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600"/>
              </a:spcBef>
              <a:spcAft>
                <a:spcPts val="0"/>
              </a:spcAft>
              <a:buSzPts val="2000"/>
              <a:buFont typeface="Helvetica Neue"/>
              <a:buChar char="●"/>
            </a:pPr>
            <a:r>
              <a:rPr lang="en" sz="2000">
                <a:latin typeface="Helvetica Neue"/>
                <a:ea typeface="Helvetica Neue"/>
                <a:cs typeface="Helvetica Neue"/>
                <a:sym typeface="Helvetica Neue"/>
              </a:rPr>
              <a:t>“The world is simple: one type of entity, all with the same attributes”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Flat model</a:t>
            </a:r>
            <a:endParaRPr sz="2000" b="1">
              <a:solidFill>
                <a:srgbClr val="CC0000"/>
              </a:solidFill>
              <a:latin typeface="Helvetica Neue"/>
              <a:ea typeface="Helvetica Neue"/>
              <a:cs typeface="Helvetica Neue"/>
              <a:sym typeface="Helvetica Neue"/>
            </a:endParaRPr>
          </a:p>
          <a:p>
            <a:pPr marL="457200" marR="0" lvl="0" indent="-355600" algn="l" rtl="0">
              <a:lnSpc>
                <a:spcPct val="90000"/>
              </a:lnSpc>
              <a:spcBef>
                <a:spcPts val="1000"/>
              </a:spcBef>
              <a:spcAft>
                <a:spcPts val="0"/>
              </a:spcAft>
              <a:buSzPts val="2000"/>
              <a:buFont typeface="Helvetica Neue"/>
              <a:buChar char="●"/>
            </a:pPr>
            <a:r>
              <a:rPr lang="en" sz="2000">
                <a:latin typeface="Helvetica Neue"/>
                <a:ea typeface="Helvetica Neue"/>
                <a:cs typeface="Helvetica Neue"/>
                <a:sym typeface="Helvetica Neue"/>
              </a:rPr>
              <a:t>“The world contains many types of entities, connected by relationships”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Relational model</a:t>
            </a:r>
            <a:endParaRPr sz="2000">
              <a:latin typeface="Helvetica Neue"/>
              <a:ea typeface="Helvetica Neue"/>
              <a:cs typeface="Helvetica Neue"/>
              <a:sym typeface="Helvetica Neue"/>
            </a:endParaRPr>
          </a:p>
          <a:p>
            <a:pPr marL="457200" marR="0" lvl="0" indent="-355600" algn="l" rtl="0">
              <a:lnSpc>
                <a:spcPct val="90000"/>
              </a:lnSpc>
              <a:spcBef>
                <a:spcPts val="1000"/>
              </a:spcBef>
              <a:spcAft>
                <a:spcPts val="0"/>
              </a:spcAft>
              <a:buSzPts val="2000"/>
              <a:buFont typeface="Helvetica Neue"/>
              <a:buChar char="●"/>
            </a:pPr>
            <a:r>
              <a:rPr lang="en" sz="2000">
                <a:latin typeface="Helvetica Neue"/>
                <a:ea typeface="Helvetica Neue"/>
                <a:cs typeface="Helvetica Neue"/>
                <a:sym typeface="Helvetica Neue"/>
              </a:rPr>
              <a:t>“The world is a hierarchy of entities”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Document model</a:t>
            </a:r>
            <a:endParaRPr sz="2000">
              <a:latin typeface="Helvetica Neue"/>
              <a:ea typeface="Helvetica Neue"/>
              <a:cs typeface="Helvetica Neue"/>
              <a:sym typeface="Helvetica Neue"/>
            </a:endParaRPr>
          </a:p>
          <a:p>
            <a:pPr marL="457200" marR="0" lvl="0" indent="-355600" algn="l" rtl="0">
              <a:lnSpc>
                <a:spcPct val="90000"/>
              </a:lnSpc>
              <a:spcBef>
                <a:spcPts val="1000"/>
              </a:spcBef>
              <a:spcAft>
                <a:spcPts val="1000"/>
              </a:spcAft>
              <a:buSzPts val="2000"/>
              <a:buFont typeface="Helvetica Neue"/>
              <a:buChar char="●"/>
            </a:pPr>
            <a:r>
              <a:rPr lang="en" sz="2000">
                <a:latin typeface="Helvetica Neue"/>
                <a:ea typeface="Helvetica Neue"/>
                <a:cs typeface="Helvetica Neue"/>
                <a:sym typeface="Helvetica Neue"/>
              </a:rPr>
              <a:t>“The world is a complex network of entities”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Network model</a:t>
            </a:r>
            <a:endParaRPr sz="2000">
              <a:latin typeface="Helvetica Neue"/>
              <a:ea typeface="Helvetica Neue"/>
              <a:cs typeface="Helvetica Neue"/>
              <a:sym typeface="Helvetica Neue"/>
            </a:endParaRPr>
          </a:p>
        </p:txBody>
      </p:sp>
      <p:sp>
        <p:nvSpPr>
          <p:cNvPr id="9" name="Rectangle 8">
            <a:extLst>
              <a:ext uri="{FF2B5EF4-FFF2-40B4-BE49-F238E27FC236}">
                <a16:creationId xmlns:a16="http://schemas.microsoft.com/office/drawing/2014/main" id="{D8A1B92F-0799-E446-9BE0-6690FEA11AAE}"/>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xfrm>
            <a:off x="457200" y="304289"/>
            <a:ext cx="82296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3600" b="0">
                <a:solidFill>
                  <a:srgbClr val="000000"/>
                </a:solidFill>
                <a:latin typeface="Helvetica Neue"/>
                <a:ea typeface="Helvetica Neue"/>
                <a:cs typeface="Helvetica Neue"/>
                <a:sym typeface="Helvetica Neue"/>
              </a:rPr>
              <a:t>Document model</a:t>
            </a:r>
            <a:endParaRPr sz="3600">
              <a:solidFill>
                <a:srgbClr val="000000"/>
              </a:solidFill>
              <a:latin typeface="Helvetica Neue"/>
              <a:ea typeface="Helvetica Neue"/>
              <a:cs typeface="Helvetica Neue"/>
              <a:sym typeface="Helvetica Neue"/>
            </a:endParaRPr>
          </a:p>
        </p:txBody>
      </p:sp>
      <p:sp>
        <p:nvSpPr>
          <p:cNvPr id="419" name="Google Shape;419;p61"/>
          <p:cNvSpPr/>
          <p:nvPr/>
        </p:nvSpPr>
        <p:spPr>
          <a:xfrm>
            <a:off x="385650" y="1152050"/>
            <a:ext cx="8080200" cy="591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1000"/>
              </a:spcAft>
              <a:buSzPts val="2000"/>
              <a:buFont typeface="Helvetica Neue"/>
              <a:buChar char="●"/>
            </a:pPr>
            <a:r>
              <a:rPr lang="en" sz="2000">
                <a:latin typeface="Helvetica Neue"/>
                <a:ea typeface="Helvetica Neue"/>
                <a:cs typeface="Helvetica Neue"/>
                <a:sym typeface="Helvetica Neue"/>
              </a:rPr>
              <a:t>“The world is a hierarchy of entities”</a:t>
            </a:r>
            <a:endParaRPr sz="2000">
              <a:latin typeface="Helvetica Neue"/>
              <a:ea typeface="Helvetica Neue"/>
              <a:cs typeface="Helvetica Neue"/>
              <a:sym typeface="Helvetica Neue"/>
            </a:endParaRPr>
          </a:p>
        </p:txBody>
      </p:sp>
      <p:pic>
        <p:nvPicPr>
          <p:cNvPr id="420" name="Google Shape;420;p61"/>
          <p:cNvPicPr preferRelativeResize="0"/>
          <p:nvPr/>
        </p:nvPicPr>
        <p:blipFill>
          <a:blip r:embed="rId3">
            <a:alphaModFix/>
          </a:blip>
          <a:stretch>
            <a:fillRect/>
          </a:stretch>
        </p:blipFill>
        <p:spPr>
          <a:xfrm>
            <a:off x="6533400" y="324200"/>
            <a:ext cx="1780075" cy="1335050"/>
          </a:xfrm>
          <a:prstGeom prst="rect">
            <a:avLst/>
          </a:prstGeom>
          <a:noFill/>
          <a:ln>
            <a:noFill/>
          </a:ln>
        </p:spPr>
      </p:pic>
      <p:sp>
        <p:nvSpPr>
          <p:cNvPr id="421" name="Google Shape;421;p61"/>
          <p:cNvSpPr txBox="1"/>
          <p:nvPr/>
        </p:nvSpPr>
        <p:spPr>
          <a:xfrm>
            <a:off x="8094825" y="767125"/>
            <a:ext cx="17223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address</a:t>
            </a:r>
            <a:endParaRPr>
              <a:latin typeface="Helvetica Neue"/>
              <a:ea typeface="Helvetica Neue"/>
              <a:cs typeface="Helvetica Neue"/>
              <a:sym typeface="Helvetica Neue"/>
            </a:endParaRPr>
          </a:p>
        </p:txBody>
      </p:sp>
      <p:sp>
        <p:nvSpPr>
          <p:cNvPr id="422" name="Google Shape;422;p61"/>
          <p:cNvSpPr txBox="1"/>
          <p:nvPr/>
        </p:nvSpPr>
        <p:spPr>
          <a:xfrm>
            <a:off x="8323425" y="1212688"/>
            <a:ext cx="17223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street,</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city,</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country</a:t>
            </a:r>
            <a:endParaRPr>
              <a:latin typeface="Helvetica Neue"/>
              <a:ea typeface="Helvetica Neue"/>
              <a:cs typeface="Helvetica Neue"/>
              <a:sym typeface="Helvetica Neue"/>
            </a:endParaRPr>
          </a:p>
        </p:txBody>
      </p:sp>
      <p:sp>
        <p:nvSpPr>
          <p:cNvPr id="423" name="Google Shape;423;p61"/>
          <p:cNvSpPr/>
          <p:nvPr/>
        </p:nvSpPr>
        <p:spPr>
          <a:xfrm>
            <a:off x="385650" y="1685450"/>
            <a:ext cx="2547000" cy="591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1000"/>
              </a:spcAft>
              <a:buSzPts val="2000"/>
              <a:buFont typeface="Helvetica Neue"/>
              <a:buChar char="●"/>
            </a:pPr>
            <a:r>
              <a:rPr lang="en" sz="2000">
                <a:latin typeface="Helvetica Neue"/>
                <a:ea typeface="Helvetica Neue"/>
                <a:cs typeface="Helvetica Neue"/>
                <a:sym typeface="Helvetica Neue"/>
              </a:rPr>
              <a:t>XML format:</a:t>
            </a:r>
            <a:endParaRPr sz="2000">
              <a:latin typeface="Helvetica Neue"/>
              <a:ea typeface="Helvetica Neue"/>
              <a:cs typeface="Helvetica Neue"/>
              <a:sym typeface="Helvetica Neue"/>
            </a:endParaRPr>
          </a:p>
        </p:txBody>
      </p:sp>
      <p:sp>
        <p:nvSpPr>
          <p:cNvPr id="424" name="Google Shape;424;p61"/>
          <p:cNvSpPr txBox="1"/>
          <p:nvPr/>
        </p:nvSpPr>
        <p:spPr>
          <a:xfrm>
            <a:off x="692177" y="2093900"/>
            <a:ext cx="3319500" cy="3023400"/>
          </a:xfrm>
          <a:prstGeom prst="rect">
            <a:avLst/>
          </a:prstGeom>
          <a:noFill/>
          <a:ln>
            <a:noFill/>
          </a:ln>
        </p:spPr>
        <p:txBody>
          <a:bodyPr spcFirstLastPara="1" wrap="square" lIns="91425" tIns="91425" rIns="91425" bIns="91425" anchor="t" anchorCtr="0">
            <a:noAutofit/>
          </a:bodyPr>
          <a:lstStyle/>
          <a:p>
            <a:pPr marL="139700" marR="139700" lvl="0" indent="0" algn="l" rtl="0">
              <a:lnSpc>
                <a:spcPct val="130000"/>
              </a:lnSpc>
              <a:spcBef>
                <a:spcPts val="0"/>
              </a:spcBef>
              <a:spcAft>
                <a:spcPts val="0"/>
              </a:spcAft>
              <a:buClr>
                <a:schemeClr val="dk2"/>
              </a:buClr>
              <a:buSzPts val="1100"/>
              <a:buFont typeface="Arial"/>
              <a:buNone/>
            </a:pPr>
            <a:r>
              <a:rPr lang="en" sz="1050" b="1">
                <a:solidFill>
                  <a:srgbClr val="008000"/>
                </a:solidFill>
                <a:latin typeface="Verdana"/>
                <a:ea typeface="Verdana"/>
                <a:cs typeface="Verdana"/>
                <a:sym typeface="Verdana"/>
              </a:rPr>
              <a:t>&lt;contact&gt;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&lt;id&gt;</a:t>
            </a:r>
            <a:r>
              <a:rPr lang="en" sz="1050">
                <a:solidFill>
                  <a:schemeClr val="dk2"/>
                </a:solidFill>
                <a:latin typeface="Verdana"/>
                <a:ea typeface="Verdana"/>
                <a:cs typeface="Verdana"/>
                <a:sym typeface="Verdana"/>
              </a:rPr>
              <a:t>656</a:t>
            </a:r>
            <a:r>
              <a:rPr lang="en" sz="1050" b="1">
                <a:solidFill>
                  <a:srgbClr val="008000"/>
                </a:solidFill>
                <a:latin typeface="Verdana"/>
                <a:ea typeface="Verdana"/>
                <a:cs typeface="Verdana"/>
                <a:sym typeface="Verdana"/>
              </a:rPr>
              <a:t>&lt;/id&gt;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&lt;firstname&gt;</a:t>
            </a:r>
            <a:r>
              <a:rPr lang="en" sz="1050">
                <a:solidFill>
                  <a:schemeClr val="dk2"/>
                </a:solidFill>
                <a:latin typeface="Verdana"/>
                <a:ea typeface="Verdana"/>
                <a:cs typeface="Verdana"/>
                <a:sym typeface="Verdana"/>
              </a:rPr>
              <a:t>Chuck</a:t>
            </a:r>
            <a:r>
              <a:rPr lang="en" sz="1050" b="1">
                <a:solidFill>
                  <a:srgbClr val="008000"/>
                </a:solidFill>
                <a:latin typeface="Verdana"/>
                <a:ea typeface="Verdana"/>
                <a:cs typeface="Verdana"/>
                <a:sym typeface="Verdana"/>
              </a:rPr>
              <a:t>&lt;/firstname&gt;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&lt;lastname&gt;</a:t>
            </a:r>
            <a:r>
              <a:rPr lang="en" sz="1050">
                <a:solidFill>
                  <a:schemeClr val="dk2"/>
                </a:solidFill>
                <a:latin typeface="Verdana"/>
                <a:ea typeface="Verdana"/>
                <a:cs typeface="Verdana"/>
                <a:sym typeface="Verdana"/>
              </a:rPr>
              <a:t>Smith</a:t>
            </a:r>
            <a:r>
              <a:rPr lang="en" sz="1050" b="1">
                <a:solidFill>
                  <a:srgbClr val="008000"/>
                </a:solidFill>
                <a:latin typeface="Verdana"/>
                <a:ea typeface="Verdana"/>
                <a:cs typeface="Verdana"/>
                <a:sym typeface="Verdana"/>
              </a:rPr>
              <a:t>&lt;/lastname&gt;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&lt;phone&gt;</a:t>
            </a:r>
            <a:r>
              <a:rPr lang="en" sz="1050">
                <a:solidFill>
                  <a:schemeClr val="dk2"/>
                </a:solidFill>
                <a:latin typeface="Verdana"/>
                <a:ea typeface="Verdana"/>
                <a:cs typeface="Verdana"/>
                <a:sym typeface="Verdana"/>
              </a:rPr>
              <a:t>(123) 555-0178</a:t>
            </a:r>
            <a:r>
              <a:rPr lang="en" sz="1050" b="1">
                <a:solidFill>
                  <a:srgbClr val="008000"/>
                </a:solidFill>
                <a:latin typeface="Verdana"/>
                <a:ea typeface="Verdana"/>
                <a:cs typeface="Verdana"/>
                <a:sym typeface="Verdana"/>
              </a:rPr>
              <a:t>&lt;/phone&gt;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&lt;phone&gt;</a:t>
            </a:r>
            <a:r>
              <a:rPr lang="en" sz="1050">
                <a:solidFill>
                  <a:schemeClr val="dk2"/>
                </a:solidFill>
                <a:latin typeface="Verdana"/>
                <a:ea typeface="Verdana"/>
                <a:cs typeface="Verdana"/>
                <a:sym typeface="Verdana"/>
              </a:rPr>
              <a:t>(890) 555-0133</a:t>
            </a:r>
            <a:r>
              <a:rPr lang="en" sz="1050" b="1">
                <a:solidFill>
                  <a:srgbClr val="008000"/>
                </a:solidFill>
                <a:latin typeface="Verdana"/>
                <a:ea typeface="Verdana"/>
                <a:cs typeface="Verdana"/>
                <a:sym typeface="Verdana"/>
              </a:rPr>
              <a:t>&lt;/phone&gt;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&lt;address&gt;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&lt;street&gt;</a:t>
            </a:r>
            <a:r>
              <a:rPr lang="en" sz="1050">
                <a:solidFill>
                  <a:schemeClr val="dk2"/>
                </a:solidFill>
                <a:latin typeface="Verdana"/>
                <a:ea typeface="Verdana"/>
                <a:cs typeface="Verdana"/>
                <a:sym typeface="Verdana"/>
              </a:rPr>
              <a:t>Rue de l’Ale 8</a:t>
            </a:r>
            <a:r>
              <a:rPr lang="en" sz="1050" b="1">
                <a:solidFill>
                  <a:srgbClr val="008000"/>
                </a:solidFill>
                <a:latin typeface="Verdana"/>
                <a:ea typeface="Verdana"/>
                <a:cs typeface="Verdana"/>
                <a:sym typeface="Verdana"/>
              </a:rPr>
              <a:t>&lt;/street&gt;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&lt;city&gt;</a:t>
            </a:r>
            <a:r>
              <a:rPr lang="en" sz="1050">
                <a:solidFill>
                  <a:schemeClr val="dk2"/>
                </a:solidFill>
                <a:latin typeface="Verdana"/>
                <a:ea typeface="Verdana"/>
                <a:cs typeface="Verdana"/>
                <a:sym typeface="Verdana"/>
              </a:rPr>
              <a:t>Lausanne</a:t>
            </a:r>
            <a:r>
              <a:rPr lang="en" sz="1050" b="1">
                <a:solidFill>
                  <a:srgbClr val="008000"/>
                </a:solidFill>
                <a:latin typeface="Verdana"/>
                <a:ea typeface="Verdana"/>
                <a:cs typeface="Verdana"/>
                <a:sym typeface="Verdana"/>
              </a:rPr>
              <a:t>&lt;/city&gt;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&lt;zip&gt;</a:t>
            </a:r>
            <a:r>
              <a:rPr lang="en" sz="1050">
                <a:solidFill>
                  <a:schemeClr val="dk2"/>
                </a:solidFill>
                <a:latin typeface="Verdana"/>
                <a:ea typeface="Verdana"/>
                <a:cs typeface="Verdana"/>
                <a:sym typeface="Verdana"/>
              </a:rPr>
              <a:t>1007</a:t>
            </a:r>
            <a:r>
              <a:rPr lang="en" sz="1050" b="1">
                <a:solidFill>
                  <a:srgbClr val="008000"/>
                </a:solidFill>
                <a:latin typeface="Verdana"/>
                <a:ea typeface="Verdana"/>
                <a:cs typeface="Verdana"/>
                <a:sym typeface="Verdana"/>
              </a:rPr>
              <a:t>&lt;/zip&gt;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&lt;country&gt;</a:t>
            </a:r>
            <a:r>
              <a:rPr lang="en" sz="1050">
                <a:solidFill>
                  <a:schemeClr val="dk2"/>
                </a:solidFill>
                <a:latin typeface="Verdana"/>
                <a:ea typeface="Verdana"/>
                <a:cs typeface="Verdana"/>
                <a:sym typeface="Verdana"/>
              </a:rPr>
              <a:t>CH</a:t>
            </a:r>
            <a:r>
              <a:rPr lang="en" sz="1050" b="1">
                <a:solidFill>
                  <a:srgbClr val="008000"/>
                </a:solidFill>
                <a:latin typeface="Verdana"/>
                <a:ea typeface="Verdana"/>
                <a:cs typeface="Verdana"/>
                <a:sym typeface="Verdana"/>
              </a:rPr>
              <a:t>&lt;/country&gt;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&lt;/address&gt;</a:t>
            </a:r>
            <a:br>
              <a:rPr lang="en" sz="1050">
                <a:solidFill>
                  <a:schemeClr val="dk2"/>
                </a:solidFill>
                <a:latin typeface="Verdana"/>
                <a:ea typeface="Verdana"/>
                <a:cs typeface="Verdana"/>
                <a:sym typeface="Verdana"/>
              </a:rPr>
            </a:br>
            <a:r>
              <a:rPr lang="en" sz="1050" b="1">
                <a:solidFill>
                  <a:srgbClr val="008000"/>
                </a:solidFill>
                <a:latin typeface="Verdana"/>
                <a:ea typeface="Verdana"/>
                <a:cs typeface="Verdana"/>
                <a:sym typeface="Verdana"/>
              </a:rPr>
              <a:t>&lt;/contact&gt;</a:t>
            </a:r>
            <a:endParaRPr sz="1050" b="1">
              <a:solidFill>
                <a:srgbClr val="008000"/>
              </a:solidFill>
              <a:latin typeface="Verdana"/>
              <a:ea typeface="Verdana"/>
              <a:cs typeface="Verdana"/>
              <a:sym typeface="Verdana"/>
            </a:endParaRPr>
          </a:p>
          <a:p>
            <a:pPr marL="0" lvl="0" indent="0" algn="l" rtl="0">
              <a:spcBef>
                <a:spcPts val="0"/>
              </a:spcBef>
              <a:spcAft>
                <a:spcPts val="0"/>
              </a:spcAft>
              <a:buNone/>
            </a:pPr>
            <a:endParaRPr/>
          </a:p>
        </p:txBody>
      </p:sp>
      <p:sp>
        <p:nvSpPr>
          <p:cNvPr id="425" name="Google Shape;425;p61"/>
          <p:cNvSpPr txBox="1"/>
          <p:nvPr/>
        </p:nvSpPr>
        <p:spPr>
          <a:xfrm>
            <a:off x="7637625" y="309925"/>
            <a:ext cx="17223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contact</a:t>
            </a:r>
            <a:endParaRPr>
              <a:latin typeface="Helvetica Neue"/>
              <a:ea typeface="Helvetica Neue"/>
              <a:cs typeface="Helvetica Neue"/>
              <a:sym typeface="Helvetica Neue"/>
            </a:endParaRPr>
          </a:p>
        </p:txBody>
      </p:sp>
      <p:sp>
        <p:nvSpPr>
          <p:cNvPr id="426" name="Google Shape;426;p61"/>
          <p:cNvSpPr/>
          <p:nvPr/>
        </p:nvSpPr>
        <p:spPr>
          <a:xfrm>
            <a:off x="3738450" y="1685450"/>
            <a:ext cx="2547000" cy="591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1000"/>
              </a:spcAft>
              <a:buSzPts val="2000"/>
              <a:buFont typeface="Helvetica Neue"/>
              <a:buChar char="●"/>
            </a:pPr>
            <a:r>
              <a:rPr lang="en" sz="2000">
                <a:latin typeface="Helvetica Neue"/>
                <a:ea typeface="Helvetica Neue"/>
                <a:cs typeface="Helvetica Neue"/>
                <a:sym typeface="Helvetica Neue"/>
              </a:rPr>
              <a:t>JSON format:</a:t>
            </a:r>
            <a:endParaRPr sz="2000">
              <a:latin typeface="Helvetica Neue"/>
              <a:ea typeface="Helvetica Neue"/>
              <a:cs typeface="Helvetica Neue"/>
              <a:sym typeface="Helvetica Neue"/>
            </a:endParaRPr>
          </a:p>
        </p:txBody>
      </p:sp>
      <p:sp>
        <p:nvSpPr>
          <p:cNvPr id="427" name="Google Shape;427;p61"/>
          <p:cNvSpPr txBox="1"/>
          <p:nvPr/>
        </p:nvSpPr>
        <p:spPr>
          <a:xfrm>
            <a:off x="4044977" y="2093900"/>
            <a:ext cx="3319500" cy="3023400"/>
          </a:xfrm>
          <a:prstGeom prst="rect">
            <a:avLst/>
          </a:prstGeom>
          <a:noFill/>
          <a:ln>
            <a:noFill/>
          </a:ln>
        </p:spPr>
        <p:txBody>
          <a:bodyPr spcFirstLastPara="1" wrap="square" lIns="91425" tIns="91425" rIns="91425" bIns="91425" anchor="t" anchorCtr="0">
            <a:noAutofit/>
          </a:bodyPr>
          <a:lstStyle/>
          <a:p>
            <a:pPr marL="139700" marR="139700" lvl="0" indent="0" algn="l" rtl="0">
              <a:lnSpc>
                <a:spcPct val="130000"/>
              </a:lnSpc>
              <a:spcBef>
                <a:spcPts val="0"/>
              </a:spcBef>
              <a:spcAft>
                <a:spcPts val="0"/>
              </a:spcAft>
              <a:buClr>
                <a:schemeClr val="dk2"/>
              </a:buClr>
              <a:buSzPts val="1100"/>
              <a:buFont typeface="Arial"/>
              <a:buNone/>
            </a:pPr>
            <a:r>
              <a:rPr lang="en" sz="1050" b="1">
                <a:solidFill>
                  <a:srgbClr val="008000"/>
                </a:solidFill>
                <a:latin typeface="Verdana"/>
                <a:ea typeface="Verdana"/>
                <a:cs typeface="Verdana"/>
                <a:sym typeface="Verdana"/>
              </a:rPr>
              <a:t>contact: {</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id: </a:t>
            </a:r>
            <a:r>
              <a:rPr lang="en" sz="1050">
                <a:solidFill>
                  <a:schemeClr val="dk2"/>
                </a:solidFill>
                <a:latin typeface="Verdana"/>
                <a:ea typeface="Verdana"/>
                <a:cs typeface="Verdana"/>
                <a:sym typeface="Verdana"/>
              </a:rPr>
              <a:t>656</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firstname: “</a:t>
            </a:r>
            <a:r>
              <a:rPr lang="en" sz="1050">
                <a:solidFill>
                  <a:schemeClr val="dk2"/>
                </a:solidFill>
                <a:latin typeface="Verdana"/>
                <a:ea typeface="Verdana"/>
                <a:cs typeface="Verdana"/>
                <a:sym typeface="Verdana"/>
              </a:rPr>
              <a:t>Chuck</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lastname: “</a:t>
            </a:r>
            <a:r>
              <a:rPr lang="en" sz="1050">
                <a:solidFill>
                  <a:schemeClr val="dk2"/>
                </a:solidFill>
                <a:latin typeface="Verdana"/>
                <a:ea typeface="Verdana"/>
                <a:cs typeface="Verdana"/>
                <a:sym typeface="Verdana"/>
              </a:rPr>
              <a:t>Smith</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phones: [“</a:t>
            </a:r>
            <a:r>
              <a:rPr lang="en" sz="1050">
                <a:solidFill>
                  <a:schemeClr val="dk2"/>
                </a:solidFill>
                <a:latin typeface="Verdana"/>
                <a:ea typeface="Verdana"/>
                <a:cs typeface="Verdana"/>
                <a:sym typeface="Verdana"/>
              </a:rPr>
              <a:t>(123) 555-0178</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                “</a:t>
            </a:r>
            <a:r>
              <a:rPr lang="en" sz="1050">
                <a:solidFill>
                  <a:schemeClr val="dk2"/>
                </a:solidFill>
                <a:latin typeface="Verdana"/>
                <a:ea typeface="Verdana"/>
                <a:cs typeface="Verdana"/>
                <a:sym typeface="Verdana"/>
              </a:rPr>
              <a:t>(890) 555-0133</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address: {</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street: “</a:t>
            </a:r>
            <a:r>
              <a:rPr lang="en" sz="1050">
                <a:solidFill>
                  <a:schemeClr val="dk2"/>
                </a:solidFill>
                <a:latin typeface="Verdana"/>
                <a:ea typeface="Verdana"/>
                <a:cs typeface="Verdana"/>
                <a:sym typeface="Verdana"/>
              </a:rPr>
              <a:t>Rue de l’Ale 8</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city: “</a:t>
            </a:r>
            <a:r>
              <a:rPr lang="en" sz="1050">
                <a:solidFill>
                  <a:schemeClr val="dk2"/>
                </a:solidFill>
                <a:latin typeface="Verdana"/>
                <a:ea typeface="Verdana"/>
                <a:cs typeface="Verdana"/>
                <a:sym typeface="Verdana"/>
              </a:rPr>
              <a:t>Lausanne</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zip: </a:t>
            </a:r>
            <a:r>
              <a:rPr lang="en" sz="1050">
                <a:solidFill>
                  <a:schemeClr val="dk2"/>
                </a:solidFill>
                <a:latin typeface="Verdana"/>
                <a:ea typeface="Verdana"/>
                <a:cs typeface="Verdana"/>
                <a:sym typeface="Verdana"/>
              </a:rPr>
              <a:t>1007</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country: “</a:t>
            </a:r>
            <a:r>
              <a:rPr lang="en" sz="1050">
                <a:solidFill>
                  <a:schemeClr val="dk2"/>
                </a:solidFill>
                <a:latin typeface="Verdana"/>
                <a:ea typeface="Verdana"/>
                <a:cs typeface="Verdana"/>
                <a:sym typeface="Verdana"/>
              </a:rPr>
              <a:t>CH</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a:t>
            </a:r>
            <a:br>
              <a:rPr lang="en" sz="1050">
                <a:solidFill>
                  <a:schemeClr val="dk2"/>
                </a:solidFill>
                <a:latin typeface="Verdana"/>
                <a:ea typeface="Verdana"/>
                <a:cs typeface="Verdana"/>
                <a:sym typeface="Verdana"/>
              </a:rPr>
            </a:br>
            <a:r>
              <a:rPr lang="en" sz="1050" b="1">
                <a:solidFill>
                  <a:srgbClr val="008000"/>
                </a:solidFill>
                <a:latin typeface="Verdana"/>
                <a:ea typeface="Verdana"/>
                <a:cs typeface="Verdana"/>
                <a:sym typeface="Verdana"/>
              </a:rPr>
              <a:t>}</a:t>
            </a:r>
            <a:endParaRPr sz="1050" b="1">
              <a:solidFill>
                <a:srgbClr val="008000"/>
              </a:solidFill>
              <a:latin typeface="Verdana"/>
              <a:ea typeface="Verdana"/>
              <a:cs typeface="Verdana"/>
              <a:sym typeface="Verdana"/>
            </a:endParaRPr>
          </a:p>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F9B283EF-804C-3A41-B892-DE8559BD2261}"/>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2"/>
          <p:cNvSpPr txBox="1">
            <a:spLocks noGrp="1"/>
          </p:cNvSpPr>
          <p:nvPr>
            <p:ph type="ftr" idx="11"/>
          </p:nvPr>
        </p:nvSpPr>
        <p:spPr>
          <a:xfrm>
            <a:off x="3124200" y="4767263"/>
            <a:ext cx="2895600" cy="273900"/>
          </a:xfrm>
          <a:prstGeom prst="rect">
            <a:avLst/>
          </a:prstGeom>
          <a:noFill/>
          <a:ln>
            <a:noFill/>
          </a:ln>
        </p:spPr>
        <p:txBody>
          <a:bodyPr spcFirstLastPara="1" wrap="square" lIns="57600" tIns="28800" rIns="57600" bIns="28800" anchor="ctr" anchorCtr="0">
            <a:noAutofit/>
          </a:bodyPr>
          <a:lstStyle/>
          <a:p>
            <a:pPr marL="0" marR="0" lvl="0" indent="0" algn="r"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a:p>
            <a:pPr marL="0" marR="0" lvl="0" indent="0" algn="r" rtl="0">
              <a:spcBef>
                <a:spcPts val="0"/>
              </a:spcBef>
              <a:spcAft>
                <a:spcPts val="0"/>
              </a:spcAft>
              <a:buNone/>
            </a:pPr>
            <a:endParaRPr sz="1200" b="0" i="0" u="none" strike="noStrike" cap="none">
              <a:solidFill>
                <a:schemeClr val="dk2"/>
              </a:solidFill>
              <a:latin typeface="Times New Roman"/>
              <a:ea typeface="Times New Roman"/>
              <a:cs typeface="Times New Roman"/>
              <a:sym typeface="Times New Roman"/>
            </a:endParaRPr>
          </a:p>
        </p:txBody>
      </p:sp>
      <p:sp>
        <p:nvSpPr>
          <p:cNvPr id="434" name="Google Shape;434;p62"/>
          <p:cNvSpPr/>
          <p:nvPr/>
        </p:nvSpPr>
        <p:spPr>
          <a:xfrm>
            <a:off x="76200" y="1609852"/>
            <a:ext cx="3042000" cy="9897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Document model</a:t>
            </a:r>
            <a:endParaRPr sz="2400">
              <a:latin typeface="Helvetica Neue"/>
              <a:ea typeface="Helvetica Neue"/>
              <a:cs typeface="Helvetica Neue"/>
              <a:sym typeface="Helvetica Neue"/>
            </a:endParaRPr>
          </a:p>
        </p:txBody>
      </p:sp>
      <p:sp>
        <p:nvSpPr>
          <p:cNvPr id="435" name="Google Shape;435;p62"/>
          <p:cNvSpPr txBox="1"/>
          <p:nvPr/>
        </p:nvSpPr>
        <p:spPr>
          <a:xfrm>
            <a:off x="311177" y="2017700"/>
            <a:ext cx="3319500" cy="3023400"/>
          </a:xfrm>
          <a:prstGeom prst="rect">
            <a:avLst/>
          </a:prstGeom>
          <a:noFill/>
          <a:ln>
            <a:noFill/>
          </a:ln>
        </p:spPr>
        <p:txBody>
          <a:bodyPr spcFirstLastPara="1" wrap="square" lIns="91425" tIns="91425" rIns="91425" bIns="91425" anchor="t" anchorCtr="0">
            <a:noAutofit/>
          </a:bodyPr>
          <a:lstStyle/>
          <a:p>
            <a:pPr marL="139700" marR="139700" lvl="0" indent="0" algn="l" rtl="0">
              <a:lnSpc>
                <a:spcPct val="130000"/>
              </a:lnSpc>
              <a:spcBef>
                <a:spcPts val="0"/>
              </a:spcBef>
              <a:spcAft>
                <a:spcPts val="0"/>
              </a:spcAft>
              <a:buClr>
                <a:schemeClr val="dk2"/>
              </a:buClr>
              <a:buSzPts val="1100"/>
              <a:buFont typeface="Arial"/>
              <a:buNone/>
            </a:pPr>
            <a:r>
              <a:rPr lang="en" sz="1050" b="1">
                <a:solidFill>
                  <a:srgbClr val="008000"/>
                </a:solidFill>
                <a:latin typeface="Verdana"/>
                <a:ea typeface="Verdana"/>
                <a:cs typeface="Verdana"/>
                <a:sym typeface="Verdana"/>
              </a:rPr>
              <a:t>&lt;contact&gt;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&lt;id&gt;</a:t>
            </a:r>
            <a:r>
              <a:rPr lang="en" sz="1050">
                <a:solidFill>
                  <a:schemeClr val="dk2"/>
                </a:solidFill>
                <a:latin typeface="Verdana"/>
                <a:ea typeface="Verdana"/>
                <a:cs typeface="Verdana"/>
                <a:sym typeface="Verdana"/>
              </a:rPr>
              <a:t>656</a:t>
            </a:r>
            <a:r>
              <a:rPr lang="en" sz="1050" b="1">
                <a:solidFill>
                  <a:srgbClr val="008000"/>
                </a:solidFill>
                <a:latin typeface="Verdana"/>
                <a:ea typeface="Verdana"/>
                <a:cs typeface="Verdana"/>
                <a:sym typeface="Verdana"/>
              </a:rPr>
              <a:t>&lt;/id&gt;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&lt;firstname&gt;</a:t>
            </a:r>
            <a:r>
              <a:rPr lang="en" sz="1050">
                <a:solidFill>
                  <a:schemeClr val="dk2"/>
                </a:solidFill>
                <a:latin typeface="Verdana"/>
                <a:ea typeface="Verdana"/>
                <a:cs typeface="Verdana"/>
                <a:sym typeface="Verdana"/>
              </a:rPr>
              <a:t>Chuck</a:t>
            </a:r>
            <a:r>
              <a:rPr lang="en" sz="1050" b="1">
                <a:solidFill>
                  <a:srgbClr val="008000"/>
                </a:solidFill>
                <a:latin typeface="Verdana"/>
                <a:ea typeface="Verdana"/>
                <a:cs typeface="Verdana"/>
                <a:sym typeface="Verdana"/>
              </a:rPr>
              <a:t>&lt;/firstname&gt;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&lt;lastname&gt;</a:t>
            </a:r>
            <a:r>
              <a:rPr lang="en" sz="1050">
                <a:solidFill>
                  <a:schemeClr val="dk2"/>
                </a:solidFill>
                <a:latin typeface="Verdana"/>
                <a:ea typeface="Verdana"/>
                <a:cs typeface="Verdana"/>
                <a:sym typeface="Verdana"/>
              </a:rPr>
              <a:t>Smith</a:t>
            </a:r>
            <a:r>
              <a:rPr lang="en" sz="1050" b="1">
                <a:solidFill>
                  <a:srgbClr val="008000"/>
                </a:solidFill>
                <a:latin typeface="Verdana"/>
                <a:ea typeface="Verdana"/>
                <a:cs typeface="Verdana"/>
                <a:sym typeface="Verdana"/>
              </a:rPr>
              <a:t>&lt;/lastname&gt;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&lt;phone&gt;</a:t>
            </a:r>
            <a:r>
              <a:rPr lang="en" sz="1050">
                <a:solidFill>
                  <a:schemeClr val="dk2"/>
                </a:solidFill>
                <a:latin typeface="Verdana"/>
                <a:ea typeface="Verdana"/>
                <a:cs typeface="Verdana"/>
                <a:sym typeface="Verdana"/>
              </a:rPr>
              <a:t>(123) 555-0178</a:t>
            </a:r>
            <a:r>
              <a:rPr lang="en" sz="1050" b="1">
                <a:solidFill>
                  <a:srgbClr val="008000"/>
                </a:solidFill>
                <a:latin typeface="Verdana"/>
                <a:ea typeface="Verdana"/>
                <a:cs typeface="Verdana"/>
                <a:sym typeface="Verdana"/>
              </a:rPr>
              <a:t>&lt;/phone&gt;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&lt;phone&gt;</a:t>
            </a:r>
            <a:r>
              <a:rPr lang="en" sz="1050">
                <a:solidFill>
                  <a:schemeClr val="dk2"/>
                </a:solidFill>
                <a:latin typeface="Verdana"/>
                <a:ea typeface="Verdana"/>
                <a:cs typeface="Verdana"/>
                <a:sym typeface="Verdana"/>
              </a:rPr>
              <a:t>(890) 555-0133</a:t>
            </a:r>
            <a:r>
              <a:rPr lang="en" sz="1050" b="1">
                <a:solidFill>
                  <a:srgbClr val="008000"/>
                </a:solidFill>
                <a:latin typeface="Verdana"/>
                <a:ea typeface="Verdana"/>
                <a:cs typeface="Verdana"/>
                <a:sym typeface="Verdana"/>
              </a:rPr>
              <a:t>&lt;/phone&gt;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&lt;address&gt;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&lt;street&gt;</a:t>
            </a:r>
            <a:r>
              <a:rPr lang="en" sz="1050">
                <a:solidFill>
                  <a:schemeClr val="dk2"/>
                </a:solidFill>
                <a:latin typeface="Verdana"/>
                <a:ea typeface="Verdana"/>
                <a:cs typeface="Verdana"/>
                <a:sym typeface="Verdana"/>
              </a:rPr>
              <a:t>Rue de l’Ale 8</a:t>
            </a:r>
            <a:r>
              <a:rPr lang="en" sz="1050" b="1">
                <a:solidFill>
                  <a:srgbClr val="008000"/>
                </a:solidFill>
                <a:latin typeface="Verdana"/>
                <a:ea typeface="Verdana"/>
                <a:cs typeface="Verdana"/>
                <a:sym typeface="Verdana"/>
              </a:rPr>
              <a:t>&lt;/street&gt;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&lt;city&gt;</a:t>
            </a:r>
            <a:r>
              <a:rPr lang="en" sz="1050">
                <a:solidFill>
                  <a:schemeClr val="dk2"/>
                </a:solidFill>
                <a:latin typeface="Verdana"/>
                <a:ea typeface="Verdana"/>
                <a:cs typeface="Verdana"/>
                <a:sym typeface="Verdana"/>
              </a:rPr>
              <a:t>Lausanne</a:t>
            </a:r>
            <a:r>
              <a:rPr lang="en" sz="1050" b="1">
                <a:solidFill>
                  <a:srgbClr val="008000"/>
                </a:solidFill>
                <a:latin typeface="Verdana"/>
                <a:ea typeface="Verdana"/>
                <a:cs typeface="Verdana"/>
                <a:sym typeface="Verdana"/>
              </a:rPr>
              <a:t>&lt;/city&gt;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&lt;zip&gt;</a:t>
            </a:r>
            <a:r>
              <a:rPr lang="en" sz="1050">
                <a:solidFill>
                  <a:schemeClr val="dk2"/>
                </a:solidFill>
                <a:latin typeface="Verdana"/>
                <a:ea typeface="Verdana"/>
                <a:cs typeface="Verdana"/>
                <a:sym typeface="Verdana"/>
              </a:rPr>
              <a:t>1007</a:t>
            </a:r>
            <a:r>
              <a:rPr lang="en" sz="1050" b="1">
                <a:solidFill>
                  <a:srgbClr val="008000"/>
                </a:solidFill>
                <a:latin typeface="Verdana"/>
                <a:ea typeface="Verdana"/>
                <a:cs typeface="Verdana"/>
                <a:sym typeface="Verdana"/>
              </a:rPr>
              <a:t>&lt;/zip&gt;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&lt;country&gt;</a:t>
            </a:r>
            <a:r>
              <a:rPr lang="en" sz="1050">
                <a:solidFill>
                  <a:schemeClr val="dk2"/>
                </a:solidFill>
                <a:latin typeface="Verdana"/>
                <a:ea typeface="Verdana"/>
                <a:cs typeface="Verdana"/>
                <a:sym typeface="Verdana"/>
              </a:rPr>
              <a:t>CH</a:t>
            </a:r>
            <a:r>
              <a:rPr lang="en" sz="1050" b="1">
                <a:solidFill>
                  <a:srgbClr val="008000"/>
                </a:solidFill>
                <a:latin typeface="Verdana"/>
                <a:ea typeface="Verdana"/>
                <a:cs typeface="Verdana"/>
                <a:sym typeface="Verdana"/>
              </a:rPr>
              <a:t>&lt;/country&gt;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&lt;/address&gt;</a:t>
            </a:r>
            <a:br>
              <a:rPr lang="en" sz="1050">
                <a:solidFill>
                  <a:schemeClr val="dk2"/>
                </a:solidFill>
                <a:latin typeface="Verdana"/>
                <a:ea typeface="Verdana"/>
                <a:cs typeface="Verdana"/>
                <a:sym typeface="Verdana"/>
              </a:rPr>
            </a:br>
            <a:r>
              <a:rPr lang="en" sz="1050" b="1">
                <a:solidFill>
                  <a:srgbClr val="008000"/>
                </a:solidFill>
                <a:latin typeface="Verdana"/>
                <a:ea typeface="Verdana"/>
                <a:cs typeface="Verdana"/>
                <a:sym typeface="Verdana"/>
              </a:rPr>
              <a:t>&lt;/contact&gt;</a:t>
            </a:r>
            <a:endParaRPr sz="1050" b="1">
              <a:solidFill>
                <a:srgbClr val="008000"/>
              </a:solidFill>
              <a:latin typeface="Verdana"/>
              <a:ea typeface="Verdana"/>
              <a:cs typeface="Verdana"/>
              <a:sym typeface="Verdana"/>
            </a:endParaRPr>
          </a:p>
          <a:p>
            <a:pPr marL="0" lvl="0" indent="0" algn="l" rtl="0">
              <a:spcBef>
                <a:spcPts val="0"/>
              </a:spcBef>
              <a:spcAft>
                <a:spcPts val="0"/>
              </a:spcAft>
              <a:buNone/>
            </a:pPr>
            <a:endParaRPr/>
          </a:p>
        </p:txBody>
      </p:sp>
      <p:sp>
        <p:nvSpPr>
          <p:cNvPr id="436" name="Google Shape;436;p62"/>
          <p:cNvSpPr/>
          <p:nvPr/>
        </p:nvSpPr>
        <p:spPr>
          <a:xfrm>
            <a:off x="683825" y="2933100"/>
            <a:ext cx="2657400" cy="416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2"/>
          <p:cNvSpPr txBox="1"/>
          <p:nvPr/>
        </p:nvSpPr>
        <p:spPr>
          <a:xfrm>
            <a:off x="3708625" y="321100"/>
            <a:ext cx="5329800" cy="2298000"/>
          </a:xfrm>
          <a:prstGeom prst="rect">
            <a:avLst/>
          </a:prstGeom>
          <a:solidFill>
            <a:srgbClr val="FFFFFF">
              <a:alpha val="7654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700" dirty="0">
              <a:latin typeface="Helvetica Neue"/>
              <a:ea typeface="Helvetica Neue"/>
              <a:cs typeface="Helvetica Neue"/>
              <a:sym typeface="Helvetica Neue"/>
            </a:endParaRPr>
          </a:p>
          <a:p>
            <a:pPr marL="0" lvl="0" indent="0" algn="ctr" rtl="0">
              <a:spcBef>
                <a:spcPts val="0"/>
              </a:spcBef>
              <a:spcAft>
                <a:spcPts val="0"/>
              </a:spcAft>
              <a:buNone/>
            </a:pPr>
            <a:r>
              <a:rPr lang="en" sz="1300" dirty="0">
                <a:latin typeface="Helvetica Neue"/>
                <a:ea typeface="Helvetica Neue"/>
                <a:cs typeface="Helvetica Neue"/>
                <a:sym typeface="Helvetica Neue"/>
              </a:rPr>
              <a:t>Think for 1 minute:</a:t>
            </a:r>
            <a:endParaRPr sz="1300" dirty="0">
              <a:latin typeface="Helvetica Neue"/>
              <a:ea typeface="Helvetica Neue"/>
              <a:cs typeface="Helvetica Neue"/>
              <a:sym typeface="Helvetica Neue"/>
            </a:endParaRPr>
          </a:p>
          <a:p>
            <a:pPr marL="0" lvl="0" indent="0" algn="ctr" rtl="0">
              <a:spcBef>
                <a:spcPts val="0"/>
              </a:spcBef>
              <a:spcAft>
                <a:spcPts val="0"/>
              </a:spcAft>
              <a:buNone/>
            </a:pPr>
            <a:r>
              <a:rPr lang="en" sz="1300" b="1" dirty="0">
                <a:latin typeface="Helvetica Neue"/>
                <a:ea typeface="Helvetica Neue"/>
                <a:cs typeface="Helvetica Neue"/>
                <a:sym typeface="Helvetica Neue"/>
              </a:rPr>
              <a:t>If we want to use a relational DB (e.g., MySQL)</a:t>
            </a:r>
            <a:endParaRPr sz="1300" b="1" dirty="0">
              <a:latin typeface="Helvetica Neue"/>
              <a:ea typeface="Helvetica Neue"/>
              <a:cs typeface="Helvetica Neue"/>
              <a:sym typeface="Helvetica Neue"/>
            </a:endParaRPr>
          </a:p>
          <a:p>
            <a:pPr marL="0" lvl="0" indent="0" algn="ctr" rtl="0">
              <a:spcBef>
                <a:spcPts val="0"/>
              </a:spcBef>
              <a:spcAft>
                <a:spcPts val="0"/>
              </a:spcAft>
              <a:buNone/>
            </a:pPr>
            <a:r>
              <a:rPr lang="en" sz="1300" b="1" dirty="0">
                <a:latin typeface="Helvetica Neue"/>
                <a:ea typeface="Helvetica Neue"/>
                <a:cs typeface="Helvetica Neue"/>
                <a:sym typeface="Helvetica Neue"/>
              </a:rPr>
              <a:t>instead of XML, how can we store</a:t>
            </a:r>
            <a:endParaRPr sz="1300" b="1" dirty="0">
              <a:latin typeface="Helvetica Neue"/>
              <a:ea typeface="Helvetica Neue"/>
              <a:cs typeface="Helvetica Neue"/>
              <a:sym typeface="Helvetica Neue"/>
            </a:endParaRPr>
          </a:p>
          <a:p>
            <a:pPr marL="0" lvl="0" indent="0" algn="ctr" rtl="0">
              <a:spcBef>
                <a:spcPts val="0"/>
              </a:spcBef>
              <a:spcAft>
                <a:spcPts val="0"/>
              </a:spcAft>
              <a:buNone/>
            </a:pPr>
            <a:r>
              <a:rPr lang="en" sz="1300" b="1" dirty="0">
                <a:latin typeface="Helvetica Neue"/>
                <a:ea typeface="Helvetica Neue"/>
                <a:cs typeface="Helvetica Neue"/>
                <a:sym typeface="Helvetica Neue"/>
              </a:rPr>
              <a:t>2 phone numbers for the same person?</a:t>
            </a:r>
            <a:endParaRPr sz="1300" b="1" dirty="0">
              <a:latin typeface="Helvetica Neue"/>
              <a:ea typeface="Helvetica Neue"/>
              <a:cs typeface="Helvetica Neue"/>
              <a:sym typeface="Helvetica Neue"/>
            </a:endParaRPr>
          </a:p>
          <a:p>
            <a:pPr marL="0" lvl="0" indent="0" algn="l" rtl="0">
              <a:spcBef>
                <a:spcPts val="0"/>
              </a:spcBef>
              <a:spcAft>
                <a:spcPts val="0"/>
              </a:spcAft>
              <a:buNone/>
            </a:pPr>
            <a:endParaRPr sz="1300" dirty="0">
              <a:latin typeface="Helvetica Neue"/>
              <a:ea typeface="Helvetica Neue"/>
              <a:cs typeface="Helvetica Neue"/>
              <a:sym typeface="Helvetica Neue"/>
            </a:endParaRPr>
          </a:p>
        </p:txBody>
      </p:sp>
      <p:sp>
        <p:nvSpPr>
          <p:cNvPr id="8" name="Rectangle 7">
            <a:extLst>
              <a:ext uri="{FF2B5EF4-FFF2-40B4-BE49-F238E27FC236}">
                <a16:creationId xmlns:a16="http://schemas.microsoft.com/office/drawing/2014/main" id="{F550A07C-4EFD-D841-9083-E16BB2F1868A}"/>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3"/>
          <p:cNvSpPr txBox="1">
            <a:spLocks noGrp="1"/>
          </p:cNvSpPr>
          <p:nvPr>
            <p:ph type="title"/>
          </p:nvPr>
        </p:nvSpPr>
        <p:spPr>
          <a:xfrm>
            <a:off x="457200" y="456689"/>
            <a:ext cx="82296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3600" b="0" dirty="0">
                <a:solidFill>
                  <a:srgbClr val="000000"/>
                </a:solidFill>
                <a:latin typeface="Helvetica Neue"/>
                <a:ea typeface="Helvetica Neue"/>
                <a:cs typeface="Helvetica Neue"/>
                <a:sym typeface="Helvetica Neue"/>
              </a:rPr>
              <a:t>Solution to puzzle</a:t>
            </a:r>
            <a:endParaRPr sz="3600" dirty="0">
              <a:solidFill>
                <a:srgbClr val="000000"/>
              </a:solidFill>
              <a:latin typeface="Helvetica Neue"/>
              <a:ea typeface="Helvetica Neue"/>
              <a:cs typeface="Helvetica Neue"/>
              <a:sym typeface="Helvetica Neue"/>
            </a:endParaRPr>
          </a:p>
        </p:txBody>
      </p:sp>
      <p:sp>
        <p:nvSpPr>
          <p:cNvPr id="445" name="Google Shape;445;p63"/>
          <p:cNvSpPr txBox="1">
            <a:spLocks noGrp="1"/>
          </p:cNvSpPr>
          <p:nvPr>
            <p:ph type="ftr" idx="11"/>
          </p:nvPr>
        </p:nvSpPr>
        <p:spPr>
          <a:xfrm>
            <a:off x="3124200" y="4767263"/>
            <a:ext cx="2895600" cy="273900"/>
          </a:xfrm>
          <a:prstGeom prst="rect">
            <a:avLst/>
          </a:prstGeom>
          <a:noFill/>
          <a:ln>
            <a:noFill/>
          </a:ln>
        </p:spPr>
        <p:txBody>
          <a:bodyPr spcFirstLastPara="1" wrap="square" lIns="57600" tIns="28800" rIns="57600" bIns="28800" anchor="ctr" anchorCtr="0">
            <a:noAutofit/>
          </a:bodyPr>
          <a:lstStyle/>
          <a:p>
            <a:pPr marL="0" marR="0" lvl="0" indent="0" algn="r"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a:p>
            <a:pPr marL="0" marR="0" lvl="0" indent="0" algn="r" rtl="0">
              <a:spcBef>
                <a:spcPts val="0"/>
              </a:spcBef>
              <a:spcAft>
                <a:spcPts val="0"/>
              </a:spcAft>
              <a:buNone/>
            </a:pPr>
            <a:endParaRPr sz="1200" b="0" i="0" u="none" strike="noStrike" cap="none">
              <a:solidFill>
                <a:schemeClr val="dk2"/>
              </a:solidFill>
              <a:latin typeface="Times New Roman"/>
              <a:ea typeface="Times New Roman"/>
              <a:cs typeface="Times New Roman"/>
              <a:sym typeface="Times New Roman"/>
            </a:endParaRPr>
          </a:p>
        </p:txBody>
      </p:sp>
      <p:graphicFrame>
        <p:nvGraphicFramePr>
          <p:cNvPr id="446" name="Google Shape;446;p63"/>
          <p:cNvGraphicFramePr/>
          <p:nvPr/>
        </p:nvGraphicFramePr>
        <p:xfrm>
          <a:off x="4970750" y="2365775"/>
          <a:ext cx="1887675" cy="1401990"/>
        </p:xfrm>
        <a:graphic>
          <a:graphicData uri="http://schemas.openxmlformats.org/drawingml/2006/table">
            <a:tbl>
              <a:tblPr>
                <a:noFill/>
                <a:tableStyleId>{566BAF6A-5D4C-4AD2-A32A-7EAA21E395EC}</a:tableStyleId>
              </a:tblPr>
              <a:tblGrid>
                <a:gridCol w="503625">
                  <a:extLst>
                    <a:ext uri="{9D8B030D-6E8A-4147-A177-3AD203B41FA5}">
                      <a16:colId xmlns:a16="http://schemas.microsoft.com/office/drawing/2014/main" val="20000"/>
                    </a:ext>
                  </a:extLst>
                </a:gridCol>
                <a:gridCol w="692025">
                  <a:extLst>
                    <a:ext uri="{9D8B030D-6E8A-4147-A177-3AD203B41FA5}">
                      <a16:colId xmlns:a16="http://schemas.microsoft.com/office/drawing/2014/main" val="20001"/>
                    </a:ext>
                  </a:extLst>
                </a:gridCol>
                <a:gridCol w="692025">
                  <a:extLst>
                    <a:ext uri="{9D8B030D-6E8A-4147-A177-3AD203B41FA5}">
                      <a16:colId xmlns:a16="http://schemas.microsoft.com/office/drawing/2014/main" val="20002"/>
                    </a:ext>
                  </a:extLst>
                </a:gridCol>
              </a:tblGrid>
              <a:tr h="374350">
                <a:tc>
                  <a:txBody>
                    <a:bodyPr/>
                    <a:lstStyle/>
                    <a:p>
                      <a:pPr marL="0" lvl="0" indent="0" algn="l" rtl="0">
                        <a:spcBef>
                          <a:spcPts val="0"/>
                        </a:spcBef>
                        <a:spcAft>
                          <a:spcPts val="0"/>
                        </a:spcAft>
                        <a:buNone/>
                      </a:pPr>
                      <a:r>
                        <a:rPr lang="en" b="1"/>
                        <a:t>id</a:t>
                      </a:r>
                      <a:endParaRPr b="1"/>
                    </a:p>
                  </a:txBody>
                  <a:tcPr marL="91425" marR="91425" marT="91425" marB="91425">
                    <a:solidFill>
                      <a:srgbClr val="B7B7B7"/>
                    </a:solidFill>
                  </a:tcPr>
                </a:tc>
                <a:tc>
                  <a:txBody>
                    <a:bodyPr/>
                    <a:lstStyle/>
                    <a:p>
                      <a:pPr marL="0" lvl="0" indent="0" algn="l" rtl="0">
                        <a:spcBef>
                          <a:spcPts val="0"/>
                        </a:spcBef>
                        <a:spcAft>
                          <a:spcPts val="0"/>
                        </a:spcAft>
                        <a:buNone/>
                      </a:pPr>
                      <a:r>
                        <a:rPr lang="en" b="1"/>
                        <a:t>first name</a:t>
                      </a:r>
                      <a:endParaRPr b="1"/>
                    </a:p>
                  </a:txBody>
                  <a:tcPr marL="91425" marR="91425" marT="91425" marB="91425">
                    <a:solidFill>
                      <a:srgbClr val="B7B7B7"/>
                    </a:solidFill>
                  </a:tcPr>
                </a:tc>
                <a:tc>
                  <a:txBody>
                    <a:bodyPr/>
                    <a:lstStyle/>
                    <a:p>
                      <a:pPr marL="0" lvl="0" indent="0" algn="l" rtl="0">
                        <a:spcBef>
                          <a:spcPts val="0"/>
                        </a:spcBef>
                        <a:spcAft>
                          <a:spcPts val="0"/>
                        </a:spcAft>
                        <a:buNone/>
                      </a:pPr>
                      <a:r>
                        <a:rPr lang="en" b="1"/>
                        <a:t>...</a:t>
                      </a:r>
                      <a:endParaRPr b="1"/>
                    </a:p>
                  </a:txBody>
                  <a:tcPr marL="91425" marR="91425" marT="91425" marB="91425">
                    <a:solidFill>
                      <a:srgbClr val="B7B7B7"/>
                    </a:solidFill>
                  </a:tcPr>
                </a:tc>
                <a:extLst>
                  <a:ext uri="{0D108BD9-81ED-4DB2-BD59-A6C34878D82A}">
                    <a16:rowId xmlns:a16="http://schemas.microsoft.com/office/drawing/2014/main" val="10000"/>
                  </a:ext>
                </a:extLst>
              </a:tr>
              <a:tr h="374350">
                <a:tc>
                  <a:txBody>
                    <a:bodyPr/>
                    <a:lstStyle/>
                    <a:p>
                      <a:pPr marL="0" lvl="0" indent="0" algn="l" rtl="0">
                        <a:spcBef>
                          <a:spcPts val="0"/>
                        </a:spcBef>
                        <a:spcAft>
                          <a:spcPts val="0"/>
                        </a:spcAft>
                        <a:buNone/>
                      </a:pPr>
                      <a:r>
                        <a:rPr lang="en"/>
                        <a:t>656</a:t>
                      </a:r>
                      <a:endParaRPr/>
                    </a:p>
                  </a:txBody>
                  <a:tcPr marL="91425" marR="91425" marT="91425" marB="91425"/>
                </a:tc>
                <a:tc>
                  <a:txBody>
                    <a:bodyPr/>
                    <a:lstStyle/>
                    <a:p>
                      <a:pPr marL="0" lvl="0" indent="0" algn="l" rtl="0">
                        <a:spcBef>
                          <a:spcPts val="0"/>
                        </a:spcBef>
                        <a:spcAft>
                          <a:spcPts val="0"/>
                        </a:spcAft>
                        <a:buNone/>
                      </a:pPr>
                      <a:r>
                        <a:rPr lang="en"/>
                        <a:t>Chuck</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1"/>
                  </a:ext>
                </a:extLst>
              </a:tr>
              <a:tr h="374350">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447" name="Google Shape;447;p63"/>
          <p:cNvGraphicFramePr/>
          <p:nvPr/>
        </p:nvGraphicFramePr>
        <p:xfrm>
          <a:off x="7107775" y="2365775"/>
          <a:ext cx="1704250" cy="2011560"/>
        </p:xfrm>
        <a:graphic>
          <a:graphicData uri="http://schemas.openxmlformats.org/drawingml/2006/table">
            <a:tbl>
              <a:tblPr>
                <a:noFill/>
                <a:tableStyleId>{566BAF6A-5D4C-4AD2-A32A-7EAA21E395EC}</a:tableStyleId>
              </a:tblPr>
              <a:tblGrid>
                <a:gridCol w="717850">
                  <a:extLst>
                    <a:ext uri="{9D8B030D-6E8A-4147-A177-3AD203B41FA5}">
                      <a16:colId xmlns:a16="http://schemas.microsoft.com/office/drawing/2014/main" val="20000"/>
                    </a:ext>
                  </a:extLst>
                </a:gridCol>
                <a:gridCol w="986400">
                  <a:extLst>
                    <a:ext uri="{9D8B030D-6E8A-4147-A177-3AD203B41FA5}">
                      <a16:colId xmlns:a16="http://schemas.microsoft.com/office/drawing/2014/main" val="20001"/>
                    </a:ext>
                  </a:extLst>
                </a:gridCol>
              </a:tblGrid>
              <a:tr h="374350">
                <a:tc>
                  <a:txBody>
                    <a:bodyPr/>
                    <a:lstStyle/>
                    <a:p>
                      <a:pPr marL="0" lvl="0" indent="0" algn="l" rtl="0">
                        <a:spcBef>
                          <a:spcPts val="0"/>
                        </a:spcBef>
                        <a:spcAft>
                          <a:spcPts val="0"/>
                        </a:spcAft>
                        <a:buNone/>
                      </a:pPr>
                      <a:r>
                        <a:rPr lang="en" b="1"/>
                        <a:t>id</a:t>
                      </a:r>
                      <a:endParaRPr b="1"/>
                    </a:p>
                  </a:txBody>
                  <a:tcPr marL="91425" marR="91425" marT="91425" marB="91425">
                    <a:solidFill>
                      <a:srgbClr val="B7B7B7"/>
                    </a:solidFill>
                  </a:tcPr>
                </a:tc>
                <a:tc>
                  <a:txBody>
                    <a:bodyPr/>
                    <a:lstStyle/>
                    <a:p>
                      <a:pPr marL="0" lvl="0" indent="0" algn="l" rtl="0">
                        <a:spcBef>
                          <a:spcPts val="0"/>
                        </a:spcBef>
                        <a:spcAft>
                          <a:spcPts val="0"/>
                        </a:spcAft>
                        <a:buNone/>
                      </a:pPr>
                      <a:r>
                        <a:rPr lang="en" b="1"/>
                        <a:t>phone</a:t>
                      </a:r>
                      <a:endParaRPr b="1"/>
                    </a:p>
                  </a:txBody>
                  <a:tcPr marL="91425" marR="91425" marT="91425" marB="91425">
                    <a:solidFill>
                      <a:srgbClr val="B7B7B7"/>
                    </a:solidFill>
                  </a:tcPr>
                </a:tc>
                <a:extLst>
                  <a:ext uri="{0D108BD9-81ED-4DB2-BD59-A6C34878D82A}">
                    <a16:rowId xmlns:a16="http://schemas.microsoft.com/office/drawing/2014/main" val="10000"/>
                  </a:ext>
                </a:extLst>
              </a:tr>
              <a:tr h="374350">
                <a:tc>
                  <a:txBody>
                    <a:bodyPr/>
                    <a:lstStyle/>
                    <a:p>
                      <a:pPr marL="0" lvl="0" indent="0" algn="l" rtl="0">
                        <a:spcBef>
                          <a:spcPts val="0"/>
                        </a:spcBef>
                        <a:spcAft>
                          <a:spcPts val="0"/>
                        </a:spcAft>
                        <a:buNone/>
                      </a:pPr>
                      <a:r>
                        <a:rPr lang="en"/>
                        <a:t>656</a:t>
                      </a:r>
                      <a:endParaRPr/>
                    </a:p>
                  </a:txBody>
                  <a:tcPr marL="91425" marR="91425" marT="91425" marB="91425"/>
                </a:tc>
                <a:tc>
                  <a:txBody>
                    <a:bodyPr/>
                    <a:lstStyle/>
                    <a:p>
                      <a:pPr marL="0" lvl="0" indent="0" algn="l" rtl="0">
                        <a:spcBef>
                          <a:spcPts val="0"/>
                        </a:spcBef>
                        <a:spcAft>
                          <a:spcPts val="0"/>
                        </a:spcAft>
                        <a:buNone/>
                      </a:pPr>
                      <a:r>
                        <a:rPr lang="en"/>
                        <a:t>(123) 555-0178</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656</a:t>
                      </a:r>
                      <a:endParaRPr/>
                    </a:p>
                  </a:txBody>
                  <a:tcPr marL="91425" marR="91425" marT="91425" marB="91425"/>
                </a:tc>
                <a:tc>
                  <a:txBody>
                    <a:bodyPr/>
                    <a:lstStyle/>
                    <a:p>
                      <a:pPr marL="0" lvl="0" indent="0" algn="l" rtl="0">
                        <a:spcBef>
                          <a:spcPts val="0"/>
                        </a:spcBef>
                        <a:spcAft>
                          <a:spcPts val="0"/>
                        </a:spcAft>
                        <a:buNone/>
                      </a:pPr>
                      <a:r>
                        <a:rPr lang="en"/>
                        <a:t>(890) 555-0133</a:t>
                      </a:r>
                      <a:endParaRPr/>
                    </a:p>
                  </a:txBody>
                  <a:tcPr marL="91425" marR="91425" marT="91425" marB="91425"/>
                </a:tc>
                <a:extLst>
                  <a:ext uri="{0D108BD9-81ED-4DB2-BD59-A6C34878D82A}">
                    <a16:rowId xmlns:a16="http://schemas.microsoft.com/office/drawing/2014/main" val="10002"/>
                  </a:ext>
                </a:extLst>
              </a:tr>
              <a:tr h="374350">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3"/>
                  </a:ext>
                </a:extLst>
              </a:tr>
            </a:tbl>
          </a:graphicData>
        </a:graphic>
      </p:graphicFrame>
      <p:sp>
        <p:nvSpPr>
          <p:cNvPr id="448" name="Google Shape;448;p63"/>
          <p:cNvSpPr/>
          <p:nvPr/>
        </p:nvSpPr>
        <p:spPr>
          <a:xfrm>
            <a:off x="4800600" y="1762250"/>
            <a:ext cx="4130100" cy="9897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Same in relational model</a:t>
            </a:r>
            <a:endParaRPr sz="2400">
              <a:latin typeface="Helvetica Neue"/>
              <a:ea typeface="Helvetica Neue"/>
              <a:cs typeface="Helvetica Neue"/>
              <a:sym typeface="Helvetica Neue"/>
            </a:endParaRPr>
          </a:p>
        </p:txBody>
      </p:sp>
      <p:sp>
        <p:nvSpPr>
          <p:cNvPr id="449" name="Google Shape;449;p63"/>
          <p:cNvSpPr/>
          <p:nvPr/>
        </p:nvSpPr>
        <p:spPr>
          <a:xfrm>
            <a:off x="76200" y="1609852"/>
            <a:ext cx="3042000" cy="9897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Document model</a:t>
            </a:r>
            <a:endParaRPr sz="2400">
              <a:latin typeface="Helvetica Neue"/>
              <a:ea typeface="Helvetica Neue"/>
              <a:cs typeface="Helvetica Neue"/>
              <a:sym typeface="Helvetica Neue"/>
            </a:endParaRPr>
          </a:p>
        </p:txBody>
      </p:sp>
      <p:sp>
        <p:nvSpPr>
          <p:cNvPr id="450" name="Google Shape;450;p63"/>
          <p:cNvSpPr txBox="1"/>
          <p:nvPr/>
        </p:nvSpPr>
        <p:spPr>
          <a:xfrm>
            <a:off x="311177" y="2017700"/>
            <a:ext cx="3319500" cy="3023400"/>
          </a:xfrm>
          <a:prstGeom prst="rect">
            <a:avLst/>
          </a:prstGeom>
          <a:noFill/>
          <a:ln>
            <a:noFill/>
          </a:ln>
        </p:spPr>
        <p:txBody>
          <a:bodyPr spcFirstLastPara="1" wrap="square" lIns="91425" tIns="91425" rIns="91425" bIns="91425" anchor="t" anchorCtr="0">
            <a:noAutofit/>
          </a:bodyPr>
          <a:lstStyle/>
          <a:p>
            <a:pPr marL="139700" marR="139700" lvl="0" indent="0" algn="l" rtl="0">
              <a:lnSpc>
                <a:spcPct val="130000"/>
              </a:lnSpc>
              <a:spcBef>
                <a:spcPts val="0"/>
              </a:spcBef>
              <a:spcAft>
                <a:spcPts val="0"/>
              </a:spcAft>
              <a:buClr>
                <a:schemeClr val="dk2"/>
              </a:buClr>
              <a:buSzPts val="1100"/>
              <a:buFont typeface="Arial"/>
              <a:buNone/>
            </a:pPr>
            <a:r>
              <a:rPr lang="en" sz="1050" b="1">
                <a:solidFill>
                  <a:srgbClr val="008000"/>
                </a:solidFill>
                <a:latin typeface="Verdana"/>
                <a:ea typeface="Verdana"/>
                <a:cs typeface="Verdana"/>
                <a:sym typeface="Verdana"/>
              </a:rPr>
              <a:t>&lt;contact&gt;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&lt;id&gt;</a:t>
            </a:r>
            <a:r>
              <a:rPr lang="en" sz="1050">
                <a:solidFill>
                  <a:schemeClr val="dk2"/>
                </a:solidFill>
                <a:latin typeface="Verdana"/>
                <a:ea typeface="Verdana"/>
                <a:cs typeface="Verdana"/>
                <a:sym typeface="Verdana"/>
              </a:rPr>
              <a:t>656</a:t>
            </a:r>
            <a:r>
              <a:rPr lang="en" sz="1050" b="1">
                <a:solidFill>
                  <a:srgbClr val="008000"/>
                </a:solidFill>
                <a:latin typeface="Verdana"/>
                <a:ea typeface="Verdana"/>
                <a:cs typeface="Verdana"/>
                <a:sym typeface="Verdana"/>
              </a:rPr>
              <a:t>&lt;/id&gt;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&lt;firstname&gt;</a:t>
            </a:r>
            <a:r>
              <a:rPr lang="en" sz="1050">
                <a:solidFill>
                  <a:schemeClr val="dk2"/>
                </a:solidFill>
                <a:latin typeface="Verdana"/>
                <a:ea typeface="Verdana"/>
                <a:cs typeface="Verdana"/>
                <a:sym typeface="Verdana"/>
              </a:rPr>
              <a:t>Chuck</a:t>
            </a:r>
            <a:r>
              <a:rPr lang="en" sz="1050" b="1">
                <a:solidFill>
                  <a:srgbClr val="008000"/>
                </a:solidFill>
                <a:latin typeface="Verdana"/>
                <a:ea typeface="Verdana"/>
                <a:cs typeface="Verdana"/>
                <a:sym typeface="Verdana"/>
              </a:rPr>
              <a:t>&lt;/firstname&gt;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&lt;lastname&gt;</a:t>
            </a:r>
            <a:r>
              <a:rPr lang="en" sz="1050">
                <a:solidFill>
                  <a:schemeClr val="dk2"/>
                </a:solidFill>
                <a:latin typeface="Verdana"/>
                <a:ea typeface="Verdana"/>
                <a:cs typeface="Verdana"/>
                <a:sym typeface="Verdana"/>
              </a:rPr>
              <a:t>Smith</a:t>
            </a:r>
            <a:r>
              <a:rPr lang="en" sz="1050" b="1">
                <a:solidFill>
                  <a:srgbClr val="008000"/>
                </a:solidFill>
                <a:latin typeface="Verdana"/>
                <a:ea typeface="Verdana"/>
                <a:cs typeface="Verdana"/>
                <a:sym typeface="Verdana"/>
              </a:rPr>
              <a:t>&lt;/lastname&gt;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&lt;phone&gt;</a:t>
            </a:r>
            <a:r>
              <a:rPr lang="en" sz="1050">
                <a:solidFill>
                  <a:schemeClr val="dk2"/>
                </a:solidFill>
                <a:latin typeface="Verdana"/>
                <a:ea typeface="Verdana"/>
                <a:cs typeface="Verdana"/>
                <a:sym typeface="Verdana"/>
              </a:rPr>
              <a:t>(123) 555-0178</a:t>
            </a:r>
            <a:r>
              <a:rPr lang="en" sz="1050" b="1">
                <a:solidFill>
                  <a:srgbClr val="008000"/>
                </a:solidFill>
                <a:latin typeface="Verdana"/>
                <a:ea typeface="Verdana"/>
                <a:cs typeface="Verdana"/>
                <a:sym typeface="Verdana"/>
              </a:rPr>
              <a:t>&lt;/phone&gt;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&lt;phone&gt;</a:t>
            </a:r>
            <a:r>
              <a:rPr lang="en" sz="1050">
                <a:solidFill>
                  <a:schemeClr val="dk2"/>
                </a:solidFill>
                <a:latin typeface="Verdana"/>
                <a:ea typeface="Verdana"/>
                <a:cs typeface="Verdana"/>
                <a:sym typeface="Verdana"/>
              </a:rPr>
              <a:t>(890) 555-0133</a:t>
            </a:r>
            <a:r>
              <a:rPr lang="en" sz="1050" b="1">
                <a:solidFill>
                  <a:srgbClr val="008000"/>
                </a:solidFill>
                <a:latin typeface="Verdana"/>
                <a:ea typeface="Verdana"/>
                <a:cs typeface="Verdana"/>
                <a:sym typeface="Verdana"/>
              </a:rPr>
              <a:t>&lt;/phone&gt;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&lt;address&gt;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&lt;street&gt;</a:t>
            </a:r>
            <a:r>
              <a:rPr lang="en" sz="1050">
                <a:solidFill>
                  <a:schemeClr val="dk2"/>
                </a:solidFill>
                <a:latin typeface="Verdana"/>
                <a:ea typeface="Verdana"/>
                <a:cs typeface="Verdana"/>
                <a:sym typeface="Verdana"/>
              </a:rPr>
              <a:t>Rue de l’Ale 8</a:t>
            </a:r>
            <a:r>
              <a:rPr lang="en" sz="1050" b="1">
                <a:solidFill>
                  <a:srgbClr val="008000"/>
                </a:solidFill>
                <a:latin typeface="Verdana"/>
                <a:ea typeface="Verdana"/>
                <a:cs typeface="Verdana"/>
                <a:sym typeface="Verdana"/>
              </a:rPr>
              <a:t>&lt;/street&gt;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&lt;city&gt;</a:t>
            </a:r>
            <a:r>
              <a:rPr lang="en" sz="1050">
                <a:solidFill>
                  <a:schemeClr val="dk2"/>
                </a:solidFill>
                <a:latin typeface="Verdana"/>
                <a:ea typeface="Verdana"/>
                <a:cs typeface="Verdana"/>
                <a:sym typeface="Verdana"/>
              </a:rPr>
              <a:t>Lausanne</a:t>
            </a:r>
            <a:r>
              <a:rPr lang="en" sz="1050" b="1">
                <a:solidFill>
                  <a:srgbClr val="008000"/>
                </a:solidFill>
                <a:latin typeface="Verdana"/>
                <a:ea typeface="Verdana"/>
                <a:cs typeface="Verdana"/>
                <a:sym typeface="Verdana"/>
              </a:rPr>
              <a:t>&lt;/city&gt;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&lt;zip&gt;</a:t>
            </a:r>
            <a:r>
              <a:rPr lang="en" sz="1050">
                <a:solidFill>
                  <a:schemeClr val="dk2"/>
                </a:solidFill>
                <a:latin typeface="Verdana"/>
                <a:ea typeface="Verdana"/>
                <a:cs typeface="Verdana"/>
                <a:sym typeface="Verdana"/>
              </a:rPr>
              <a:t>1007</a:t>
            </a:r>
            <a:r>
              <a:rPr lang="en" sz="1050" b="1">
                <a:solidFill>
                  <a:srgbClr val="008000"/>
                </a:solidFill>
                <a:latin typeface="Verdana"/>
                <a:ea typeface="Verdana"/>
                <a:cs typeface="Verdana"/>
                <a:sym typeface="Verdana"/>
              </a:rPr>
              <a:t>&lt;/zip&gt;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&lt;country&gt;</a:t>
            </a:r>
            <a:r>
              <a:rPr lang="en" sz="1050">
                <a:solidFill>
                  <a:schemeClr val="dk2"/>
                </a:solidFill>
                <a:latin typeface="Verdana"/>
                <a:ea typeface="Verdana"/>
                <a:cs typeface="Verdana"/>
                <a:sym typeface="Verdana"/>
              </a:rPr>
              <a:t>CH</a:t>
            </a:r>
            <a:r>
              <a:rPr lang="en" sz="1050" b="1">
                <a:solidFill>
                  <a:srgbClr val="008000"/>
                </a:solidFill>
                <a:latin typeface="Verdana"/>
                <a:ea typeface="Verdana"/>
                <a:cs typeface="Verdana"/>
                <a:sym typeface="Verdana"/>
              </a:rPr>
              <a:t>&lt;/country&gt;</a:t>
            </a:r>
            <a:br>
              <a:rPr lang="en" sz="1050">
                <a:solidFill>
                  <a:schemeClr val="dk2"/>
                </a:solidFill>
                <a:latin typeface="Verdana"/>
                <a:ea typeface="Verdana"/>
                <a:cs typeface="Verdana"/>
                <a:sym typeface="Verdana"/>
              </a:rPr>
            </a:br>
            <a:r>
              <a:rPr lang="en" sz="1050">
                <a:solidFill>
                  <a:schemeClr val="dk2"/>
                </a:solidFill>
                <a:latin typeface="Verdana"/>
                <a:ea typeface="Verdana"/>
                <a:cs typeface="Verdana"/>
                <a:sym typeface="Verdana"/>
              </a:rPr>
              <a:t>    </a:t>
            </a:r>
            <a:r>
              <a:rPr lang="en" sz="1050" b="1">
                <a:solidFill>
                  <a:srgbClr val="008000"/>
                </a:solidFill>
                <a:latin typeface="Verdana"/>
                <a:ea typeface="Verdana"/>
                <a:cs typeface="Verdana"/>
                <a:sym typeface="Verdana"/>
              </a:rPr>
              <a:t>&lt;/address&gt;</a:t>
            </a:r>
            <a:br>
              <a:rPr lang="en" sz="1050">
                <a:solidFill>
                  <a:schemeClr val="dk2"/>
                </a:solidFill>
                <a:latin typeface="Verdana"/>
                <a:ea typeface="Verdana"/>
                <a:cs typeface="Verdana"/>
                <a:sym typeface="Verdana"/>
              </a:rPr>
            </a:br>
            <a:r>
              <a:rPr lang="en" sz="1050" b="1">
                <a:solidFill>
                  <a:srgbClr val="008000"/>
                </a:solidFill>
                <a:latin typeface="Verdana"/>
                <a:ea typeface="Verdana"/>
                <a:cs typeface="Verdana"/>
                <a:sym typeface="Verdana"/>
              </a:rPr>
              <a:t>&lt;/contact&gt;</a:t>
            </a:r>
            <a:endParaRPr sz="1050" b="1">
              <a:solidFill>
                <a:srgbClr val="008000"/>
              </a:solidFill>
              <a:latin typeface="Verdana"/>
              <a:ea typeface="Verdana"/>
              <a:cs typeface="Verdana"/>
              <a:sym typeface="Verdana"/>
            </a:endParaRPr>
          </a:p>
          <a:p>
            <a:pPr marL="0" lvl="0" indent="0" algn="l" rtl="0">
              <a:spcBef>
                <a:spcPts val="0"/>
              </a:spcBef>
              <a:spcAft>
                <a:spcPts val="0"/>
              </a:spcAft>
              <a:buNone/>
            </a:pPr>
            <a:endParaRPr/>
          </a:p>
        </p:txBody>
      </p:sp>
      <p:sp>
        <p:nvSpPr>
          <p:cNvPr id="451" name="Google Shape;451;p63"/>
          <p:cNvSpPr/>
          <p:nvPr/>
        </p:nvSpPr>
        <p:spPr>
          <a:xfrm>
            <a:off x="683825" y="2933100"/>
            <a:ext cx="2657400" cy="416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C8379B09-9C52-314E-80D2-D41C82635C7B}"/>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5"/>
          <p:cNvSpPr txBox="1">
            <a:spLocks noGrp="1"/>
          </p:cNvSpPr>
          <p:nvPr>
            <p:ph type="title"/>
          </p:nvPr>
        </p:nvSpPr>
        <p:spPr>
          <a:xfrm>
            <a:off x="457200" y="228089"/>
            <a:ext cx="82296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4400" b="0">
                <a:solidFill>
                  <a:srgbClr val="000000"/>
                </a:solidFill>
                <a:latin typeface="Helvetica Neue"/>
                <a:ea typeface="Helvetica Neue"/>
                <a:cs typeface="Helvetica Neue"/>
                <a:sym typeface="Helvetica Neue"/>
              </a:rPr>
              <a:t>Cooking with data</a:t>
            </a:r>
            <a:endParaRPr>
              <a:solidFill>
                <a:srgbClr val="000000"/>
              </a:solidFill>
              <a:latin typeface="Helvetica Neue"/>
              <a:ea typeface="Helvetica Neue"/>
              <a:cs typeface="Helvetica Neue"/>
              <a:sym typeface="Helvetica Neue"/>
            </a:endParaRPr>
          </a:p>
        </p:txBody>
      </p:sp>
      <p:sp>
        <p:nvSpPr>
          <p:cNvPr id="234" name="Google Shape;234;p45"/>
          <p:cNvSpPr txBox="1">
            <a:spLocks noGrp="1"/>
          </p:cNvSpPr>
          <p:nvPr>
            <p:ph type="ftr" idx="11"/>
          </p:nvPr>
        </p:nvSpPr>
        <p:spPr>
          <a:xfrm>
            <a:off x="3124200" y="4767263"/>
            <a:ext cx="2895600" cy="273900"/>
          </a:xfrm>
          <a:prstGeom prst="rect">
            <a:avLst/>
          </a:prstGeom>
          <a:noFill/>
          <a:ln>
            <a:noFill/>
          </a:ln>
        </p:spPr>
        <p:txBody>
          <a:bodyPr spcFirstLastPara="1" wrap="square" lIns="57600" tIns="28800" rIns="57600" bIns="28800" anchor="ctr" anchorCtr="0">
            <a:noAutofit/>
          </a:bodyPr>
          <a:lstStyle/>
          <a:p>
            <a:pPr marL="0" marR="0" lvl="0" indent="0" algn="r"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a:p>
            <a:pPr marL="0" marR="0" lvl="0" indent="0" algn="r" rtl="0">
              <a:spcBef>
                <a:spcPts val="0"/>
              </a:spcBef>
              <a:spcAft>
                <a:spcPts val="0"/>
              </a:spcAft>
              <a:buNone/>
            </a:pPr>
            <a:endParaRPr sz="1200" b="0" i="0" u="none" strike="noStrike" cap="none">
              <a:solidFill>
                <a:schemeClr val="dk2"/>
              </a:solidFill>
              <a:latin typeface="Times New Roman"/>
              <a:ea typeface="Times New Roman"/>
              <a:cs typeface="Times New Roman"/>
              <a:sym typeface="Times New Roman"/>
            </a:endParaRPr>
          </a:p>
        </p:txBody>
      </p:sp>
      <p:pic>
        <p:nvPicPr>
          <p:cNvPr id="235" name="Google Shape;235;p45"/>
          <p:cNvPicPr preferRelativeResize="0"/>
          <p:nvPr/>
        </p:nvPicPr>
        <p:blipFill>
          <a:blip r:embed="rId3">
            <a:alphaModFix/>
          </a:blip>
          <a:stretch>
            <a:fillRect/>
          </a:stretch>
        </p:blipFill>
        <p:spPr>
          <a:xfrm>
            <a:off x="223451" y="1797439"/>
            <a:ext cx="1653848" cy="1102905"/>
          </a:xfrm>
          <a:prstGeom prst="rect">
            <a:avLst/>
          </a:prstGeom>
          <a:noFill/>
          <a:ln>
            <a:noFill/>
          </a:ln>
        </p:spPr>
      </p:pic>
      <p:pic>
        <p:nvPicPr>
          <p:cNvPr id="236" name="Google Shape;236;p45"/>
          <p:cNvPicPr preferRelativeResize="0"/>
          <p:nvPr/>
        </p:nvPicPr>
        <p:blipFill>
          <a:blip r:embed="rId4">
            <a:alphaModFix/>
          </a:blip>
          <a:stretch>
            <a:fillRect/>
          </a:stretch>
        </p:blipFill>
        <p:spPr>
          <a:xfrm>
            <a:off x="223450" y="422656"/>
            <a:ext cx="1653850" cy="1240387"/>
          </a:xfrm>
          <a:prstGeom prst="rect">
            <a:avLst/>
          </a:prstGeom>
          <a:noFill/>
          <a:ln>
            <a:noFill/>
          </a:ln>
        </p:spPr>
      </p:pic>
      <p:pic>
        <p:nvPicPr>
          <p:cNvPr id="237" name="Google Shape;237;p45"/>
          <p:cNvPicPr preferRelativeResize="0"/>
          <p:nvPr/>
        </p:nvPicPr>
        <p:blipFill>
          <a:blip r:embed="rId5">
            <a:alphaModFix/>
          </a:blip>
          <a:stretch>
            <a:fillRect/>
          </a:stretch>
        </p:blipFill>
        <p:spPr>
          <a:xfrm>
            <a:off x="223451" y="3007906"/>
            <a:ext cx="1653850" cy="1151487"/>
          </a:xfrm>
          <a:prstGeom prst="rect">
            <a:avLst/>
          </a:prstGeom>
          <a:noFill/>
          <a:ln>
            <a:noFill/>
          </a:ln>
        </p:spPr>
      </p:pic>
      <p:pic>
        <p:nvPicPr>
          <p:cNvPr id="238" name="Google Shape;238;p45"/>
          <p:cNvPicPr preferRelativeResize="0"/>
          <p:nvPr/>
        </p:nvPicPr>
        <p:blipFill>
          <a:blip r:embed="rId6">
            <a:alphaModFix/>
          </a:blip>
          <a:stretch>
            <a:fillRect/>
          </a:stretch>
        </p:blipFill>
        <p:spPr>
          <a:xfrm rot="5400000">
            <a:off x="6688238" y="1940711"/>
            <a:ext cx="2863148" cy="1610525"/>
          </a:xfrm>
          <a:prstGeom prst="rect">
            <a:avLst/>
          </a:prstGeom>
          <a:noFill/>
          <a:ln>
            <a:noFill/>
          </a:ln>
        </p:spPr>
      </p:pic>
      <p:sp>
        <p:nvSpPr>
          <p:cNvPr id="239" name="Google Shape;239;p45"/>
          <p:cNvSpPr txBox="1">
            <a:spLocks noGrp="1"/>
          </p:cNvSpPr>
          <p:nvPr>
            <p:ph type="title"/>
          </p:nvPr>
        </p:nvSpPr>
        <p:spPr>
          <a:xfrm>
            <a:off x="-7400" y="4419100"/>
            <a:ext cx="20751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Part 2:</a:t>
            </a:r>
            <a:endParaRPr sz="20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Data sources</a:t>
            </a:r>
            <a:endParaRPr sz="2000">
              <a:solidFill>
                <a:srgbClr val="000000"/>
              </a:solidFill>
              <a:latin typeface="Helvetica Neue"/>
              <a:ea typeface="Helvetica Neue"/>
              <a:cs typeface="Helvetica Neue"/>
              <a:sym typeface="Helvetica Neue"/>
            </a:endParaRPr>
          </a:p>
        </p:txBody>
      </p:sp>
      <p:sp>
        <p:nvSpPr>
          <p:cNvPr id="240" name="Google Shape;240;p45"/>
          <p:cNvSpPr txBox="1">
            <a:spLocks noGrp="1"/>
          </p:cNvSpPr>
          <p:nvPr>
            <p:ph type="title"/>
          </p:nvPr>
        </p:nvSpPr>
        <p:spPr>
          <a:xfrm>
            <a:off x="2927400" y="4419100"/>
            <a:ext cx="32892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Part 1:</a:t>
            </a:r>
            <a:endParaRPr sz="20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Data models</a:t>
            </a:r>
            <a:endParaRPr sz="2000">
              <a:solidFill>
                <a:srgbClr val="000000"/>
              </a:solidFill>
              <a:latin typeface="Helvetica Neue"/>
              <a:ea typeface="Helvetica Neue"/>
              <a:cs typeface="Helvetica Neue"/>
              <a:sym typeface="Helvetica Neue"/>
            </a:endParaRPr>
          </a:p>
        </p:txBody>
      </p:sp>
      <p:grpSp>
        <p:nvGrpSpPr>
          <p:cNvPr id="241" name="Google Shape;241;p45"/>
          <p:cNvGrpSpPr/>
          <p:nvPr/>
        </p:nvGrpSpPr>
        <p:grpSpPr>
          <a:xfrm>
            <a:off x="1955056" y="1184175"/>
            <a:ext cx="5257825" cy="2795737"/>
            <a:chOff x="1955056" y="1184175"/>
            <a:chExt cx="5257825" cy="2795737"/>
          </a:xfrm>
        </p:grpSpPr>
        <p:sp>
          <p:nvSpPr>
            <p:cNvPr id="242" name="Google Shape;242;p45"/>
            <p:cNvSpPr/>
            <p:nvPr/>
          </p:nvSpPr>
          <p:spPr>
            <a:xfrm>
              <a:off x="1974881" y="1184175"/>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Google Shape;243;p45"/>
            <p:cNvSpPr/>
            <p:nvPr/>
          </p:nvSpPr>
          <p:spPr>
            <a:xfrm>
              <a:off x="1955056" y="2357638"/>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45"/>
            <p:cNvSpPr/>
            <p:nvPr/>
          </p:nvSpPr>
          <p:spPr>
            <a:xfrm>
              <a:off x="1974881" y="3531112"/>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 name="Google Shape;245;p45"/>
            <p:cNvSpPr/>
            <p:nvPr/>
          </p:nvSpPr>
          <p:spPr>
            <a:xfrm>
              <a:off x="6318281" y="2388112"/>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6" name="Google Shape;246;p45"/>
            <p:cNvPicPr preferRelativeResize="0"/>
            <p:nvPr/>
          </p:nvPicPr>
          <p:blipFill>
            <a:blip r:embed="rId7">
              <a:alphaModFix/>
            </a:blip>
            <a:stretch>
              <a:fillRect/>
            </a:stretch>
          </p:blipFill>
          <p:spPr>
            <a:xfrm>
              <a:off x="3021881" y="1504889"/>
              <a:ext cx="3144000" cy="2094387"/>
            </a:xfrm>
            <a:prstGeom prst="rect">
              <a:avLst/>
            </a:prstGeom>
            <a:noFill/>
            <a:ln>
              <a:noFill/>
            </a:ln>
          </p:spPr>
        </p:pic>
      </p:grpSp>
      <p:sp>
        <p:nvSpPr>
          <p:cNvPr id="247" name="Google Shape;247;p45"/>
          <p:cNvSpPr txBox="1">
            <a:spLocks noGrp="1"/>
          </p:cNvSpPr>
          <p:nvPr>
            <p:ph type="title"/>
          </p:nvPr>
        </p:nvSpPr>
        <p:spPr>
          <a:xfrm>
            <a:off x="7079200" y="4419100"/>
            <a:ext cx="20751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Part 3:</a:t>
            </a:r>
            <a:endParaRPr sz="20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Data wrangling</a:t>
            </a:r>
            <a:endParaRPr sz="2000">
              <a:solidFill>
                <a:srgbClr val="000000"/>
              </a:solidFill>
              <a:latin typeface="Helvetica Neue"/>
              <a:ea typeface="Helvetica Neue"/>
              <a:cs typeface="Helvetica Neue"/>
              <a:sym typeface="Helvetica Neue"/>
            </a:endParaRPr>
          </a:p>
        </p:txBody>
      </p:sp>
      <p:cxnSp>
        <p:nvCxnSpPr>
          <p:cNvPr id="248" name="Google Shape;248;p45"/>
          <p:cNvCxnSpPr/>
          <p:nvPr/>
        </p:nvCxnSpPr>
        <p:spPr>
          <a:xfrm rot="10800000">
            <a:off x="2938000" y="3647875"/>
            <a:ext cx="4304100" cy="999600"/>
          </a:xfrm>
          <a:prstGeom prst="straightConnector1">
            <a:avLst/>
          </a:prstGeom>
          <a:noFill/>
          <a:ln w="19050" cap="flat" cmpd="sng">
            <a:solidFill>
              <a:schemeClr val="dk2"/>
            </a:solidFill>
            <a:prstDash val="solid"/>
            <a:round/>
            <a:headEnd type="none" w="med" len="med"/>
            <a:tailEnd type="triangle" w="med" len="med"/>
          </a:ln>
        </p:spPr>
      </p:cxnSp>
      <p:cxnSp>
        <p:nvCxnSpPr>
          <p:cNvPr id="249" name="Google Shape;249;p45"/>
          <p:cNvCxnSpPr/>
          <p:nvPr/>
        </p:nvCxnSpPr>
        <p:spPr>
          <a:xfrm rot="10800000">
            <a:off x="6700250" y="2999225"/>
            <a:ext cx="656100" cy="1571700"/>
          </a:xfrm>
          <a:prstGeom prst="straightConnector1">
            <a:avLst/>
          </a:prstGeom>
          <a:noFill/>
          <a:ln w="19050" cap="flat" cmpd="sng">
            <a:solidFill>
              <a:schemeClr val="dk2"/>
            </a:solidFill>
            <a:prstDash val="solid"/>
            <a:round/>
            <a:headEnd type="none" w="med" len="med"/>
            <a:tailEnd type="triangle" w="med" len="med"/>
          </a:ln>
        </p:spPr>
      </p:cxnSp>
      <p:sp>
        <p:nvSpPr>
          <p:cNvPr id="19" name="Rectangle 18">
            <a:extLst>
              <a:ext uri="{FF2B5EF4-FFF2-40B4-BE49-F238E27FC236}">
                <a16:creationId xmlns:a16="http://schemas.microsoft.com/office/drawing/2014/main" id="{2BD4FCF3-5774-6344-8E3C-4BD881774C3A}"/>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i="0" u="none" strike="noStrike" cap="none">
                <a:latin typeface="Helvetica Neue"/>
                <a:ea typeface="Helvetica Neue"/>
                <a:cs typeface="Helvetica Neue"/>
                <a:sym typeface="Helvetica Neue"/>
              </a:rPr>
              <a:t>Processing XML and JSON</a:t>
            </a:r>
            <a:endParaRPr sz="3600">
              <a:latin typeface="Helvetica Neue"/>
              <a:ea typeface="Helvetica Neue"/>
              <a:cs typeface="Helvetica Neue"/>
              <a:sym typeface="Helvetica Neue"/>
            </a:endParaRPr>
          </a:p>
        </p:txBody>
      </p:sp>
      <p:sp>
        <p:nvSpPr>
          <p:cNvPr id="457" name="Google Shape;457;p6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342900" marR="0" lvl="0" indent="-317500" algn="l" rtl="0">
              <a:spcBef>
                <a:spcPts val="0"/>
              </a:spcBef>
              <a:spcAft>
                <a:spcPts val="0"/>
              </a:spcAft>
              <a:buClr>
                <a:srgbClr val="000000"/>
              </a:buClr>
              <a:buSzPts val="2000"/>
              <a:buFont typeface="Helvetica Neue"/>
              <a:buChar char="•"/>
            </a:pPr>
            <a:r>
              <a:rPr lang="en" sz="2000" dirty="0">
                <a:latin typeface="Helvetica Neue"/>
                <a:ea typeface="Helvetica Neue"/>
                <a:cs typeface="Helvetica Neue"/>
                <a:sym typeface="Helvetica Neue"/>
              </a:rPr>
              <a:t>Document</a:t>
            </a:r>
            <a:r>
              <a:rPr lang="en" sz="2000" i="0" u="none" strike="noStrike" cap="none" dirty="0">
                <a:latin typeface="Helvetica Neue"/>
                <a:ea typeface="Helvetica Neue"/>
                <a:cs typeface="Helvetica Neue"/>
                <a:sym typeface="Helvetica Neue"/>
              </a:rPr>
              <a:t> structure = tree</a:t>
            </a:r>
            <a:endParaRPr sz="2000" dirty="0">
              <a:latin typeface="Helvetica Neue"/>
              <a:ea typeface="Helvetica Neue"/>
              <a:cs typeface="Helvetica Neue"/>
              <a:sym typeface="Helvetica Neue"/>
            </a:endParaRPr>
          </a:p>
          <a:p>
            <a:pPr marL="342900" marR="0" lvl="0" indent="-317500" algn="l" rtl="0">
              <a:spcBef>
                <a:spcPts val="0"/>
              </a:spcBef>
              <a:spcAft>
                <a:spcPts val="0"/>
              </a:spcAft>
              <a:buClr>
                <a:srgbClr val="000000"/>
              </a:buClr>
              <a:buSzPts val="2000"/>
              <a:buFont typeface="Helvetica Neue"/>
              <a:buChar char="•"/>
            </a:pPr>
            <a:r>
              <a:rPr lang="en" sz="2000" dirty="0">
                <a:latin typeface="Helvetica Neue"/>
                <a:ea typeface="Helvetica Neue"/>
                <a:cs typeface="Helvetica Neue"/>
                <a:sym typeface="Helvetica Neue"/>
              </a:rPr>
              <a:t>Processing via tree traversal (depth- or breadth-</a:t>
            </a:r>
            <a:r>
              <a:rPr lang="en" sz="2000" dirty="0">
                <a:solidFill>
                  <a:schemeClr val="dk2"/>
                </a:solidFill>
                <a:latin typeface="Helvetica Neue"/>
                <a:ea typeface="Helvetica Neue"/>
                <a:cs typeface="Helvetica Neue"/>
                <a:sym typeface="Helvetica Neue"/>
              </a:rPr>
              <a:t>first search</a:t>
            </a:r>
            <a:r>
              <a:rPr lang="en" sz="2000" dirty="0">
                <a:latin typeface="Helvetica Neue"/>
                <a:ea typeface="Helvetica Neue"/>
                <a:cs typeface="Helvetica Neue"/>
                <a:sym typeface="Helvetica Neue"/>
              </a:rPr>
              <a:t>)</a:t>
            </a:r>
            <a:endParaRPr sz="2000" dirty="0">
              <a:latin typeface="Helvetica Neue"/>
              <a:ea typeface="Helvetica Neue"/>
              <a:cs typeface="Helvetica Neue"/>
              <a:sym typeface="Helvetica Neue"/>
            </a:endParaRPr>
          </a:p>
          <a:p>
            <a:pPr marL="342900" marR="0" lvl="0" indent="-317500" algn="l" rtl="0">
              <a:spcBef>
                <a:spcPts val="0"/>
              </a:spcBef>
              <a:spcAft>
                <a:spcPts val="0"/>
              </a:spcAft>
              <a:buClr>
                <a:srgbClr val="000000"/>
              </a:buClr>
              <a:buSzPts val="2000"/>
              <a:buFont typeface="Helvetica Neue"/>
              <a:buChar char="•"/>
            </a:pPr>
            <a:r>
              <a:rPr lang="en" sz="2000" dirty="0">
                <a:latin typeface="Helvetica Neue"/>
                <a:ea typeface="Helvetica Neue"/>
                <a:cs typeface="Helvetica Neue"/>
                <a:sym typeface="Helvetica Neue"/>
              </a:rPr>
              <a:t>Or use proper query language, such as implemented by </a:t>
            </a:r>
            <a:r>
              <a:rPr lang="en" sz="2000" u="sng" dirty="0">
                <a:solidFill>
                  <a:schemeClr val="hlink"/>
                </a:solidFill>
                <a:latin typeface="Helvetica Neue"/>
                <a:ea typeface="Helvetica Neue"/>
                <a:cs typeface="Helvetica Neue"/>
                <a:sym typeface="Helvetica Neue"/>
                <a:hlinkClick r:id="rId3"/>
              </a:rPr>
              <a:t>jq</a:t>
            </a:r>
            <a:endParaRPr sz="2000" dirty="0">
              <a:latin typeface="Helvetica Neue"/>
              <a:ea typeface="Helvetica Neue"/>
              <a:cs typeface="Helvetica Neue"/>
              <a:sym typeface="Helvetica Neue"/>
            </a:endParaRPr>
          </a:p>
          <a:p>
            <a:pPr marL="0" marR="0" lvl="0" indent="0" algn="l" rtl="0">
              <a:spcBef>
                <a:spcPts val="480"/>
              </a:spcBef>
              <a:spcAft>
                <a:spcPts val="0"/>
              </a:spcAft>
              <a:buClr>
                <a:schemeClr val="dk1"/>
              </a:buClr>
              <a:buFont typeface="Arial"/>
              <a:buNone/>
            </a:pPr>
            <a:endParaRPr sz="2000" i="0" u="none" strike="noStrike" cap="none" dirty="0">
              <a:latin typeface="Helvetica Neue"/>
              <a:ea typeface="Helvetica Neue"/>
              <a:cs typeface="Helvetica Neue"/>
              <a:sym typeface="Helvetica Neue"/>
            </a:endParaRPr>
          </a:p>
        </p:txBody>
      </p:sp>
      <p:pic>
        <p:nvPicPr>
          <p:cNvPr id="458" name="Google Shape;458;p64" descr="http://www.ntu.edu.sg/home/ehchua/programming/java/images/XML_RomTree.png"/>
          <p:cNvPicPr preferRelativeResize="0"/>
          <p:nvPr/>
        </p:nvPicPr>
        <p:blipFill rotWithShape="1">
          <a:blip r:embed="rId4">
            <a:alphaModFix/>
          </a:blip>
          <a:srcRect/>
          <a:stretch/>
        </p:blipFill>
        <p:spPr>
          <a:xfrm>
            <a:off x="1195705" y="2437209"/>
            <a:ext cx="6315000" cy="2414700"/>
          </a:xfrm>
          <a:prstGeom prst="rect">
            <a:avLst/>
          </a:prstGeom>
          <a:noFill/>
          <a:ln>
            <a:noFill/>
          </a:ln>
        </p:spPr>
      </p:pic>
      <p:sp>
        <p:nvSpPr>
          <p:cNvPr id="459" name="Google Shape;459;p64"/>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a:p>
        </p:txBody>
      </p:sp>
      <p:sp>
        <p:nvSpPr>
          <p:cNvPr id="6" name="Rectangle 5">
            <a:extLst>
              <a:ext uri="{FF2B5EF4-FFF2-40B4-BE49-F238E27FC236}">
                <a16:creationId xmlns:a16="http://schemas.microsoft.com/office/drawing/2014/main" id="{EE7B3191-964B-C843-B709-4D7EB4D6055E}"/>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5"/>
          <p:cNvSpPr txBox="1">
            <a:spLocks noGrp="1"/>
          </p:cNvSpPr>
          <p:nvPr>
            <p:ph type="title"/>
          </p:nvPr>
        </p:nvSpPr>
        <p:spPr>
          <a:xfrm>
            <a:off x="292500" y="151900"/>
            <a:ext cx="8559000" cy="1041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900" b="0">
                <a:solidFill>
                  <a:srgbClr val="000000"/>
                </a:solidFill>
                <a:latin typeface="Helvetica Neue"/>
                <a:ea typeface="Helvetica Neue"/>
                <a:cs typeface="Helvetica Neue"/>
                <a:sym typeface="Helvetica Neue"/>
              </a:rPr>
              <a:t>Q1: “How should I store my data on a computer?”</a:t>
            </a:r>
            <a:endParaRPr sz="29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900" b="0">
                <a:solidFill>
                  <a:srgbClr val="000000"/>
                </a:solidFill>
                <a:latin typeface="Helvetica Neue"/>
                <a:ea typeface="Helvetica Neue"/>
                <a:cs typeface="Helvetica Neue"/>
                <a:sym typeface="Helvetica Neue"/>
              </a:rPr>
              <a:t>Q2: “How do I think about the world?”</a:t>
            </a:r>
            <a:endParaRPr sz="2900">
              <a:solidFill>
                <a:srgbClr val="000000"/>
              </a:solidFill>
              <a:latin typeface="Helvetica Neue"/>
              <a:ea typeface="Helvetica Neue"/>
              <a:cs typeface="Helvetica Neue"/>
              <a:sym typeface="Helvetica Neue"/>
            </a:endParaRPr>
          </a:p>
        </p:txBody>
      </p:sp>
      <p:pic>
        <p:nvPicPr>
          <p:cNvPr id="466" name="Google Shape;466;p65"/>
          <p:cNvPicPr preferRelativeResize="0"/>
          <p:nvPr/>
        </p:nvPicPr>
        <p:blipFill>
          <a:blip r:embed="rId3">
            <a:alphaModFix/>
          </a:blip>
          <a:stretch>
            <a:fillRect/>
          </a:stretch>
        </p:blipFill>
        <p:spPr>
          <a:xfrm>
            <a:off x="6150225" y="4057950"/>
            <a:ext cx="1419576" cy="1065800"/>
          </a:xfrm>
          <a:prstGeom prst="rect">
            <a:avLst/>
          </a:prstGeom>
          <a:noFill/>
          <a:ln>
            <a:noFill/>
          </a:ln>
        </p:spPr>
      </p:pic>
      <p:pic>
        <p:nvPicPr>
          <p:cNvPr id="467" name="Google Shape;467;p65"/>
          <p:cNvPicPr preferRelativeResize="0"/>
          <p:nvPr/>
        </p:nvPicPr>
        <p:blipFill>
          <a:blip r:embed="rId4">
            <a:alphaModFix/>
          </a:blip>
          <a:stretch>
            <a:fillRect/>
          </a:stretch>
        </p:blipFill>
        <p:spPr>
          <a:xfrm>
            <a:off x="5201825" y="3278975"/>
            <a:ext cx="1105375" cy="829025"/>
          </a:xfrm>
          <a:prstGeom prst="rect">
            <a:avLst/>
          </a:prstGeom>
          <a:noFill/>
          <a:ln>
            <a:noFill/>
          </a:ln>
        </p:spPr>
      </p:pic>
      <p:pic>
        <p:nvPicPr>
          <p:cNvPr id="468" name="Google Shape;468;p65"/>
          <p:cNvPicPr preferRelativeResize="0"/>
          <p:nvPr/>
        </p:nvPicPr>
        <p:blipFill>
          <a:blip r:embed="rId5">
            <a:alphaModFix/>
          </a:blip>
          <a:stretch>
            <a:fillRect/>
          </a:stretch>
        </p:blipFill>
        <p:spPr>
          <a:xfrm>
            <a:off x="6190950" y="2567722"/>
            <a:ext cx="1682788" cy="829025"/>
          </a:xfrm>
          <a:prstGeom prst="rect">
            <a:avLst/>
          </a:prstGeom>
          <a:noFill/>
          <a:ln>
            <a:noFill/>
          </a:ln>
        </p:spPr>
      </p:pic>
      <p:pic>
        <p:nvPicPr>
          <p:cNvPr id="469" name="Google Shape;469;p65"/>
          <p:cNvPicPr preferRelativeResize="0"/>
          <p:nvPr/>
        </p:nvPicPr>
        <p:blipFill>
          <a:blip r:embed="rId6">
            <a:alphaModFix/>
          </a:blip>
          <a:stretch>
            <a:fillRect/>
          </a:stretch>
        </p:blipFill>
        <p:spPr>
          <a:xfrm>
            <a:off x="4612125" y="1933769"/>
            <a:ext cx="4502175" cy="488825"/>
          </a:xfrm>
          <a:prstGeom prst="rect">
            <a:avLst/>
          </a:prstGeom>
          <a:noFill/>
          <a:ln>
            <a:noFill/>
          </a:ln>
        </p:spPr>
      </p:pic>
      <p:sp>
        <p:nvSpPr>
          <p:cNvPr id="470" name="Google Shape;470;p65"/>
          <p:cNvSpPr/>
          <p:nvPr/>
        </p:nvSpPr>
        <p:spPr>
          <a:xfrm>
            <a:off x="384025" y="4167575"/>
            <a:ext cx="7489800" cy="7191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5"/>
          <p:cNvSpPr/>
          <p:nvPr/>
        </p:nvSpPr>
        <p:spPr>
          <a:xfrm>
            <a:off x="385650" y="1533650"/>
            <a:ext cx="5805300" cy="3411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600"/>
              </a:spcBef>
              <a:spcAft>
                <a:spcPts val="0"/>
              </a:spcAft>
              <a:buSzPts val="2000"/>
              <a:buFont typeface="Helvetica Neue"/>
              <a:buChar char="●"/>
            </a:pPr>
            <a:r>
              <a:rPr lang="en" sz="2000">
                <a:latin typeface="Helvetica Neue"/>
                <a:ea typeface="Helvetica Neue"/>
                <a:cs typeface="Helvetica Neue"/>
                <a:sym typeface="Helvetica Neue"/>
              </a:rPr>
              <a:t>“The world is simple: one type of entity, all with the same attributes”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Flat model</a:t>
            </a:r>
            <a:endParaRPr sz="2000" b="1">
              <a:solidFill>
                <a:srgbClr val="CC0000"/>
              </a:solidFill>
              <a:latin typeface="Helvetica Neue"/>
              <a:ea typeface="Helvetica Neue"/>
              <a:cs typeface="Helvetica Neue"/>
              <a:sym typeface="Helvetica Neue"/>
            </a:endParaRPr>
          </a:p>
          <a:p>
            <a:pPr marL="457200" marR="0" lvl="0" indent="-355600" algn="l" rtl="0">
              <a:lnSpc>
                <a:spcPct val="90000"/>
              </a:lnSpc>
              <a:spcBef>
                <a:spcPts val="1000"/>
              </a:spcBef>
              <a:spcAft>
                <a:spcPts val="0"/>
              </a:spcAft>
              <a:buSzPts val="2000"/>
              <a:buFont typeface="Helvetica Neue"/>
              <a:buChar char="●"/>
            </a:pPr>
            <a:r>
              <a:rPr lang="en" sz="2000">
                <a:latin typeface="Helvetica Neue"/>
                <a:ea typeface="Helvetica Neue"/>
                <a:cs typeface="Helvetica Neue"/>
                <a:sym typeface="Helvetica Neue"/>
              </a:rPr>
              <a:t>“The world contains many types of entities, connected by relationships”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Relational model</a:t>
            </a:r>
            <a:endParaRPr sz="2000">
              <a:latin typeface="Helvetica Neue"/>
              <a:ea typeface="Helvetica Neue"/>
              <a:cs typeface="Helvetica Neue"/>
              <a:sym typeface="Helvetica Neue"/>
            </a:endParaRPr>
          </a:p>
          <a:p>
            <a:pPr marL="457200" marR="0" lvl="0" indent="-355600" algn="l" rtl="0">
              <a:lnSpc>
                <a:spcPct val="90000"/>
              </a:lnSpc>
              <a:spcBef>
                <a:spcPts val="1000"/>
              </a:spcBef>
              <a:spcAft>
                <a:spcPts val="0"/>
              </a:spcAft>
              <a:buSzPts val="2000"/>
              <a:buFont typeface="Helvetica Neue"/>
              <a:buChar char="●"/>
            </a:pPr>
            <a:r>
              <a:rPr lang="en" sz="2000">
                <a:latin typeface="Helvetica Neue"/>
                <a:ea typeface="Helvetica Neue"/>
                <a:cs typeface="Helvetica Neue"/>
                <a:sym typeface="Helvetica Neue"/>
              </a:rPr>
              <a:t>“The world is a hierarchy of entities”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Document model</a:t>
            </a:r>
            <a:endParaRPr sz="2000">
              <a:latin typeface="Helvetica Neue"/>
              <a:ea typeface="Helvetica Neue"/>
              <a:cs typeface="Helvetica Neue"/>
              <a:sym typeface="Helvetica Neue"/>
            </a:endParaRPr>
          </a:p>
          <a:p>
            <a:pPr marL="457200" marR="0" lvl="0" indent="-355600" algn="l" rtl="0">
              <a:lnSpc>
                <a:spcPct val="90000"/>
              </a:lnSpc>
              <a:spcBef>
                <a:spcPts val="1000"/>
              </a:spcBef>
              <a:spcAft>
                <a:spcPts val="1000"/>
              </a:spcAft>
              <a:buSzPts val="2000"/>
              <a:buFont typeface="Helvetica Neue"/>
              <a:buChar char="●"/>
            </a:pPr>
            <a:r>
              <a:rPr lang="en" sz="2000">
                <a:latin typeface="Helvetica Neue"/>
                <a:ea typeface="Helvetica Neue"/>
                <a:cs typeface="Helvetica Neue"/>
                <a:sym typeface="Helvetica Neue"/>
              </a:rPr>
              <a:t>“The world is a complex network of entities”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Network model</a:t>
            </a:r>
            <a:endParaRPr sz="2000">
              <a:latin typeface="Helvetica Neue"/>
              <a:ea typeface="Helvetica Neue"/>
              <a:cs typeface="Helvetica Neue"/>
              <a:sym typeface="Helvetica Neue"/>
            </a:endParaRPr>
          </a:p>
        </p:txBody>
      </p:sp>
      <p:sp>
        <p:nvSpPr>
          <p:cNvPr id="9" name="Rectangle 8">
            <a:extLst>
              <a:ext uri="{FF2B5EF4-FFF2-40B4-BE49-F238E27FC236}">
                <a16:creationId xmlns:a16="http://schemas.microsoft.com/office/drawing/2014/main" id="{264108A9-ACE3-C24A-9037-F0BE50D6839E}"/>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6"/>
          <p:cNvSpPr/>
          <p:nvPr/>
        </p:nvSpPr>
        <p:spPr>
          <a:xfrm>
            <a:off x="385650" y="1163700"/>
            <a:ext cx="8289600" cy="37818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600"/>
              </a:spcBef>
              <a:spcAft>
                <a:spcPts val="1000"/>
              </a:spcAft>
              <a:buSzPts val="2000"/>
              <a:buFont typeface="Helvetica Neue"/>
              <a:buChar char="●"/>
            </a:pPr>
            <a:r>
              <a:rPr lang="en" sz="2000">
                <a:solidFill>
                  <a:schemeClr val="dk2"/>
                </a:solidFill>
                <a:latin typeface="Helvetica Neue"/>
                <a:ea typeface="Helvetica Neue"/>
                <a:cs typeface="Helvetica Neue"/>
                <a:sym typeface="Helvetica Neue"/>
              </a:rPr>
              <a:t>“The world is a complex network of entities”</a:t>
            </a:r>
            <a:r>
              <a:rPr lang="en" sz="2000">
                <a:latin typeface="Helvetica Neue"/>
                <a:ea typeface="Helvetica Neue"/>
                <a:cs typeface="Helvetica Neue"/>
                <a:sym typeface="Helvetica Neue"/>
              </a:rPr>
              <a:t> </a:t>
            </a:r>
            <a:endParaRPr sz="2000">
              <a:latin typeface="Helvetica Neue"/>
              <a:ea typeface="Helvetica Neue"/>
              <a:cs typeface="Helvetica Neue"/>
              <a:sym typeface="Helvetica Neue"/>
            </a:endParaRPr>
          </a:p>
        </p:txBody>
      </p:sp>
      <p:sp>
        <p:nvSpPr>
          <p:cNvPr id="478" name="Google Shape;478;p66"/>
          <p:cNvSpPr txBox="1">
            <a:spLocks noGrp="1"/>
          </p:cNvSpPr>
          <p:nvPr>
            <p:ph type="title"/>
          </p:nvPr>
        </p:nvSpPr>
        <p:spPr>
          <a:xfrm>
            <a:off x="292500" y="151900"/>
            <a:ext cx="8559000" cy="889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3600" b="0">
                <a:solidFill>
                  <a:srgbClr val="000000"/>
                </a:solidFill>
                <a:latin typeface="Helvetica Neue"/>
                <a:ea typeface="Helvetica Neue"/>
                <a:cs typeface="Helvetica Neue"/>
                <a:sym typeface="Helvetica Neue"/>
              </a:rPr>
              <a:t>Network model</a:t>
            </a:r>
            <a:endParaRPr sz="3600">
              <a:solidFill>
                <a:srgbClr val="000000"/>
              </a:solidFill>
              <a:latin typeface="Helvetica Neue"/>
              <a:ea typeface="Helvetica Neue"/>
              <a:cs typeface="Helvetica Neue"/>
              <a:sym typeface="Helvetica Neue"/>
            </a:endParaRPr>
          </a:p>
        </p:txBody>
      </p:sp>
      <p:pic>
        <p:nvPicPr>
          <p:cNvPr id="479" name="Google Shape;479;p66"/>
          <p:cNvPicPr preferRelativeResize="0"/>
          <p:nvPr/>
        </p:nvPicPr>
        <p:blipFill>
          <a:blip r:embed="rId3">
            <a:alphaModFix/>
          </a:blip>
          <a:stretch>
            <a:fillRect/>
          </a:stretch>
        </p:blipFill>
        <p:spPr>
          <a:xfrm>
            <a:off x="2269325" y="1659275"/>
            <a:ext cx="4606000" cy="3458100"/>
          </a:xfrm>
          <a:prstGeom prst="rect">
            <a:avLst/>
          </a:prstGeom>
          <a:noFill/>
          <a:ln>
            <a:noFill/>
          </a:ln>
        </p:spPr>
      </p:pic>
      <p:sp>
        <p:nvSpPr>
          <p:cNvPr id="5" name="Rectangle 4">
            <a:extLst>
              <a:ext uri="{FF2B5EF4-FFF2-40B4-BE49-F238E27FC236}">
                <a16:creationId xmlns:a16="http://schemas.microsoft.com/office/drawing/2014/main" id="{CF5D5154-8657-1C44-A725-1E7C4AAE2CB8}"/>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7"/>
          <p:cNvSpPr txBox="1">
            <a:spLocks noGrp="1"/>
          </p:cNvSpPr>
          <p:nvPr>
            <p:ph type="body" idx="1"/>
          </p:nvPr>
        </p:nvSpPr>
        <p:spPr>
          <a:xfrm>
            <a:off x="457200" y="1047750"/>
            <a:ext cx="8229600" cy="3394500"/>
          </a:xfrm>
          <a:prstGeom prst="rect">
            <a:avLst/>
          </a:prstGeom>
        </p:spPr>
        <p:txBody>
          <a:bodyPr spcFirstLastPara="1" wrap="square" lIns="91425" tIns="91425" rIns="91425" bIns="91425" anchor="t" anchorCtr="0">
            <a:noAutofit/>
          </a:bodyPr>
          <a:lstStyle/>
          <a:p>
            <a:pPr marL="457200" lvl="0" indent="-368300" algn="l" rtl="0">
              <a:spcBef>
                <a:spcPts val="640"/>
              </a:spcBef>
              <a:spcAft>
                <a:spcPts val="0"/>
              </a:spcAft>
              <a:buSzPts val="2200"/>
              <a:buChar char="•"/>
            </a:pPr>
            <a:r>
              <a:rPr lang="en" sz="2200">
                <a:latin typeface="Helvetica Neue"/>
                <a:ea typeface="Helvetica Neue"/>
                <a:cs typeface="Helvetica Neue"/>
                <a:sym typeface="Helvetica Neue"/>
              </a:rPr>
              <a:t>Binary format often the key to performance, </a:t>
            </a:r>
            <a:r>
              <a:rPr lang="en" sz="2200" b="1">
                <a:latin typeface="Helvetica Neue"/>
                <a:ea typeface="Helvetica Neue"/>
                <a:cs typeface="Helvetica Neue"/>
                <a:sym typeface="Helvetica Neue"/>
              </a:rPr>
              <a:t>avoiding expensive parsing</a:t>
            </a:r>
            <a:endParaRPr sz="2200">
              <a:latin typeface="Helvetica Neue"/>
              <a:ea typeface="Helvetica Neue"/>
              <a:cs typeface="Helvetica Neue"/>
              <a:sym typeface="Helvetica Neue"/>
            </a:endParaRPr>
          </a:p>
          <a:p>
            <a:pPr marL="457200" lvl="0" indent="-368300" algn="l" rtl="0">
              <a:spcBef>
                <a:spcPts val="0"/>
              </a:spcBef>
              <a:spcAft>
                <a:spcPts val="0"/>
              </a:spcAft>
              <a:buSzPts val="2200"/>
              <a:buChar char="•"/>
            </a:pPr>
            <a:r>
              <a:rPr lang="en" sz="2200">
                <a:latin typeface="Helvetica Neue"/>
                <a:ea typeface="Helvetica Neue"/>
                <a:cs typeface="Helvetica Neue"/>
                <a:sym typeface="Helvetica Neue"/>
              </a:rPr>
              <a:t>Modern binary formats support nested structures, various levels of schema enforcement, compression, etc.</a:t>
            </a:r>
            <a:endParaRPr sz="2200">
              <a:latin typeface="Helvetica Neue"/>
              <a:ea typeface="Helvetica Neue"/>
              <a:cs typeface="Helvetica Neue"/>
              <a:sym typeface="Helvetica Neue"/>
            </a:endParaRPr>
          </a:p>
          <a:p>
            <a:pPr marL="457200" lvl="0" indent="-368300" algn="l" rtl="0">
              <a:spcBef>
                <a:spcPts val="0"/>
              </a:spcBef>
              <a:spcAft>
                <a:spcPts val="0"/>
              </a:spcAft>
              <a:buSzPts val="2200"/>
              <a:buFont typeface="Helvetica Neue"/>
              <a:buChar char="•"/>
            </a:pPr>
            <a:r>
              <a:rPr lang="en" sz="2200">
                <a:latin typeface="Helvetica Neue"/>
                <a:ea typeface="Helvetica Neue"/>
                <a:cs typeface="Helvetica Neue"/>
                <a:sym typeface="Helvetica Neue"/>
              </a:rPr>
              <a:t>Python </a:t>
            </a:r>
            <a:r>
              <a:rPr lang="en" sz="2200" u="sng">
                <a:solidFill>
                  <a:schemeClr val="hlink"/>
                </a:solidFill>
                <a:latin typeface="Helvetica Neue"/>
                <a:ea typeface="Helvetica Neue"/>
                <a:cs typeface="Helvetica Neue"/>
                <a:sym typeface="Helvetica Neue"/>
                <a:hlinkClick r:id="rId3"/>
              </a:rPr>
              <a:t>pickle</a:t>
            </a:r>
            <a:r>
              <a:rPr lang="en" sz="2200">
                <a:latin typeface="Helvetica Neue"/>
                <a:ea typeface="Helvetica Neue"/>
                <a:cs typeface="Helvetica Neue"/>
                <a:sym typeface="Helvetica Neue"/>
              </a:rPr>
              <a:t>, Java </a:t>
            </a:r>
            <a:r>
              <a:rPr lang="en" sz="2200" u="sng">
                <a:solidFill>
                  <a:schemeClr val="hlink"/>
                </a:solidFill>
                <a:latin typeface="Helvetica Neue"/>
                <a:ea typeface="Helvetica Neue"/>
                <a:cs typeface="Helvetica Neue"/>
                <a:sym typeface="Helvetica Neue"/>
                <a:hlinkClick r:id="rId4"/>
              </a:rPr>
              <a:t>Serializable</a:t>
            </a:r>
            <a:r>
              <a:rPr lang="en" sz="2200">
                <a:latin typeface="Helvetica Neue"/>
                <a:ea typeface="Helvetica Neue"/>
                <a:cs typeface="Helvetica Neue"/>
                <a:sym typeface="Helvetica Neue"/>
              </a:rPr>
              <a:t>, </a:t>
            </a:r>
            <a:r>
              <a:rPr lang="en" sz="2200" u="sng">
                <a:solidFill>
                  <a:schemeClr val="hlink"/>
                </a:solidFill>
                <a:latin typeface="Helvetica Neue"/>
                <a:ea typeface="Helvetica Neue"/>
                <a:cs typeface="Helvetica Neue"/>
                <a:sym typeface="Helvetica Neue"/>
                <a:hlinkClick r:id="rId5"/>
              </a:rPr>
              <a:t>Protocol Buffers</a:t>
            </a:r>
            <a:r>
              <a:rPr lang="en" sz="2200">
                <a:latin typeface="Helvetica Neue"/>
                <a:ea typeface="Helvetica Neue"/>
                <a:cs typeface="Helvetica Neue"/>
                <a:sym typeface="Helvetica Neue"/>
              </a:rPr>
              <a:t> (Google), </a:t>
            </a:r>
            <a:r>
              <a:rPr lang="en" sz="2200" u="sng">
                <a:solidFill>
                  <a:schemeClr val="hlink"/>
                </a:solidFill>
                <a:latin typeface="Helvetica Neue"/>
                <a:ea typeface="Helvetica Neue"/>
                <a:cs typeface="Helvetica Neue"/>
                <a:sym typeface="Helvetica Neue"/>
                <a:hlinkClick r:id="rId6"/>
              </a:rPr>
              <a:t>Avro</a:t>
            </a:r>
            <a:r>
              <a:rPr lang="en" sz="2200">
                <a:latin typeface="Helvetica Neue"/>
                <a:ea typeface="Helvetica Neue"/>
                <a:cs typeface="Helvetica Neue"/>
                <a:sym typeface="Helvetica Neue"/>
              </a:rPr>
              <a:t> (supports schema evolution), </a:t>
            </a:r>
            <a:r>
              <a:rPr lang="en" sz="2200" u="sng">
                <a:solidFill>
                  <a:schemeClr val="hlink"/>
                </a:solidFill>
                <a:latin typeface="Helvetica Neue"/>
                <a:ea typeface="Helvetica Neue"/>
                <a:cs typeface="Helvetica Neue"/>
                <a:sym typeface="Helvetica Neue"/>
                <a:hlinkClick r:id="rId7"/>
              </a:rPr>
              <a:t>Parquet</a:t>
            </a:r>
            <a:r>
              <a:rPr lang="en" sz="2200">
                <a:latin typeface="Helvetica Neue"/>
                <a:ea typeface="Helvetica Neue"/>
                <a:cs typeface="Helvetica Neue"/>
                <a:sym typeface="Helvetica Neue"/>
              </a:rPr>
              <a:t> (column-oriented), etc.</a:t>
            </a:r>
            <a:endParaRPr sz="2200">
              <a:latin typeface="Helvetica Neue"/>
              <a:ea typeface="Helvetica Neue"/>
              <a:cs typeface="Helvetica Neue"/>
              <a:sym typeface="Helvetica Neue"/>
            </a:endParaRPr>
          </a:p>
          <a:p>
            <a:pPr marL="342900" lvl="0" indent="-139700" algn="l" rtl="0">
              <a:spcBef>
                <a:spcPts val="1600"/>
              </a:spcBef>
              <a:spcAft>
                <a:spcPts val="1600"/>
              </a:spcAft>
              <a:buNone/>
            </a:pPr>
            <a:r>
              <a:rPr lang="en" sz="2200">
                <a:solidFill>
                  <a:srgbClr val="CC4125"/>
                </a:solidFill>
                <a:highlight>
                  <a:srgbClr val="FFFFFF"/>
                </a:highlight>
                <a:latin typeface="Helvetica Neue"/>
                <a:ea typeface="Helvetica Neue"/>
                <a:cs typeface="Helvetica Neue"/>
                <a:sym typeface="Helvetica Neue"/>
              </a:rPr>
              <a:t> → Consider converting to a binary format at the beginning of your processing pipeline (especially when using “big data”)</a:t>
            </a:r>
            <a:endParaRPr sz="2200">
              <a:solidFill>
                <a:srgbClr val="CC4125"/>
              </a:solidFill>
              <a:highlight>
                <a:srgbClr val="FFFFFF"/>
              </a:highlight>
              <a:latin typeface="Helvetica Neue"/>
              <a:ea typeface="Helvetica Neue"/>
              <a:cs typeface="Helvetica Neue"/>
              <a:sym typeface="Helvetica Neue"/>
            </a:endParaRPr>
          </a:p>
        </p:txBody>
      </p:sp>
      <p:sp>
        <p:nvSpPr>
          <p:cNvPr id="485" name="Google Shape;485;p67"/>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sp>
        <p:nvSpPr>
          <p:cNvPr id="486" name="Google Shape;486;p67"/>
          <p:cNvSpPr txBox="1">
            <a:spLocks noGrp="1"/>
          </p:cNvSpPr>
          <p:nvPr>
            <p:ph type="title"/>
          </p:nvPr>
        </p:nvSpPr>
        <p:spPr>
          <a:xfrm>
            <a:off x="292500" y="151900"/>
            <a:ext cx="8559000" cy="1041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900" b="0">
                <a:solidFill>
                  <a:srgbClr val="000000"/>
                </a:solidFill>
                <a:latin typeface="Helvetica Neue"/>
                <a:ea typeface="Helvetica Neue"/>
                <a:cs typeface="Helvetica Neue"/>
                <a:sym typeface="Helvetica Neue"/>
              </a:rPr>
              <a:t>“How should I store my data on a computer?”</a:t>
            </a:r>
            <a:endParaRPr sz="29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900">
                <a:latin typeface="Helvetica Neue"/>
                <a:ea typeface="Helvetica Neue"/>
                <a:cs typeface="Helvetica Neue"/>
                <a:sym typeface="Helvetica Neue"/>
              </a:rPr>
              <a:t>—A word (or two) on binary formats</a:t>
            </a:r>
            <a:endParaRPr sz="2900">
              <a:solidFill>
                <a:srgbClr val="000000"/>
              </a:solidFill>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ABA290F9-41EF-0144-9B9E-53A8B512B65A}"/>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457200" y="228089"/>
            <a:ext cx="82296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4400" b="0">
                <a:solidFill>
                  <a:srgbClr val="000000"/>
                </a:solidFill>
                <a:latin typeface="Helvetica Neue"/>
                <a:ea typeface="Helvetica Neue"/>
                <a:cs typeface="Helvetica Neue"/>
                <a:sym typeface="Helvetica Neue"/>
              </a:rPr>
              <a:t>Cooking with data</a:t>
            </a:r>
            <a:endParaRPr>
              <a:solidFill>
                <a:srgbClr val="000000"/>
              </a:solidFill>
              <a:latin typeface="Helvetica Neue"/>
              <a:ea typeface="Helvetica Neue"/>
              <a:cs typeface="Helvetica Neue"/>
              <a:sym typeface="Helvetica Neue"/>
            </a:endParaRPr>
          </a:p>
        </p:txBody>
      </p:sp>
      <p:sp>
        <p:nvSpPr>
          <p:cNvPr id="493" name="Google Shape;493;p68"/>
          <p:cNvSpPr txBox="1">
            <a:spLocks noGrp="1"/>
          </p:cNvSpPr>
          <p:nvPr>
            <p:ph type="ftr" idx="11"/>
          </p:nvPr>
        </p:nvSpPr>
        <p:spPr>
          <a:xfrm>
            <a:off x="3124200" y="4767263"/>
            <a:ext cx="2895600" cy="273900"/>
          </a:xfrm>
          <a:prstGeom prst="rect">
            <a:avLst/>
          </a:prstGeom>
          <a:noFill/>
          <a:ln>
            <a:noFill/>
          </a:ln>
        </p:spPr>
        <p:txBody>
          <a:bodyPr spcFirstLastPara="1" wrap="square" lIns="57600" tIns="28800" rIns="57600" bIns="28800" anchor="ctr" anchorCtr="0">
            <a:noAutofit/>
          </a:bodyPr>
          <a:lstStyle/>
          <a:p>
            <a:pPr marL="0" marR="0" lvl="0" indent="0" algn="r"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a:p>
            <a:pPr marL="0" marR="0" lvl="0" indent="0" algn="r" rtl="0">
              <a:spcBef>
                <a:spcPts val="0"/>
              </a:spcBef>
              <a:spcAft>
                <a:spcPts val="0"/>
              </a:spcAft>
              <a:buNone/>
            </a:pPr>
            <a:endParaRPr sz="1200" b="0" i="0" u="none" strike="noStrike" cap="none">
              <a:solidFill>
                <a:schemeClr val="dk2"/>
              </a:solidFill>
              <a:latin typeface="Times New Roman"/>
              <a:ea typeface="Times New Roman"/>
              <a:cs typeface="Times New Roman"/>
              <a:sym typeface="Times New Roman"/>
            </a:endParaRPr>
          </a:p>
        </p:txBody>
      </p:sp>
      <p:pic>
        <p:nvPicPr>
          <p:cNvPr id="494" name="Google Shape;494;p68"/>
          <p:cNvPicPr preferRelativeResize="0"/>
          <p:nvPr/>
        </p:nvPicPr>
        <p:blipFill>
          <a:blip r:embed="rId3">
            <a:alphaModFix/>
          </a:blip>
          <a:stretch>
            <a:fillRect/>
          </a:stretch>
        </p:blipFill>
        <p:spPr>
          <a:xfrm>
            <a:off x="223451" y="1797439"/>
            <a:ext cx="1653848" cy="1102905"/>
          </a:xfrm>
          <a:prstGeom prst="rect">
            <a:avLst/>
          </a:prstGeom>
          <a:noFill/>
          <a:ln>
            <a:noFill/>
          </a:ln>
        </p:spPr>
      </p:pic>
      <p:pic>
        <p:nvPicPr>
          <p:cNvPr id="495" name="Google Shape;495;p68"/>
          <p:cNvPicPr preferRelativeResize="0"/>
          <p:nvPr/>
        </p:nvPicPr>
        <p:blipFill>
          <a:blip r:embed="rId4">
            <a:alphaModFix/>
          </a:blip>
          <a:stretch>
            <a:fillRect/>
          </a:stretch>
        </p:blipFill>
        <p:spPr>
          <a:xfrm>
            <a:off x="223450" y="422656"/>
            <a:ext cx="1653850" cy="1240387"/>
          </a:xfrm>
          <a:prstGeom prst="rect">
            <a:avLst/>
          </a:prstGeom>
          <a:noFill/>
          <a:ln>
            <a:noFill/>
          </a:ln>
        </p:spPr>
      </p:pic>
      <p:pic>
        <p:nvPicPr>
          <p:cNvPr id="496" name="Google Shape;496;p68"/>
          <p:cNvPicPr preferRelativeResize="0"/>
          <p:nvPr/>
        </p:nvPicPr>
        <p:blipFill>
          <a:blip r:embed="rId5">
            <a:alphaModFix/>
          </a:blip>
          <a:stretch>
            <a:fillRect/>
          </a:stretch>
        </p:blipFill>
        <p:spPr>
          <a:xfrm>
            <a:off x="223451" y="3007906"/>
            <a:ext cx="1653850" cy="1151487"/>
          </a:xfrm>
          <a:prstGeom prst="rect">
            <a:avLst/>
          </a:prstGeom>
          <a:noFill/>
          <a:ln>
            <a:noFill/>
          </a:ln>
        </p:spPr>
      </p:pic>
      <p:pic>
        <p:nvPicPr>
          <p:cNvPr id="497" name="Google Shape;497;p68"/>
          <p:cNvPicPr preferRelativeResize="0"/>
          <p:nvPr/>
        </p:nvPicPr>
        <p:blipFill>
          <a:blip r:embed="rId6">
            <a:alphaModFix/>
          </a:blip>
          <a:stretch>
            <a:fillRect/>
          </a:stretch>
        </p:blipFill>
        <p:spPr>
          <a:xfrm rot="5400000">
            <a:off x="6688238" y="1940711"/>
            <a:ext cx="2863148" cy="1610525"/>
          </a:xfrm>
          <a:prstGeom prst="rect">
            <a:avLst/>
          </a:prstGeom>
          <a:noFill/>
          <a:ln>
            <a:noFill/>
          </a:ln>
        </p:spPr>
      </p:pic>
      <p:sp>
        <p:nvSpPr>
          <p:cNvPr id="498" name="Google Shape;498;p68"/>
          <p:cNvSpPr/>
          <p:nvPr/>
        </p:nvSpPr>
        <p:spPr>
          <a:xfrm>
            <a:off x="1974881" y="1184175"/>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 name="Google Shape;499;p68"/>
          <p:cNvSpPr/>
          <p:nvPr/>
        </p:nvSpPr>
        <p:spPr>
          <a:xfrm>
            <a:off x="1955056" y="2357638"/>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 name="Google Shape;500;p68"/>
          <p:cNvSpPr/>
          <p:nvPr/>
        </p:nvSpPr>
        <p:spPr>
          <a:xfrm>
            <a:off x="1974881" y="3531112"/>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 name="Google Shape;501;p68"/>
          <p:cNvSpPr/>
          <p:nvPr/>
        </p:nvSpPr>
        <p:spPr>
          <a:xfrm>
            <a:off x="6318281" y="2388112"/>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02" name="Google Shape;502;p68"/>
          <p:cNvPicPr preferRelativeResize="0"/>
          <p:nvPr/>
        </p:nvPicPr>
        <p:blipFill>
          <a:blip r:embed="rId7">
            <a:alphaModFix/>
          </a:blip>
          <a:stretch>
            <a:fillRect/>
          </a:stretch>
        </p:blipFill>
        <p:spPr>
          <a:xfrm>
            <a:off x="3021881" y="1504889"/>
            <a:ext cx="3144000" cy="2094387"/>
          </a:xfrm>
          <a:prstGeom prst="rect">
            <a:avLst/>
          </a:prstGeom>
          <a:noFill/>
          <a:ln>
            <a:noFill/>
          </a:ln>
        </p:spPr>
      </p:pic>
      <p:sp>
        <p:nvSpPr>
          <p:cNvPr id="503" name="Google Shape;503;p68"/>
          <p:cNvSpPr txBox="1">
            <a:spLocks noGrp="1"/>
          </p:cNvSpPr>
          <p:nvPr>
            <p:ph type="title"/>
          </p:nvPr>
        </p:nvSpPr>
        <p:spPr>
          <a:xfrm>
            <a:off x="7079200" y="4419100"/>
            <a:ext cx="20751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Part 3:</a:t>
            </a:r>
            <a:endParaRPr sz="20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Data wrangling</a:t>
            </a:r>
            <a:endParaRPr sz="2000">
              <a:solidFill>
                <a:srgbClr val="000000"/>
              </a:solidFill>
              <a:latin typeface="Helvetica Neue"/>
              <a:ea typeface="Helvetica Neue"/>
              <a:cs typeface="Helvetica Neue"/>
              <a:sym typeface="Helvetica Neue"/>
            </a:endParaRPr>
          </a:p>
        </p:txBody>
      </p:sp>
      <p:cxnSp>
        <p:nvCxnSpPr>
          <p:cNvPr id="504" name="Google Shape;504;p68"/>
          <p:cNvCxnSpPr/>
          <p:nvPr/>
        </p:nvCxnSpPr>
        <p:spPr>
          <a:xfrm rot="10800000">
            <a:off x="2938000" y="3647875"/>
            <a:ext cx="4304100" cy="999600"/>
          </a:xfrm>
          <a:prstGeom prst="straightConnector1">
            <a:avLst/>
          </a:prstGeom>
          <a:noFill/>
          <a:ln w="19050" cap="flat" cmpd="sng">
            <a:solidFill>
              <a:schemeClr val="dk2"/>
            </a:solidFill>
            <a:prstDash val="solid"/>
            <a:round/>
            <a:headEnd type="none" w="med" len="med"/>
            <a:tailEnd type="triangle" w="med" len="med"/>
          </a:ln>
        </p:spPr>
      </p:cxnSp>
      <p:cxnSp>
        <p:nvCxnSpPr>
          <p:cNvPr id="505" name="Google Shape;505;p68"/>
          <p:cNvCxnSpPr/>
          <p:nvPr/>
        </p:nvCxnSpPr>
        <p:spPr>
          <a:xfrm rot="10800000">
            <a:off x="6700250" y="2999225"/>
            <a:ext cx="656100" cy="1571700"/>
          </a:xfrm>
          <a:prstGeom prst="straightConnector1">
            <a:avLst/>
          </a:prstGeom>
          <a:noFill/>
          <a:ln w="19050" cap="flat" cmpd="sng">
            <a:solidFill>
              <a:schemeClr val="dk2"/>
            </a:solidFill>
            <a:prstDash val="solid"/>
            <a:round/>
            <a:headEnd type="none" w="med" len="med"/>
            <a:tailEnd type="triangle" w="med" len="med"/>
          </a:ln>
        </p:spPr>
      </p:cxnSp>
      <p:sp>
        <p:nvSpPr>
          <p:cNvPr id="506" name="Google Shape;506;p68"/>
          <p:cNvSpPr/>
          <p:nvPr/>
        </p:nvSpPr>
        <p:spPr>
          <a:xfrm>
            <a:off x="68675" y="274853"/>
            <a:ext cx="1998900" cy="48000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8"/>
          <p:cNvSpPr txBox="1">
            <a:spLocks noGrp="1"/>
          </p:cNvSpPr>
          <p:nvPr>
            <p:ph type="title"/>
          </p:nvPr>
        </p:nvSpPr>
        <p:spPr>
          <a:xfrm>
            <a:off x="-7400" y="4419100"/>
            <a:ext cx="20751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a:solidFill>
                  <a:srgbClr val="000000"/>
                </a:solidFill>
                <a:latin typeface="Helvetica Neue"/>
                <a:ea typeface="Helvetica Neue"/>
                <a:cs typeface="Helvetica Neue"/>
                <a:sym typeface="Helvetica Neue"/>
              </a:rPr>
              <a:t>Part 2:</a:t>
            </a:r>
            <a:endParaRPr sz="200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a:solidFill>
                  <a:srgbClr val="000000"/>
                </a:solidFill>
                <a:latin typeface="Helvetica Neue"/>
                <a:ea typeface="Helvetica Neue"/>
                <a:cs typeface="Helvetica Neue"/>
                <a:sym typeface="Helvetica Neue"/>
              </a:rPr>
              <a:t>Data sources</a:t>
            </a:r>
            <a:endParaRPr sz="2000">
              <a:solidFill>
                <a:srgbClr val="000000"/>
              </a:solidFill>
              <a:latin typeface="Helvetica Neue"/>
              <a:ea typeface="Helvetica Neue"/>
              <a:cs typeface="Helvetica Neue"/>
              <a:sym typeface="Helvetica Neue"/>
            </a:endParaRPr>
          </a:p>
        </p:txBody>
      </p:sp>
      <p:sp>
        <p:nvSpPr>
          <p:cNvPr id="508" name="Google Shape;508;p68"/>
          <p:cNvSpPr txBox="1">
            <a:spLocks noGrp="1"/>
          </p:cNvSpPr>
          <p:nvPr>
            <p:ph type="title"/>
          </p:nvPr>
        </p:nvSpPr>
        <p:spPr>
          <a:xfrm>
            <a:off x="2927400" y="4419100"/>
            <a:ext cx="32892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Part 1:</a:t>
            </a:r>
            <a:endParaRPr sz="20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Data models</a:t>
            </a:r>
            <a:endParaRPr sz="2000" b="0">
              <a:solidFill>
                <a:srgbClr val="000000"/>
              </a:solidFill>
              <a:latin typeface="Helvetica Neue"/>
              <a:ea typeface="Helvetica Neue"/>
              <a:cs typeface="Helvetica Neue"/>
              <a:sym typeface="Helvetica Neue"/>
            </a:endParaRPr>
          </a:p>
        </p:txBody>
      </p:sp>
      <p:sp>
        <p:nvSpPr>
          <p:cNvPr id="19" name="Rectangle 18">
            <a:extLst>
              <a:ext uri="{FF2B5EF4-FFF2-40B4-BE49-F238E27FC236}">
                <a16:creationId xmlns:a16="http://schemas.microsoft.com/office/drawing/2014/main" id="{B9A689AE-9701-D64C-A0FB-DDAB6B96E59A}"/>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9"/>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sp>
        <p:nvSpPr>
          <p:cNvPr id="514" name="Google Shape;514;p6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i="0" u="none" strike="noStrike" cap="none">
                <a:latin typeface="Helvetica Neue"/>
                <a:ea typeface="Helvetica Neue"/>
                <a:cs typeface="Helvetica Neue"/>
                <a:sym typeface="Helvetica Neue"/>
              </a:rPr>
              <a:t>Data </a:t>
            </a:r>
            <a:r>
              <a:rPr lang="en" sz="3600">
                <a:latin typeface="Helvetica Neue"/>
                <a:ea typeface="Helvetica Neue"/>
                <a:cs typeface="Helvetica Neue"/>
                <a:sym typeface="Helvetica Neue"/>
              </a:rPr>
              <a:t>s</a:t>
            </a:r>
            <a:r>
              <a:rPr lang="en" sz="3600" i="0" u="none" strike="noStrike" cap="none">
                <a:latin typeface="Helvetica Neue"/>
                <a:ea typeface="Helvetica Neue"/>
                <a:cs typeface="Helvetica Neue"/>
                <a:sym typeface="Helvetica Neue"/>
              </a:rPr>
              <a:t>ources at Web </a:t>
            </a:r>
            <a:r>
              <a:rPr lang="en" sz="3600">
                <a:latin typeface="Helvetica Neue"/>
                <a:ea typeface="Helvetica Neue"/>
                <a:cs typeface="Helvetica Neue"/>
                <a:sym typeface="Helvetica Neue"/>
              </a:rPr>
              <a:t>c</a:t>
            </a:r>
            <a:r>
              <a:rPr lang="en" sz="3600" i="0" u="none" strike="noStrike" cap="none">
                <a:latin typeface="Helvetica Neue"/>
                <a:ea typeface="Helvetica Neue"/>
                <a:cs typeface="Helvetica Neue"/>
                <a:sym typeface="Helvetica Neue"/>
              </a:rPr>
              <a:t>ompanies</a:t>
            </a:r>
            <a:endParaRPr sz="3600" i="0" u="none" strike="noStrike" cap="none">
              <a:latin typeface="Helvetica Neue"/>
              <a:ea typeface="Helvetica Neue"/>
              <a:cs typeface="Helvetica Neue"/>
              <a:sym typeface="Helvetica Neue"/>
            </a:endParaRPr>
          </a:p>
        </p:txBody>
      </p:sp>
      <p:sp>
        <p:nvSpPr>
          <p:cNvPr id="515" name="Google Shape;515;p69"/>
          <p:cNvSpPr txBox="1">
            <a:spLocks noGrp="1"/>
          </p:cNvSpPr>
          <p:nvPr>
            <p:ph type="body" idx="1"/>
          </p:nvPr>
        </p:nvSpPr>
        <p:spPr>
          <a:xfrm>
            <a:off x="457200" y="1200150"/>
            <a:ext cx="8229600" cy="3875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2960" u="none" strike="noStrike" cap="none">
                <a:latin typeface="Helvetica Neue"/>
                <a:ea typeface="Helvetica Neue"/>
                <a:cs typeface="Helvetica Neue"/>
                <a:sym typeface="Helvetica Neue"/>
              </a:rPr>
              <a:t>Examples from Facebook</a:t>
            </a:r>
            <a:endParaRPr>
              <a:latin typeface="Helvetica Neue"/>
              <a:ea typeface="Helvetica Neue"/>
              <a:cs typeface="Helvetica Neue"/>
              <a:sym typeface="Helvetica Neue"/>
            </a:endParaRPr>
          </a:p>
          <a:p>
            <a:pPr marL="742950" marR="0" lvl="1" indent="-248284" algn="l" rtl="0">
              <a:lnSpc>
                <a:spcPct val="90000"/>
              </a:lnSpc>
              <a:spcBef>
                <a:spcPts val="518"/>
              </a:spcBef>
              <a:spcAft>
                <a:spcPts val="0"/>
              </a:spcAft>
              <a:buClr>
                <a:srgbClr val="000000"/>
              </a:buClr>
              <a:buSzPts val="2000"/>
              <a:buFont typeface="Helvetica Neue"/>
              <a:buChar char="–"/>
            </a:pPr>
            <a:r>
              <a:rPr lang="en" sz="2000" u="none" strike="noStrike" cap="none">
                <a:latin typeface="Helvetica Neue"/>
                <a:ea typeface="Helvetica Neue"/>
                <a:cs typeface="Helvetica Neue"/>
                <a:sym typeface="Helvetica Neue"/>
              </a:rPr>
              <a:t>Application databases</a:t>
            </a:r>
            <a:endParaRPr sz="2000">
              <a:latin typeface="Helvetica Neue"/>
              <a:ea typeface="Helvetica Neue"/>
              <a:cs typeface="Helvetica Neue"/>
              <a:sym typeface="Helvetica Neue"/>
            </a:endParaRPr>
          </a:p>
          <a:p>
            <a:pPr marL="742950" marR="0" lvl="1" indent="-248284" algn="l" rtl="0">
              <a:lnSpc>
                <a:spcPct val="90000"/>
              </a:lnSpc>
              <a:spcBef>
                <a:spcPts val="518"/>
              </a:spcBef>
              <a:spcAft>
                <a:spcPts val="0"/>
              </a:spcAft>
              <a:buClr>
                <a:srgbClr val="000000"/>
              </a:buClr>
              <a:buSzPts val="2000"/>
              <a:buFont typeface="Helvetica Neue"/>
              <a:buChar char="–"/>
            </a:pPr>
            <a:r>
              <a:rPr lang="en" sz="2000" u="none" strike="noStrike" cap="none">
                <a:latin typeface="Helvetica Neue"/>
                <a:ea typeface="Helvetica Neue"/>
                <a:cs typeface="Helvetica Neue"/>
                <a:sym typeface="Helvetica Neue"/>
              </a:rPr>
              <a:t>Web server logs</a:t>
            </a:r>
            <a:endParaRPr sz="2000">
              <a:latin typeface="Helvetica Neue"/>
              <a:ea typeface="Helvetica Neue"/>
              <a:cs typeface="Helvetica Neue"/>
              <a:sym typeface="Helvetica Neue"/>
            </a:endParaRPr>
          </a:p>
          <a:p>
            <a:pPr marL="742950" marR="0" lvl="1" indent="-248284" algn="l" rtl="0">
              <a:lnSpc>
                <a:spcPct val="90000"/>
              </a:lnSpc>
              <a:spcBef>
                <a:spcPts val="518"/>
              </a:spcBef>
              <a:spcAft>
                <a:spcPts val="0"/>
              </a:spcAft>
              <a:buClr>
                <a:srgbClr val="000000"/>
              </a:buClr>
              <a:buSzPts val="2000"/>
              <a:buFont typeface="Helvetica Neue"/>
              <a:buChar char="–"/>
            </a:pPr>
            <a:r>
              <a:rPr lang="en" sz="2000" u="none" strike="noStrike" cap="none">
                <a:latin typeface="Helvetica Neue"/>
                <a:ea typeface="Helvetica Neue"/>
                <a:cs typeface="Helvetica Neue"/>
                <a:sym typeface="Helvetica Neue"/>
              </a:rPr>
              <a:t>Event logs</a:t>
            </a:r>
            <a:endParaRPr sz="2000">
              <a:latin typeface="Helvetica Neue"/>
              <a:ea typeface="Helvetica Neue"/>
              <a:cs typeface="Helvetica Neue"/>
              <a:sym typeface="Helvetica Neue"/>
            </a:endParaRPr>
          </a:p>
          <a:p>
            <a:pPr marL="742950" marR="0" lvl="1" indent="-248284" algn="l" rtl="0">
              <a:lnSpc>
                <a:spcPct val="90000"/>
              </a:lnSpc>
              <a:spcBef>
                <a:spcPts val="518"/>
              </a:spcBef>
              <a:spcAft>
                <a:spcPts val="0"/>
              </a:spcAft>
              <a:buClr>
                <a:srgbClr val="000000"/>
              </a:buClr>
              <a:buSzPts val="2000"/>
              <a:buFont typeface="Helvetica Neue"/>
              <a:buChar char="–"/>
            </a:pPr>
            <a:r>
              <a:rPr lang="en" sz="2000" u="none" strike="noStrike" cap="none">
                <a:latin typeface="Helvetica Neue"/>
                <a:ea typeface="Helvetica Neue"/>
                <a:cs typeface="Helvetica Neue"/>
                <a:sym typeface="Helvetica Neue"/>
              </a:rPr>
              <a:t>API server logs</a:t>
            </a:r>
            <a:endParaRPr sz="2000">
              <a:latin typeface="Helvetica Neue"/>
              <a:ea typeface="Helvetica Neue"/>
              <a:cs typeface="Helvetica Neue"/>
              <a:sym typeface="Helvetica Neue"/>
            </a:endParaRPr>
          </a:p>
          <a:p>
            <a:pPr marL="742950" marR="0" lvl="1" indent="-248284" algn="l" rtl="0">
              <a:lnSpc>
                <a:spcPct val="90000"/>
              </a:lnSpc>
              <a:spcBef>
                <a:spcPts val="518"/>
              </a:spcBef>
              <a:spcAft>
                <a:spcPts val="0"/>
              </a:spcAft>
              <a:buClr>
                <a:srgbClr val="000000"/>
              </a:buClr>
              <a:buSzPts val="2000"/>
              <a:buFont typeface="Helvetica Neue"/>
              <a:buChar char="–"/>
            </a:pPr>
            <a:r>
              <a:rPr lang="en" sz="2000" u="none" strike="noStrike" cap="none">
                <a:latin typeface="Helvetica Neue"/>
                <a:ea typeface="Helvetica Neue"/>
                <a:cs typeface="Helvetica Neue"/>
                <a:sym typeface="Helvetica Neue"/>
              </a:rPr>
              <a:t>Ad server logs</a:t>
            </a:r>
            <a:endParaRPr sz="2000">
              <a:latin typeface="Helvetica Neue"/>
              <a:ea typeface="Helvetica Neue"/>
              <a:cs typeface="Helvetica Neue"/>
              <a:sym typeface="Helvetica Neue"/>
            </a:endParaRPr>
          </a:p>
          <a:p>
            <a:pPr marL="742950" marR="0" lvl="1" indent="-248284" algn="l" rtl="0">
              <a:lnSpc>
                <a:spcPct val="90000"/>
              </a:lnSpc>
              <a:spcBef>
                <a:spcPts val="518"/>
              </a:spcBef>
              <a:spcAft>
                <a:spcPts val="0"/>
              </a:spcAft>
              <a:buClr>
                <a:srgbClr val="000000"/>
              </a:buClr>
              <a:buSzPts val="2000"/>
              <a:buFont typeface="Helvetica Neue"/>
              <a:buChar char="–"/>
            </a:pPr>
            <a:r>
              <a:rPr lang="en" sz="2000" u="none" strike="noStrike" cap="none">
                <a:latin typeface="Helvetica Neue"/>
                <a:ea typeface="Helvetica Neue"/>
                <a:cs typeface="Helvetica Neue"/>
                <a:sym typeface="Helvetica Neue"/>
              </a:rPr>
              <a:t>Search server logs</a:t>
            </a:r>
            <a:endParaRPr sz="2000">
              <a:latin typeface="Helvetica Neue"/>
              <a:ea typeface="Helvetica Neue"/>
              <a:cs typeface="Helvetica Neue"/>
              <a:sym typeface="Helvetica Neue"/>
            </a:endParaRPr>
          </a:p>
          <a:p>
            <a:pPr marL="742950" marR="0" lvl="1" indent="-248284" algn="l" rtl="0">
              <a:lnSpc>
                <a:spcPct val="90000"/>
              </a:lnSpc>
              <a:spcBef>
                <a:spcPts val="518"/>
              </a:spcBef>
              <a:spcAft>
                <a:spcPts val="0"/>
              </a:spcAft>
              <a:buClr>
                <a:srgbClr val="000000"/>
              </a:buClr>
              <a:buSzPts val="2000"/>
              <a:buFont typeface="Helvetica Neue"/>
              <a:buChar char="–"/>
            </a:pPr>
            <a:r>
              <a:rPr lang="en" sz="2000" u="none" strike="noStrike" cap="none">
                <a:latin typeface="Helvetica Neue"/>
                <a:ea typeface="Helvetica Neue"/>
                <a:cs typeface="Helvetica Neue"/>
                <a:sym typeface="Helvetica Neue"/>
              </a:rPr>
              <a:t>Advertisement landing page content</a:t>
            </a:r>
            <a:endParaRPr sz="2000">
              <a:latin typeface="Helvetica Neue"/>
              <a:ea typeface="Helvetica Neue"/>
              <a:cs typeface="Helvetica Neue"/>
              <a:sym typeface="Helvetica Neue"/>
            </a:endParaRPr>
          </a:p>
          <a:p>
            <a:pPr marL="742950" marR="0" lvl="1" indent="-248284" algn="l" rtl="0">
              <a:lnSpc>
                <a:spcPct val="90000"/>
              </a:lnSpc>
              <a:spcBef>
                <a:spcPts val="518"/>
              </a:spcBef>
              <a:spcAft>
                <a:spcPts val="0"/>
              </a:spcAft>
              <a:buClr>
                <a:srgbClr val="000000"/>
              </a:buClr>
              <a:buSzPts val="2000"/>
              <a:buFont typeface="Helvetica Neue"/>
              <a:buChar char="–"/>
            </a:pPr>
            <a:r>
              <a:rPr lang="en" sz="2000" u="none" strike="noStrike" cap="none">
                <a:latin typeface="Helvetica Neue"/>
                <a:ea typeface="Helvetica Neue"/>
                <a:cs typeface="Helvetica Neue"/>
                <a:sym typeface="Helvetica Neue"/>
              </a:rPr>
              <a:t>Wikipedia</a:t>
            </a:r>
            <a:endParaRPr sz="2000">
              <a:latin typeface="Helvetica Neue"/>
              <a:ea typeface="Helvetica Neue"/>
              <a:cs typeface="Helvetica Neue"/>
              <a:sym typeface="Helvetica Neue"/>
            </a:endParaRPr>
          </a:p>
          <a:p>
            <a:pPr marL="742950" marR="0" lvl="1" indent="-248284" algn="l" rtl="0">
              <a:lnSpc>
                <a:spcPct val="90000"/>
              </a:lnSpc>
              <a:spcBef>
                <a:spcPts val="518"/>
              </a:spcBef>
              <a:spcAft>
                <a:spcPts val="1600"/>
              </a:spcAft>
              <a:buClr>
                <a:srgbClr val="000000"/>
              </a:buClr>
              <a:buSzPts val="2000"/>
              <a:buFont typeface="Helvetica Neue"/>
              <a:buChar char="–"/>
            </a:pPr>
            <a:r>
              <a:rPr lang="en" sz="2000" u="none" strike="noStrike" cap="none">
                <a:latin typeface="Helvetica Neue"/>
                <a:ea typeface="Helvetica Neue"/>
                <a:cs typeface="Helvetica Neue"/>
                <a:sym typeface="Helvetica Neue"/>
              </a:rPr>
              <a:t>Images and video</a:t>
            </a:r>
            <a:endParaRPr sz="2000">
              <a:latin typeface="Helvetica Neue"/>
              <a:ea typeface="Helvetica Neue"/>
              <a:cs typeface="Helvetica Neue"/>
              <a:sym typeface="Helvetica Neue"/>
            </a:endParaRPr>
          </a:p>
        </p:txBody>
      </p:sp>
      <p:sp>
        <p:nvSpPr>
          <p:cNvPr id="516" name="Google Shape;516;p69"/>
          <p:cNvSpPr/>
          <p:nvPr/>
        </p:nvSpPr>
        <p:spPr>
          <a:xfrm>
            <a:off x="5510788" y="1685669"/>
            <a:ext cx="173100" cy="319800"/>
          </a:xfrm>
          <a:prstGeom prst="rightBrace">
            <a:avLst>
              <a:gd name="adj1" fmla="val 8333"/>
              <a:gd name="adj2" fmla="val 50000"/>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alibri"/>
              <a:ea typeface="Calibri"/>
              <a:cs typeface="Calibri"/>
              <a:sym typeface="Calibri"/>
            </a:endParaRPr>
          </a:p>
        </p:txBody>
      </p:sp>
      <p:sp>
        <p:nvSpPr>
          <p:cNvPr id="517" name="Google Shape;517;p69"/>
          <p:cNvSpPr txBox="1"/>
          <p:nvPr/>
        </p:nvSpPr>
        <p:spPr>
          <a:xfrm>
            <a:off x="5787072" y="1481537"/>
            <a:ext cx="32910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100">
                <a:latin typeface="Helvetica Neue"/>
                <a:ea typeface="Helvetica Neue"/>
                <a:cs typeface="Helvetica Neue"/>
                <a:sym typeface="Helvetica Neue"/>
              </a:rPr>
              <a:t>Structured data (with clear schema)</a:t>
            </a:r>
            <a:endParaRPr sz="2100">
              <a:latin typeface="Helvetica Neue"/>
              <a:ea typeface="Helvetica Neue"/>
              <a:cs typeface="Helvetica Neue"/>
              <a:sym typeface="Helvetica Neue"/>
            </a:endParaRPr>
          </a:p>
        </p:txBody>
      </p:sp>
      <p:sp>
        <p:nvSpPr>
          <p:cNvPr id="518" name="Google Shape;518;p69"/>
          <p:cNvSpPr/>
          <p:nvPr/>
        </p:nvSpPr>
        <p:spPr>
          <a:xfrm>
            <a:off x="5456642" y="2202050"/>
            <a:ext cx="283200" cy="1578300"/>
          </a:xfrm>
          <a:prstGeom prst="rightBrace">
            <a:avLst>
              <a:gd name="adj1" fmla="val 0"/>
              <a:gd name="adj2" fmla="val 50000"/>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69"/>
          <p:cNvSpPr txBox="1"/>
          <p:nvPr/>
        </p:nvSpPr>
        <p:spPr>
          <a:xfrm>
            <a:off x="5865350" y="2515750"/>
            <a:ext cx="3212700" cy="6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100">
                <a:latin typeface="Helvetica Neue"/>
                <a:ea typeface="Helvetica Neue"/>
                <a:cs typeface="Helvetica Neue"/>
                <a:sym typeface="Helvetica Neue"/>
              </a:rPr>
              <a:t>Semi-structured data</a:t>
            </a:r>
            <a:endParaRPr sz="2100">
              <a:latin typeface="Helvetica Neue"/>
              <a:ea typeface="Helvetica Neue"/>
              <a:cs typeface="Helvetica Neue"/>
              <a:sym typeface="Helvetica Neue"/>
            </a:endParaRPr>
          </a:p>
          <a:p>
            <a:pPr marL="0" marR="0" lvl="0" indent="0" algn="l" rtl="0">
              <a:spcBef>
                <a:spcPts val="0"/>
              </a:spcBef>
              <a:spcAft>
                <a:spcPts val="0"/>
              </a:spcAft>
              <a:buNone/>
            </a:pPr>
            <a:r>
              <a:rPr lang="en" sz="2100">
                <a:latin typeface="Helvetica Neue"/>
                <a:ea typeface="Helvetica Neue"/>
                <a:cs typeface="Helvetica Neue"/>
                <a:sym typeface="Helvetica Neue"/>
              </a:rPr>
              <a:t>(“self-describing” structure; CSV etc.)</a:t>
            </a:r>
            <a:endParaRPr sz="2100">
              <a:latin typeface="Helvetica Neue"/>
              <a:ea typeface="Helvetica Neue"/>
              <a:cs typeface="Helvetica Neue"/>
              <a:sym typeface="Helvetica Neue"/>
            </a:endParaRPr>
          </a:p>
        </p:txBody>
      </p:sp>
      <p:sp>
        <p:nvSpPr>
          <p:cNvPr id="520" name="Google Shape;520;p69"/>
          <p:cNvSpPr/>
          <p:nvPr/>
        </p:nvSpPr>
        <p:spPr>
          <a:xfrm>
            <a:off x="5467392" y="3871150"/>
            <a:ext cx="283200" cy="1128600"/>
          </a:xfrm>
          <a:prstGeom prst="rightBrace">
            <a:avLst>
              <a:gd name="adj1" fmla="val 8333"/>
              <a:gd name="adj2" fmla="val 50000"/>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69"/>
          <p:cNvSpPr txBox="1"/>
          <p:nvPr/>
        </p:nvSpPr>
        <p:spPr>
          <a:xfrm>
            <a:off x="5865354" y="4222050"/>
            <a:ext cx="2741400" cy="6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100">
                <a:latin typeface="Helvetica Neue"/>
                <a:ea typeface="Helvetica Neue"/>
                <a:cs typeface="Helvetica Neue"/>
                <a:sym typeface="Helvetica Neue"/>
              </a:rPr>
              <a:t>Unstructured data</a:t>
            </a:r>
            <a:endParaRPr sz="2100">
              <a:latin typeface="Helvetica Neue"/>
              <a:ea typeface="Helvetica Neue"/>
              <a:cs typeface="Helvetica Neue"/>
              <a:sym typeface="Helvetica Neue"/>
            </a:endParaRPr>
          </a:p>
        </p:txBody>
      </p:sp>
      <p:sp>
        <p:nvSpPr>
          <p:cNvPr id="11" name="Rectangle 10">
            <a:extLst>
              <a:ext uri="{FF2B5EF4-FFF2-40B4-BE49-F238E27FC236}">
                <a16:creationId xmlns:a16="http://schemas.microsoft.com/office/drawing/2014/main" id="{CDC6E527-C925-F94B-9314-319E45788AEF}"/>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0"/>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sp>
        <p:nvSpPr>
          <p:cNvPr id="527" name="Google Shape;527;p7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a:latin typeface="Helvetica Neue"/>
                <a:ea typeface="Helvetica Neue"/>
                <a:cs typeface="Helvetica Neue"/>
                <a:sym typeface="Helvetica Neue"/>
              </a:rPr>
              <a:t>Another example: Wikipedia</a:t>
            </a:r>
            <a:endParaRPr sz="3600" i="0" u="none" strike="noStrike" cap="none">
              <a:latin typeface="Helvetica Neue"/>
              <a:ea typeface="Helvetica Neue"/>
              <a:cs typeface="Helvetica Neue"/>
              <a:sym typeface="Helvetica Neue"/>
            </a:endParaRPr>
          </a:p>
        </p:txBody>
      </p:sp>
      <p:sp>
        <p:nvSpPr>
          <p:cNvPr id="528" name="Google Shape;528;p70"/>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87350" algn="l" rtl="0">
              <a:spcBef>
                <a:spcPts val="640"/>
              </a:spcBef>
              <a:spcAft>
                <a:spcPts val="0"/>
              </a:spcAft>
              <a:buSzPts val="2500"/>
              <a:buFont typeface="Helvetica Neue"/>
              <a:buChar char="●"/>
            </a:pPr>
            <a:r>
              <a:rPr lang="en" sz="2500">
                <a:latin typeface="Helvetica Neue"/>
                <a:ea typeface="Helvetica Neue"/>
                <a:cs typeface="Helvetica Neue"/>
                <a:sym typeface="Helvetica Neue"/>
              </a:rPr>
              <a:t>200+ languages</a:t>
            </a:r>
            <a:endParaRPr sz="2500">
              <a:latin typeface="Helvetica Neue"/>
              <a:ea typeface="Helvetica Neue"/>
              <a:cs typeface="Helvetica Neue"/>
              <a:sym typeface="Helvetica Neue"/>
            </a:endParaRPr>
          </a:p>
          <a:p>
            <a:pPr marL="457200" lvl="0" indent="-387350" algn="l" rtl="0">
              <a:spcBef>
                <a:spcPts val="0"/>
              </a:spcBef>
              <a:spcAft>
                <a:spcPts val="0"/>
              </a:spcAft>
              <a:buSzPts val="2500"/>
              <a:buFont typeface="Helvetica Neue"/>
              <a:buChar char="●"/>
            </a:pPr>
            <a:r>
              <a:rPr lang="en" sz="2500">
                <a:latin typeface="Helvetica Neue"/>
                <a:ea typeface="Helvetica Neue"/>
                <a:cs typeface="Helvetica Neue"/>
                <a:sym typeface="Helvetica Neue"/>
              </a:rPr>
              <a:t>Over 50 million entities</a:t>
            </a:r>
            <a:endParaRPr sz="2500">
              <a:latin typeface="Helvetica Neue"/>
              <a:ea typeface="Helvetica Neue"/>
              <a:cs typeface="Helvetica Neue"/>
              <a:sym typeface="Helvetica Neue"/>
            </a:endParaRPr>
          </a:p>
          <a:p>
            <a:pPr marL="457200" lvl="0" indent="-387350" algn="l" rtl="0">
              <a:spcBef>
                <a:spcPts val="0"/>
              </a:spcBef>
              <a:spcAft>
                <a:spcPts val="0"/>
              </a:spcAft>
              <a:buSzPts val="2500"/>
              <a:buFont typeface="Helvetica Neue"/>
              <a:buChar char="●"/>
            </a:pPr>
            <a:r>
              <a:rPr lang="en" sz="2500">
                <a:latin typeface="Helvetica Neue"/>
                <a:ea typeface="Helvetica Neue"/>
                <a:cs typeface="Helvetica Neue"/>
                <a:sym typeface="Helvetica Neue"/>
              </a:rPr>
              <a:t>Mind-boggling richness of data</a:t>
            </a:r>
            <a:endParaRPr sz="2500">
              <a:latin typeface="Helvetica Neue"/>
              <a:ea typeface="Helvetica Neue"/>
              <a:cs typeface="Helvetica Neue"/>
              <a:sym typeface="Helvetica Neue"/>
            </a:endParaRPr>
          </a:p>
        </p:txBody>
      </p:sp>
      <p:pic>
        <p:nvPicPr>
          <p:cNvPr id="529" name="Google Shape;529;p70"/>
          <p:cNvPicPr preferRelativeResize="0"/>
          <p:nvPr/>
        </p:nvPicPr>
        <p:blipFill>
          <a:blip r:embed="rId3">
            <a:alphaModFix/>
          </a:blip>
          <a:stretch>
            <a:fillRect/>
          </a:stretch>
        </p:blipFill>
        <p:spPr>
          <a:xfrm>
            <a:off x="105800" y="1764974"/>
            <a:ext cx="2188450" cy="1996975"/>
          </a:xfrm>
          <a:prstGeom prst="rect">
            <a:avLst/>
          </a:prstGeom>
          <a:noFill/>
          <a:ln>
            <a:noFill/>
          </a:ln>
        </p:spPr>
      </p:pic>
      <p:sp>
        <p:nvSpPr>
          <p:cNvPr id="6" name="Rectangle 5">
            <a:extLst>
              <a:ext uri="{FF2B5EF4-FFF2-40B4-BE49-F238E27FC236}">
                <a16:creationId xmlns:a16="http://schemas.microsoft.com/office/drawing/2014/main" id="{9A469B90-CE7B-B040-A6B3-6C8D0C43E771}"/>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535" name="Google Shape;535;p71"/>
          <p:cNvPicPr preferRelativeResize="0"/>
          <p:nvPr/>
        </p:nvPicPr>
        <p:blipFill>
          <a:blip r:embed="rId3">
            <a:alphaModFix/>
          </a:blip>
          <a:stretch>
            <a:fillRect/>
          </a:stretch>
        </p:blipFill>
        <p:spPr>
          <a:xfrm>
            <a:off x="152400" y="0"/>
            <a:ext cx="6387179" cy="5082352"/>
          </a:xfrm>
          <a:prstGeom prst="rect">
            <a:avLst/>
          </a:prstGeom>
          <a:noFill/>
          <a:ln>
            <a:noFill/>
          </a:ln>
        </p:spPr>
      </p:pic>
      <p:pic>
        <p:nvPicPr>
          <p:cNvPr id="536" name="Google Shape;536;p71"/>
          <p:cNvPicPr preferRelativeResize="0"/>
          <p:nvPr/>
        </p:nvPicPr>
        <p:blipFill rotWithShape="1">
          <a:blip r:embed="rId4">
            <a:alphaModFix/>
          </a:blip>
          <a:srcRect l="13763" b="35612"/>
          <a:stretch/>
        </p:blipFill>
        <p:spPr>
          <a:xfrm>
            <a:off x="3352875" y="3148925"/>
            <a:ext cx="5508251" cy="1406949"/>
          </a:xfrm>
          <a:prstGeom prst="rect">
            <a:avLst/>
          </a:prstGeom>
          <a:noFill/>
          <a:ln w="19050" cap="flat" cmpd="sng">
            <a:solidFill>
              <a:schemeClr val="dk2"/>
            </a:solidFill>
            <a:prstDash val="solid"/>
            <a:round/>
            <a:headEnd type="none" w="sm" len="sm"/>
            <a:tailEnd type="none" w="sm" len="sm"/>
          </a:ln>
        </p:spPr>
      </p:pic>
      <p:sp>
        <p:nvSpPr>
          <p:cNvPr id="537" name="Google Shape;537;p71"/>
          <p:cNvSpPr txBox="1"/>
          <p:nvPr/>
        </p:nvSpPr>
        <p:spPr>
          <a:xfrm>
            <a:off x="7128125" y="988175"/>
            <a:ext cx="23817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5"/>
              </a:rPr>
              <a:t>link</a:t>
            </a:r>
            <a:endParaRPr/>
          </a:p>
        </p:txBody>
      </p:sp>
      <p:sp>
        <p:nvSpPr>
          <p:cNvPr id="6" name="Rectangle 5">
            <a:extLst>
              <a:ext uri="{FF2B5EF4-FFF2-40B4-BE49-F238E27FC236}">
                <a16:creationId xmlns:a16="http://schemas.microsoft.com/office/drawing/2014/main" id="{E4EA23DD-6F72-9F43-9082-7257553CB64F}"/>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2"/>
          <p:cNvSpPr txBox="1">
            <a:spLocks noGrp="1"/>
          </p:cNvSpPr>
          <p:nvPr>
            <p:ph type="sldNum" idx="12"/>
          </p:nvPr>
        </p:nvSpPr>
        <p:spPr>
          <a:xfrm>
            <a:off x="6851525"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dirty="0"/>
          </a:p>
        </p:txBody>
      </p:sp>
      <p:sp>
        <p:nvSpPr>
          <p:cNvPr id="543" name="Google Shape;543;p7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a:latin typeface="Helvetica Neue"/>
                <a:ea typeface="Helvetica Neue"/>
                <a:cs typeface="Helvetica Neue"/>
                <a:sym typeface="Helvetica Neue"/>
              </a:rPr>
              <a:t>Wikipedia</a:t>
            </a:r>
            <a:endParaRPr sz="3600" i="0" u="none" strike="noStrike" cap="none">
              <a:latin typeface="Helvetica Neue"/>
              <a:ea typeface="Helvetica Neue"/>
              <a:cs typeface="Helvetica Neue"/>
              <a:sym typeface="Helvetica Neue"/>
            </a:endParaRPr>
          </a:p>
        </p:txBody>
      </p:sp>
      <p:pic>
        <p:nvPicPr>
          <p:cNvPr id="544" name="Google Shape;544;p72"/>
          <p:cNvPicPr preferRelativeResize="0"/>
          <p:nvPr/>
        </p:nvPicPr>
        <p:blipFill>
          <a:blip r:embed="rId3">
            <a:alphaModFix/>
          </a:blip>
          <a:stretch>
            <a:fillRect/>
          </a:stretch>
        </p:blipFill>
        <p:spPr>
          <a:xfrm>
            <a:off x="105800" y="1764974"/>
            <a:ext cx="2188450" cy="1996975"/>
          </a:xfrm>
          <a:prstGeom prst="rect">
            <a:avLst/>
          </a:prstGeom>
          <a:noFill/>
          <a:ln>
            <a:noFill/>
          </a:ln>
        </p:spPr>
      </p:pic>
      <p:sp>
        <p:nvSpPr>
          <p:cNvPr id="545" name="Google Shape;545;p72"/>
          <p:cNvSpPr txBox="1">
            <a:spLocks noGrp="1"/>
          </p:cNvSpPr>
          <p:nvPr>
            <p:ph type="body" idx="1"/>
          </p:nvPr>
        </p:nvSpPr>
        <p:spPr>
          <a:xfrm>
            <a:off x="2410099" y="1214775"/>
            <a:ext cx="6694500" cy="3002400"/>
          </a:xfrm>
          <a:prstGeom prst="rect">
            <a:avLst/>
          </a:prstGeom>
        </p:spPr>
        <p:txBody>
          <a:bodyPr spcFirstLastPara="1" wrap="square" lIns="91425" tIns="91425" rIns="91425" bIns="91425" anchor="t" anchorCtr="0">
            <a:noAutofit/>
          </a:bodyPr>
          <a:lstStyle/>
          <a:p>
            <a:pPr marL="342900" lvl="0" indent="-139700" algn="l" rtl="0">
              <a:lnSpc>
                <a:spcPct val="100000"/>
              </a:lnSpc>
              <a:spcBef>
                <a:spcPts val="640"/>
              </a:spcBef>
              <a:spcAft>
                <a:spcPts val="0"/>
              </a:spcAft>
              <a:buNone/>
            </a:pPr>
            <a:r>
              <a:rPr lang="en" sz="2500" dirty="0">
                <a:latin typeface="Helvetica Neue"/>
                <a:ea typeface="Helvetica Neue"/>
                <a:cs typeface="Helvetica Neue"/>
                <a:sym typeface="Helvetica Neue"/>
              </a:rPr>
              <a:t>How to work with Wikipedia?</a:t>
            </a:r>
            <a:endParaRPr sz="2500" dirty="0">
              <a:latin typeface="Helvetica Neue"/>
              <a:ea typeface="Helvetica Neue"/>
              <a:cs typeface="Helvetica Neue"/>
              <a:sym typeface="Helvetica Neue"/>
            </a:endParaRPr>
          </a:p>
          <a:p>
            <a:pPr marL="457200" lvl="0" indent="-387350" algn="l" rtl="0">
              <a:lnSpc>
                <a:spcPct val="100000"/>
              </a:lnSpc>
              <a:spcBef>
                <a:spcPts val="640"/>
              </a:spcBef>
              <a:spcAft>
                <a:spcPts val="0"/>
              </a:spcAft>
              <a:buSzPts val="2500"/>
              <a:buFont typeface="Helvetica Neue"/>
              <a:buChar char="-"/>
            </a:pPr>
            <a:r>
              <a:rPr lang="en" sz="2500" dirty="0">
                <a:latin typeface="Helvetica Neue"/>
                <a:ea typeface="Helvetica Neue"/>
                <a:cs typeface="Helvetica Neue"/>
                <a:sym typeface="Helvetica Neue"/>
              </a:rPr>
              <a:t>XML dumps with wiki markup, SQL database dumps</a:t>
            </a:r>
            <a:endParaRPr sz="2500" dirty="0">
              <a:latin typeface="Helvetica Neue"/>
              <a:ea typeface="Helvetica Neue"/>
              <a:cs typeface="Helvetica Neue"/>
              <a:sym typeface="Helvetica Neue"/>
            </a:endParaRPr>
          </a:p>
          <a:p>
            <a:pPr marL="457200" lvl="0" indent="-387350" algn="l" rtl="0">
              <a:spcBef>
                <a:spcPts val="0"/>
              </a:spcBef>
              <a:spcAft>
                <a:spcPts val="0"/>
              </a:spcAft>
              <a:buSzPts val="2500"/>
              <a:buChar char="-"/>
            </a:pPr>
            <a:r>
              <a:rPr lang="en" sz="2500" dirty="0">
                <a:latin typeface="Helvetica Neue"/>
                <a:ea typeface="Helvetica Neue"/>
                <a:cs typeface="Helvetica Neue"/>
                <a:sym typeface="Helvetica Neue"/>
              </a:rPr>
              <a:t>Issues: Unicode, size, recency, etc.</a:t>
            </a:r>
            <a:endParaRPr sz="2500" dirty="0">
              <a:latin typeface="Helvetica Neue"/>
              <a:ea typeface="Helvetica Neue"/>
              <a:cs typeface="Helvetica Neue"/>
              <a:sym typeface="Helvetica Neue"/>
            </a:endParaRPr>
          </a:p>
          <a:p>
            <a:pPr marL="457200" lvl="0" indent="-387350" algn="l" rtl="0">
              <a:spcBef>
                <a:spcPts val="0"/>
              </a:spcBef>
              <a:spcAft>
                <a:spcPts val="0"/>
              </a:spcAft>
              <a:buSzPts val="2500"/>
              <a:buFont typeface="Helvetica Neue"/>
              <a:buChar char="-"/>
            </a:pPr>
            <a:r>
              <a:rPr lang="en" sz="2500" dirty="0">
                <a:latin typeface="Helvetica Neue"/>
                <a:ea typeface="Helvetica Neue"/>
                <a:cs typeface="Helvetica Neue"/>
                <a:sym typeface="Helvetica Neue"/>
              </a:rPr>
              <a:t>To make your life easier:</a:t>
            </a:r>
            <a:endParaRPr sz="2500" dirty="0">
              <a:latin typeface="Helvetica Neue"/>
              <a:ea typeface="Helvetica Neue"/>
              <a:cs typeface="Helvetica Neue"/>
              <a:sym typeface="Helvetica Neue"/>
            </a:endParaRPr>
          </a:p>
          <a:p>
            <a:pPr marL="914400" lvl="0" indent="-387350" algn="l" rtl="0">
              <a:spcBef>
                <a:spcPts val="0"/>
              </a:spcBef>
              <a:spcAft>
                <a:spcPts val="0"/>
              </a:spcAft>
              <a:buSzPts val="2500"/>
              <a:buFont typeface="Helvetica Neue"/>
              <a:buAutoNum type="arabicParenBoth"/>
            </a:pPr>
            <a:r>
              <a:rPr lang="en" sz="2500" dirty="0">
                <a:latin typeface="Helvetica Neue"/>
                <a:ea typeface="Helvetica Neue"/>
                <a:cs typeface="Helvetica Neue"/>
                <a:sym typeface="Helvetica Neue"/>
              </a:rPr>
              <a:t>Find projects on GitHub to help you</a:t>
            </a:r>
            <a:endParaRPr sz="2500" dirty="0">
              <a:latin typeface="Helvetica Neue"/>
              <a:ea typeface="Helvetica Neue"/>
              <a:cs typeface="Helvetica Neue"/>
              <a:sym typeface="Helvetica Neue"/>
            </a:endParaRPr>
          </a:p>
          <a:p>
            <a:pPr marL="914400" lvl="0" indent="-387350" algn="l" rtl="0">
              <a:spcBef>
                <a:spcPts val="0"/>
              </a:spcBef>
              <a:spcAft>
                <a:spcPts val="0"/>
              </a:spcAft>
              <a:buSzPts val="2500"/>
              <a:buFont typeface="Helvetica Neue"/>
              <a:buAutoNum type="arabicParenBoth"/>
            </a:pPr>
            <a:r>
              <a:rPr lang="en" sz="2500" dirty="0">
                <a:latin typeface="Helvetica Neue"/>
                <a:ea typeface="Helvetica Neue"/>
                <a:cs typeface="Helvetica Neue"/>
                <a:sym typeface="Helvetica Neue"/>
              </a:rPr>
              <a:t>Use more structured versions</a:t>
            </a:r>
            <a:endParaRPr sz="2500" dirty="0">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9F5943B0-63B7-954C-A6D6-8E3CAF16B779}"/>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3"/>
          <p:cNvSpPr txBox="1">
            <a:spLocks noGrp="1"/>
          </p:cNvSpPr>
          <p:nvPr>
            <p:ph type="body" idx="1"/>
          </p:nvPr>
        </p:nvSpPr>
        <p:spPr>
          <a:xfrm>
            <a:off x="351925" y="1084050"/>
            <a:ext cx="8543100" cy="3857100"/>
          </a:xfrm>
          <a:prstGeom prst="rect">
            <a:avLst/>
          </a:prstGeom>
          <a:noFill/>
          <a:ln>
            <a:noFill/>
          </a:ln>
        </p:spPr>
        <p:txBody>
          <a:bodyPr spcFirstLastPara="1" wrap="square" lIns="82525" tIns="41250" rIns="82525" bIns="41250" anchor="t" anchorCtr="0">
            <a:noAutofit/>
          </a:bodyPr>
          <a:lstStyle/>
          <a:p>
            <a:pPr marL="330200" lvl="0" indent="-330200" algn="l" rtl="0">
              <a:spcBef>
                <a:spcPts val="500"/>
              </a:spcBef>
              <a:spcAft>
                <a:spcPts val="0"/>
              </a:spcAft>
              <a:buClr>
                <a:srgbClr val="000000"/>
              </a:buClr>
              <a:buSzPts val="2600"/>
              <a:buFont typeface="Helvetica Neue"/>
              <a:buChar char="•"/>
            </a:pPr>
            <a:r>
              <a:rPr lang="en" sz="2600">
                <a:solidFill>
                  <a:schemeClr val="dk2"/>
                </a:solidFill>
                <a:latin typeface="Helvetica Neue"/>
                <a:ea typeface="Helvetica Neue"/>
                <a:cs typeface="Helvetica Neue"/>
                <a:sym typeface="Helvetica Neue"/>
              </a:rPr>
              <a:t>“Database version” of Wikipedia</a:t>
            </a:r>
            <a:endParaRPr sz="2600">
              <a:solidFill>
                <a:schemeClr val="dk2"/>
              </a:solidFill>
              <a:latin typeface="Helvetica Neue"/>
              <a:ea typeface="Helvetica Neue"/>
              <a:cs typeface="Helvetica Neue"/>
              <a:sym typeface="Helvetica Neue"/>
            </a:endParaRPr>
          </a:p>
          <a:p>
            <a:pPr marL="330200" lvl="0" indent="-330200" algn="l" rtl="0">
              <a:spcBef>
                <a:spcPts val="500"/>
              </a:spcBef>
              <a:spcAft>
                <a:spcPts val="0"/>
              </a:spcAft>
              <a:buClr>
                <a:schemeClr val="dk2"/>
              </a:buClr>
              <a:buSzPts val="2600"/>
              <a:buFont typeface="Helvetica Neue"/>
              <a:buChar char="•"/>
            </a:pPr>
            <a:r>
              <a:rPr lang="en" sz="2600">
                <a:solidFill>
                  <a:schemeClr val="dk2"/>
                </a:solidFill>
                <a:latin typeface="Helvetica Neue"/>
                <a:ea typeface="Helvetica Neue"/>
                <a:cs typeface="Helvetica Neue"/>
                <a:sym typeface="Helvetica Neue"/>
              </a:rPr>
              <a:t>{fr:Suisse, de:Schweiz, it:Svizzera,</a:t>
            </a:r>
            <a:br>
              <a:rPr lang="en" sz="2600">
                <a:solidFill>
                  <a:schemeClr val="dk2"/>
                </a:solidFill>
                <a:latin typeface="Helvetica Neue"/>
                <a:ea typeface="Helvetica Neue"/>
                <a:cs typeface="Helvetica Neue"/>
                <a:sym typeface="Helvetica Neue"/>
              </a:rPr>
            </a:br>
            <a:r>
              <a:rPr lang="en" sz="2600">
                <a:solidFill>
                  <a:schemeClr val="dk2"/>
                </a:solidFill>
                <a:latin typeface="Helvetica Neue"/>
                <a:ea typeface="Helvetica Neue"/>
                <a:cs typeface="Helvetica Neue"/>
                <a:sym typeface="Helvetica Neue"/>
              </a:rPr>
              <a:t>en:Switzerland, …} → Q39</a:t>
            </a:r>
            <a:endParaRPr sz="2600">
              <a:solidFill>
                <a:schemeClr val="dk2"/>
              </a:solidFill>
              <a:latin typeface="Helvetica Neue"/>
              <a:ea typeface="Helvetica Neue"/>
              <a:cs typeface="Helvetica Neue"/>
              <a:sym typeface="Helvetica Neue"/>
            </a:endParaRPr>
          </a:p>
          <a:p>
            <a:pPr marL="330200" marR="0" lvl="0" indent="-330200" algn="l" rtl="0">
              <a:spcBef>
                <a:spcPts val="500"/>
              </a:spcBef>
              <a:spcAft>
                <a:spcPts val="0"/>
              </a:spcAft>
              <a:buClr>
                <a:srgbClr val="000000"/>
              </a:buClr>
              <a:buSzPts val="2600"/>
              <a:buFont typeface="Helvetica Neue"/>
              <a:buChar char="•"/>
            </a:pPr>
            <a:r>
              <a:rPr lang="en" sz="2600" i="0" u="none" strike="noStrike" cap="none">
                <a:latin typeface="Helvetica Neue"/>
                <a:ea typeface="Helvetica Neue"/>
                <a:cs typeface="Helvetica Neue"/>
                <a:sym typeface="Helvetica Neue"/>
              </a:rPr>
              <a:t>Both API access and full database dumps</a:t>
            </a:r>
            <a:endParaRPr sz="2600">
              <a:latin typeface="Helvetica Neue"/>
              <a:ea typeface="Helvetica Neue"/>
              <a:cs typeface="Helvetica Neue"/>
              <a:sym typeface="Helvetica Neue"/>
            </a:endParaRPr>
          </a:p>
          <a:p>
            <a:pPr marL="330200" marR="0" lvl="0" indent="-330200" algn="l" rtl="0">
              <a:spcBef>
                <a:spcPts val="500"/>
              </a:spcBef>
              <a:spcAft>
                <a:spcPts val="0"/>
              </a:spcAft>
              <a:buClr>
                <a:srgbClr val="000000"/>
              </a:buClr>
              <a:buSzPts val="2600"/>
              <a:buFont typeface="Helvetica Neue"/>
              <a:buChar char="•"/>
            </a:pPr>
            <a:r>
              <a:rPr lang="en" sz="2600">
                <a:latin typeface="Helvetica Neue"/>
                <a:ea typeface="Helvetica Neue"/>
                <a:cs typeface="Helvetica Neue"/>
                <a:sym typeface="Helvetica Neue"/>
              </a:rPr>
              <a:t>Available as</a:t>
            </a:r>
            <a:endParaRPr sz="2600">
              <a:latin typeface="Helvetica Neue"/>
              <a:ea typeface="Helvetica Neue"/>
              <a:cs typeface="Helvetica Neue"/>
              <a:sym typeface="Helvetica Neue"/>
            </a:endParaRPr>
          </a:p>
          <a:p>
            <a:pPr marL="742950" marR="0" lvl="1" indent="-273050" algn="l" rtl="0">
              <a:spcBef>
                <a:spcPts val="500"/>
              </a:spcBef>
              <a:spcAft>
                <a:spcPts val="0"/>
              </a:spcAft>
              <a:buClr>
                <a:srgbClr val="000000"/>
              </a:buClr>
              <a:buSzPts val="2600"/>
              <a:buFont typeface="Helvetica Neue"/>
              <a:buChar char="–"/>
            </a:pPr>
            <a:r>
              <a:rPr lang="en" sz="2600" i="0" u="none" strike="noStrike" cap="none">
                <a:latin typeface="Helvetica Neue"/>
                <a:ea typeface="Helvetica Neue"/>
                <a:cs typeface="Helvetica Neue"/>
                <a:sym typeface="Helvetica Neue"/>
              </a:rPr>
              <a:t>JSON </a:t>
            </a:r>
            <a:r>
              <a:rPr lang="en" sz="2600">
                <a:latin typeface="Helvetica Neue"/>
                <a:ea typeface="Helvetica Neue"/>
                <a:cs typeface="Helvetica Neue"/>
                <a:sym typeface="Helvetica Neue"/>
              </a:rPr>
              <a:t>(</a:t>
            </a:r>
            <a:r>
              <a:rPr lang="en" sz="2600" i="0" u="none" strike="noStrike" cap="none">
                <a:latin typeface="Helvetica Neue"/>
                <a:ea typeface="Helvetica Neue"/>
                <a:cs typeface="Helvetica Neue"/>
                <a:sym typeface="Helvetica Neue"/>
              </a:rPr>
              <a:t>document model</a:t>
            </a:r>
            <a:r>
              <a:rPr lang="en" sz="2600">
                <a:latin typeface="Helvetica Neue"/>
                <a:ea typeface="Helvetica Neue"/>
                <a:cs typeface="Helvetica Neue"/>
                <a:sym typeface="Helvetica Neue"/>
              </a:rPr>
              <a:t>)</a:t>
            </a:r>
            <a:endParaRPr sz="2600">
              <a:latin typeface="Helvetica Neue"/>
              <a:ea typeface="Helvetica Neue"/>
              <a:cs typeface="Helvetica Neue"/>
              <a:sym typeface="Helvetica Neue"/>
            </a:endParaRPr>
          </a:p>
          <a:p>
            <a:pPr marL="742950" marR="0" lvl="1" indent="-273050" algn="l" rtl="0">
              <a:spcBef>
                <a:spcPts val="500"/>
              </a:spcBef>
              <a:spcAft>
                <a:spcPts val="0"/>
              </a:spcAft>
              <a:buClr>
                <a:srgbClr val="000000"/>
              </a:buClr>
              <a:buSzPts val="2600"/>
              <a:buFont typeface="Helvetica Neue"/>
              <a:buChar char="–"/>
            </a:pPr>
            <a:r>
              <a:rPr lang="en" sz="2600" i="0" u="none" strike="noStrike" cap="none">
                <a:latin typeface="Helvetica Neue"/>
                <a:ea typeface="Helvetica Neue"/>
                <a:cs typeface="Helvetica Neue"/>
                <a:sym typeface="Helvetica Neue"/>
              </a:rPr>
              <a:t>RDF</a:t>
            </a:r>
            <a:r>
              <a:rPr lang="en" sz="2600">
                <a:latin typeface="Helvetica Neue"/>
                <a:ea typeface="Helvetica Neue"/>
                <a:cs typeface="Helvetica Neue"/>
                <a:sym typeface="Helvetica Neue"/>
              </a:rPr>
              <a:t> (network model)</a:t>
            </a:r>
            <a:endParaRPr sz="2600" i="0" u="none" strike="noStrike" cap="none">
              <a:latin typeface="Helvetica Neue"/>
              <a:ea typeface="Helvetica Neue"/>
              <a:cs typeface="Helvetica Neue"/>
              <a:sym typeface="Helvetica Neue"/>
            </a:endParaRPr>
          </a:p>
        </p:txBody>
      </p:sp>
      <p:sp>
        <p:nvSpPr>
          <p:cNvPr id="551" name="Google Shape;551;p73"/>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pic>
        <p:nvPicPr>
          <p:cNvPr id="552" name="Google Shape;552;p73"/>
          <p:cNvPicPr preferRelativeResize="0"/>
          <p:nvPr/>
        </p:nvPicPr>
        <p:blipFill>
          <a:blip r:embed="rId3">
            <a:alphaModFix/>
          </a:blip>
          <a:stretch>
            <a:fillRect/>
          </a:stretch>
        </p:blipFill>
        <p:spPr>
          <a:xfrm>
            <a:off x="7225089" y="-963925"/>
            <a:ext cx="1918921" cy="5143499"/>
          </a:xfrm>
          <a:prstGeom prst="rect">
            <a:avLst/>
          </a:prstGeom>
          <a:noFill/>
          <a:ln>
            <a:noFill/>
          </a:ln>
        </p:spPr>
      </p:pic>
      <p:sp>
        <p:nvSpPr>
          <p:cNvPr id="553" name="Google Shape;553;p73"/>
          <p:cNvSpPr/>
          <p:nvPr/>
        </p:nvSpPr>
        <p:spPr>
          <a:xfrm>
            <a:off x="7261500" y="3797875"/>
            <a:ext cx="805200" cy="15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a:latin typeface="Helvetica Neue"/>
                <a:ea typeface="Helvetica Neue"/>
                <a:cs typeface="Helvetica Neue"/>
                <a:sym typeface="Helvetica Neue"/>
              </a:rPr>
              <a:t>Wikidata</a:t>
            </a:r>
            <a:endParaRPr sz="3600" i="0" u="none" strike="noStrike" cap="none">
              <a:latin typeface="Helvetica Neue"/>
              <a:ea typeface="Helvetica Neue"/>
              <a:cs typeface="Helvetica Neue"/>
              <a:sym typeface="Helvetica Neue"/>
            </a:endParaRPr>
          </a:p>
        </p:txBody>
      </p:sp>
      <p:sp>
        <p:nvSpPr>
          <p:cNvPr id="7" name="Rectangle 6">
            <a:extLst>
              <a:ext uri="{FF2B5EF4-FFF2-40B4-BE49-F238E27FC236}">
                <a16:creationId xmlns:a16="http://schemas.microsoft.com/office/drawing/2014/main" id="{7627DD19-4E44-A441-92FB-FCBCC1E195C8}"/>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6"/>
          <p:cNvSpPr txBox="1">
            <a:spLocks noGrp="1"/>
          </p:cNvSpPr>
          <p:nvPr>
            <p:ph type="title"/>
          </p:nvPr>
        </p:nvSpPr>
        <p:spPr>
          <a:xfrm>
            <a:off x="457200" y="228089"/>
            <a:ext cx="82296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4400" b="0">
                <a:solidFill>
                  <a:srgbClr val="000000"/>
                </a:solidFill>
                <a:latin typeface="Helvetica Neue"/>
                <a:ea typeface="Helvetica Neue"/>
                <a:cs typeface="Helvetica Neue"/>
                <a:sym typeface="Helvetica Neue"/>
              </a:rPr>
              <a:t>Cooking with data</a:t>
            </a:r>
            <a:endParaRPr>
              <a:solidFill>
                <a:srgbClr val="000000"/>
              </a:solidFill>
              <a:latin typeface="Helvetica Neue"/>
              <a:ea typeface="Helvetica Neue"/>
              <a:cs typeface="Helvetica Neue"/>
              <a:sym typeface="Helvetica Neue"/>
            </a:endParaRPr>
          </a:p>
        </p:txBody>
      </p:sp>
      <p:sp>
        <p:nvSpPr>
          <p:cNvPr id="256" name="Google Shape;256;p46"/>
          <p:cNvSpPr txBox="1">
            <a:spLocks noGrp="1"/>
          </p:cNvSpPr>
          <p:nvPr>
            <p:ph type="ftr" idx="11"/>
          </p:nvPr>
        </p:nvSpPr>
        <p:spPr>
          <a:xfrm>
            <a:off x="3124200" y="4767263"/>
            <a:ext cx="2895600" cy="273900"/>
          </a:xfrm>
          <a:prstGeom prst="rect">
            <a:avLst/>
          </a:prstGeom>
          <a:noFill/>
          <a:ln>
            <a:noFill/>
          </a:ln>
        </p:spPr>
        <p:txBody>
          <a:bodyPr spcFirstLastPara="1" wrap="square" lIns="57600" tIns="28800" rIns="57600" bIns="28800" anchor="ctr" anchorCtr="0">
            <a:noAutofit/>
          </a:bodyPr>
          <a:lstStyle/>
          <a:p>
            <a:pPr marL="0" marR="0" lvl="0" indent="0" algn="r"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a:p>
            <a:pPr marL="0" marR="0" lvl="0" indent="0" algn="r" rtl="0">
              <a:spcBef>
                <a:spcPts val="0"/>
              </a:spcBef>
              <a:spcAft>
                <a:spcPts val="0"/>
              </a:spcAft>
              <a:buNone/>
            </a:pPr>
            <a:endParaRPr sz="1200" b="0" i="0" u="none" strike="noStrike" cap="none">
              <a:solidFill>
                <a:schemeClr val="dk2"/>
              </a:solidFill>
              <a:latin typeface="Times New Roman"/>
              <a:ea typeface="Times New Roman"/>
              <a:cs typeface="Times New Roman"/>
              <a:sym typeface="Times New Roman"/>
            </a:endParaRPr>
          </a:p>
        </p:txBody>
      </p:sp>
      <p:pic>
        <p:nvPicPr>
          <p:cNvPr id="257" name="Google Shape;257;p46"/>
          <p:cNvPicPr preferRelativeResize="0"/>
          <p:nvPr/>
        </p:nvPicPr>
        <p:blipFill>
          <a:blip r:embed="rId3">
            <a:alphaModFix/>
          </a:blip>
          <a:stretch>
            <a:fillRect/>
          </a:stretch>
        </p:blipFill>
        <p:spPr>
          <a:xfrm>
            <a:off x="223451" y="1797439"/>
            <a:ext cx="1653848" cy="1102905"/>
          </a:xfrm>
          <a:prstGeom prst="rect">
            <a:avLst/>
          </a:prstGeom>
          <a:noFill/>
          <a:ln>
            <a:noFill/>
          </a:ln>
        </p:spPr>
      </p:pic>
      <p:pic>
        <p:nvPicPr>
          <p:cNvPr id="258" name="Google Shape;258;p46"/>
          <p:cNvPicPr preferRelativeResize="0"/>
          <p:nvPr/>
        </p:nvPicPr>
        <p:blipFill>
          <a:blip r:embed="rId4">
            <a:alphaModFix/>
          </a:blip>
          <a:stretch>
            <a:fillRect/>
          </a:stretch>
        </p:blipFill>
        <p:spPr>
          <a:xfrm>
            <a:off x="223450" y="422656"/>
            <a:ext cx="1653850" cy="1240387"/>
          </a:xfrm>
          <a:prstGeom prst="rect">
            <a:avLst/>
          </a:prstGeom>
          <a:noFill/>
          <a:ln>
            <a:noFill/>
          </a:ln>
        </p:spPr>
      </p:pic>
      <p:pic>
        <p:nvPicPr>
          <p:cNvPr id="259" name="Google Shape;259;p46"/>
          <p:cNvPicPr preferRelativeResize="0"/>
          <p:nvPr/>
        </p:nvPicPr>
        <p:blipFill>
          <a:blip r:embed="rId5">
            <a:alphaModFix/>
          </a:blip>
          <a:stretch>
            <a:fillRect/>
          </a:stretch>
        </p:blipFill>
        <p:spPr>
          <a:xfrm>
            <a:off x="223451" y="3007906"/>
            <a:ext cx="1653850" cy="1151487"/>
          </a:xfrm>
          <a:prstGeom prst="rect">
            <a:avLst/>
          </a:prstGeom>
          <a:noFill/>
          <a:ln>
            <a:noFill/>
          </a:ln>
        </p:spPr>
      </p:pic>
      <p:pic>
        <p:nvPicPr>
          <p:cNvPr id="260" name="Google Shape;260;p46"/>
          <p:cNvPicPr preferRelativeResize="0"/>
          <p:nvPr/>
        </p:nvPicPr>
        <p:blipFill>
          <a:blip r:embed="rId6">
            <a:alphaModFix/>
          </a:blip>
          <a:stretch>
            <a:fillRect/>
          </a:stretch>
        </p:blipFill>
        <p:spPr>
          <a:xfrm rot="5400000">
            <a:off x="6688238" y="1940711"/>
            <a:ext cx="2863148" cy="1610525"/>
          </a:xfrm>
          <a:prstGeom prst="rect">
            <a:avLst/>
          </a:prstGeom>
          <a:noFill/>
          <a:ln>
            <a:noFill/>
          </a:ln>
        </p:spPr>
      </p:pic>
      <p:sp>
        <p:nvSpPr>
          <p:cNvPr id="261" name="Google Shape;261;p46"/>
          <p:cNvSpPr/>
          <p:nvPr/>
        </p:nvSpPr>
        <p:spPr>
          <a:xfrm>
            <a:off x="1974881" y="1184175"/>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2" name="Google Shape;262;p46"/>
          <p:cNvSpPr/>
          <p:nvPr/>
        </p:nvSpPr>
        <p:spPr>
          <a:xfrm>
            <a:off x="1955056" y="2357638"/>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 name="Google Shape;263;p46"/>
          <p:cNvSpPr/>
          <p:nvPr/>
        </p:nvSpPr>
        <p:spPr>
          <a:xfrm>
            <a:off x="1974881" y="3531112"/>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46"/>
          <p:cNvSpPr/>
          <p:nvPr/>
        </p:nvSpPr>
        <p:spPr>
          <a:xfrm>
            <a:off x="6318281" y="2388112"/>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46"/>
          <p:cNvSpPr txBox="1">
            <a:spLocks noGrp="1"/>
          </p:cNvSpPr>
          <p:nvPr>
            <p:ph type="title"/>
          </p:nvPr>
        </p:nvSpPr>
        <p:spPr>
          <a:xfrm>
            <a:off x="-7400" y="4419100"/>
            <a:ext cx="20751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Part 2:</a:t>
            </a:r>
            <a:endParaRPr sz="20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Data sources</a:t>
            </a:r>
            <a:endParaRPr sz="2000">
              <a:solidFill>
                <a:srgbClr val="000000"/>
              </a:solidFill>
              <a:latin typeface="Helvetica Neue"/>
              <a:ea typeface="Helvetica Neue"/>
              <a:cs typeface="Helvetica Neue"/>
              <a:sym typeface="Helvetica Neue"/>
            </a:endParaRPr>
          </a:p>
        </p:txBody>
      </p:sp>
      <p:pic>
        <p:nvPicPr>
          <p:cNvPr id="266" name="Google Shape;266;p46"/>
          <p:cNvPicPr preferRelativeResize="0"/>
          <p:nvPr/>
        </p:nvPicPr>
        <p:blipFill>
          <a:blip r:embed="rId7">
            <a:alphaModFix/>
          </a:blip>
          <a:stretch>
            <a:fillRect/>
          </a:stretch>
        </p:blipFill>
        <p:spPr>
          <a:xfrm>
            <a:off x="3021881" y="1504889"/>
            <a:ext cx="3144000" cy="2094387"/>
          </a:xfrm>
          <a:prstGeom prst="rect">
            <a:avLst/>
          </a:prstGeom>
          <a:noFill/>
          <a:ln>
            <a:noFill/>
          </a:ln>
        </p:spPr>
      </p:pic>
      <p:sp>
        <p:nvSpPr>
          <p:cNvPr id="267" name="Google Shape;267;p46"/>
          <p:cNvSpPr txBox="1">
            <a:spLocks noGrp="1"/>
          </p:cNvSpPr>
          <p:nvPr>
            <p:ph type="title"/>
          </p:nvPr>
        </p:nvSpPr>
        <p:spPr>
          <a:xfrm>
            <a:off x="7079200" y="4419100"/>
            <a:ext cx="20751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Part 3:</a:t>
            </a:r>
            <a:endParaRPr sz="20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Data wrangling</a:t>
            </a:r>
            <a:endParaRPr sz="2000">
              <a:solidFill>
                <a:srgbClr val="000000"/>
              </a:solidFill>
              <a:latin typeface="Helvetica Neue"/>
              <a:ea typeface="Helvetica Neue"/>
              <a:cs typeface="Helvetica Neue"/>
              <a:sym typeface="Helvetica Neue"/>
            </a:endParaRPr>
          </a:p>
        </p:txBody>
      </p:sp>
      <p:cxnSp>
        <p:nvCxnSpPr>
          <p:cNvPr id="268" name="Google Shape;268;p46"/>
          <p:cNvCxnSpPr/>
          <p:nvPr/>
        </p:nvCxnSpPr>
        <p:spPr>
          <a:xfrm rot="10800000">
            <a:off x="2938000" y="3647875"/>
            <a:ext cx="4304100" cy="999600"/>
          </a:xfrm>
          <a:prstGeom prst="straightConnector1">
            <a:avLst/>
          </a:prstGeom>
          <a:noFill/>
          <a:ln w="19050" cap="flat" cmpd="sng">
            <a:solidFill>
              <a:schemeClr val="dk2"/>
            </a:solidFill>
            <a:prstDash val="solid"/>
            <a:round/>
            <a:headEnd type="none" w="med" len="med"/>
            <a:tailEnd type="triangle" w="med" len="med"/>
          </a:ln>
        </p:spPr>
      </p:cxnSp>
      <p:cxnSp>
        <p:nvCxnSpPr>
          <p:cNvPr id="269" name="Google Shape;269;p46"/>
          <p:cNvCxnSpPr/>
          <p:nvPr/>
        </p:nvCxnSpPr>
        <p:spPr>
          <a:xfrm rot="10800000">
            <a:off x="6700250" y="2999225"/>
            <a:ext cx="656100" cy="1571700"/>
          </a:xfrm>
          <a:prstGeom prst="straightConnector1">
            <a:avLst/>
          </a:prstGeom>
          <a:noFill/>
          <a:ln w="19050" cap="flat" cmpd="sng">
            <a:solidFill>
              <a:schemeClr val="dk2"/>
            </a:solidFill>
            <a:prstDash val="solid"/>
            <a:round/>
            <a:headEnd type="none" w="med" len="med"/>
            <a:tailEnd type="triangle" w="med" len="med"/>
          </a:ln>
        </p:spPr>
      </p:cxnSp>
      <p:sp>
        <p:nvSpPr>
          <p:cNvPr id="270" name="Google Shape;270;p46"/>
          <p:cNvSpPr/>
          <p:nvPr/>
        </p:nvSpPr>
        <p:spPr>
          <a:xfrm>
            <a:off x="2785425" y="1068488"/>
            <a:ext cx="3581400" cy="39759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6"/>
          <p:cNvSpPr txBox="1">
            <a:spLocks noGrp="1"/>
          </p:cNvSpPr>
          <p:nvPr>
            <p:ph type="title"/>
          </p:nvPr>
        </p:nvSpPr>
        <p:spPr>
          <a:xfrm>
            <a:off x="2927400" y="4419100"/>
            <a:ext cx="32892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a:solidFill>
                  <a:srgbClr val="000000"/>
                </a:solidFill>
                <a:latin typeface="Helvetica Neue"/>
                <a:ea typeface="Helvetica Neue"/>
                <a:cs typeface="Helvetica Neue"/>
                <a:sym typeface="Helvetica Neue"/>
              </a:rPr>
              <a:t>Part 1:</a:t>
            </a:r>
            <a:endParaRPr sz="200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a:solidFill>
                  <a:srgbClr val="000000"/>
                </a:solidFill>
                <a:latin typeface="Helvetica Neue"/>
                <a:ea typeface="Helvetica Neue"/>
                <a:cs typeface="Helvetica Neue"/>
                <a:sym typeface="Helvetica Neue"/>
              </a:rPr>
              <a:t>Data models</a:t>
            </a:r>
            <a:endParaRPr sz="2000">
              <a:solidFill>
                <a:srgbClr val="000000"/>
              </a:solidFill>
              <a:latin typeface="Helvetica Neue"/>
              <a:ea typeface="Helvetica Neue"/>
              <a:cs typeface="Helvetica Neue"/>
              <a:sym typeface="Helvetica Neue"/>
            </a:endParaRPr>
          </a:p>
        </p:txBody>
      </p:sp>
      <p:sp>
        <p:nvSpPr>
          <p:cNvPr id="19" name="Rectangle 18">
            <a:extLst>
              <a:ext uri="{FF2B5EF4-FFF2-40B4-BE49-F238E27FC236}">
                <a16:creationId xmlns:a16="http://schemas.microsoft.com/office/drawing/2014/main" id="{C2EBE860-7E87-7749-9A39-BF28149CC7EE}"/>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4"/>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pic>
        <p:nvPicPr>
          <p:cNvPr id="560" name="Google Shape;560;p74"/>
          <p:cNvPicPr preferRelativeResize="0"/>
          <p:nvPr/>
        </p:nvPicPr>
        <p:blipFill>
          <a:blip r:embed="rId3">
            <a:alphaModFix/>
          </a:blip>
          <a:stretch>
            <a:fillRect/>
          </a:stretch>
        </p:blipFill>
        <p:spPr>
          <a:xfrm>
            <a:off x="1295400" y="0"/>
            <a:ext cx="6500410" cy="5143500"/>
          </a:xfrm>
          <a:prstGeom prst="rect">
            <a:avLst/>
          </a:prstGeom>
          <a:noFill/>
          <a:ln>
            <a:noFill/>
          </a:ln>
        </p:spPr>
      </p:pic>
      <p:pic>
        <p:nvPicPr>
          <p:cNvPr id="561" name="Google Shape;561;p74"/>
          <p:cNvPicPr preferRelativeResize="0"/>
          <p:nvPr/>
        </p:nvPicPr>
        <p:blipFill>
          <a:blip r:embed="rId4">
            <a:alphaModFix/>
          </a:blip>
          <a:stretch>
            <a:fillRect/>
          </a:stretch>
        </p:blipFill>
        <p:spPr>
          <a:xfrm>
            <a:off x="5816588" y="3119913"/>
            <a:ext cx="2619375" cy="1743075"/>
          </a:xfrm>
          <a:prstGeom prst="rect">
            <a:avLst/>
          </a:prstGeom>
          <a:noFill/>
          <a:ln>
            <a:noFill/>
          </a:ln>
        </p:spPr>
      </p:pic>
      <p:sp>
        <p:nvSpPr>
          <p:cNvPr id="5" name="Rectangle 4">
            <a:extLst>
              <a:ext uri="{FF2B5EF4-FFF2-40B4-BE49-F238E27FC236}">
                <a16:creationId xmlns:a16="http://schemas.microsoft.com/office/drawing/2014/main" id="{49254E7B-A0B9-F443-BCB2-0BD3556F1D68}"/>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200">
                <a:latin typeface="Helvetica Neue"/>
                <a:ea typeface="Helvetica Neue"/>
                <a:cs typeface="Helvetica Neue"/>
                <a:sym typeface="Helvetica Neue"/>
              </a:rPr>
              <a:t>Crawling and processing webpages: HTML</a:t>
            </a:r>
            <a:endParaRPr sz="3200">
              <a:latin typeface="Helvetica Neue"/>
              <a:ea typeface="Helvetica Neue"/>
              <a:cs typeface="Helvetica Neue"/>
              <a:sym typeface="Helvetica Neue"/>
            </a:endParaRPr>
          </a:p>
        </p:txBody>
      </p:sp>
      <p:sp>
        <p:nvSpPr>
          <p:cNvPr id="567" name="Google Shape;567;p75"/>
          <p:cNvSpPr txBox="1">
            <a:spLocks noGrp="1"/>
          </p:cNvSpPr>
          <p:nvPr>
            <p:ph type="body" idx="1"/>
          </p:nvPr>
        </p:nvSpPr>
        <p:spPr>
          <a:xfrm>
            <a:off x="457200" y="1200150"/>
            <a:ext cx="8229600" cy="3677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None/>
            </a:pPr>
            <a:r>
              <a:rPr lang="en" sz="2200">
                <a:solidFill>
                  <a:schemeClr val="dk2"/>
                </a:solidFill>
                <a:latin typeface="Helvetica Neue"/>
                <a:ea typeface="Helvetica Neue"/>
                <a:cs typeface="Helvetica Neue"/>
                <a:sym typeface="Helvetica Neue"/>
              </a:rPr>
              <a:t>Plenty of bulk-downloadable HTML data:</a:t>
            </a:r>
            <a:endParaRPr sz="2200"/>
          </a:p>
          <a:p>
            <a:pPr marL="342900" marR="0" lvl="0" indent="-330200" algn="l" rtl="0">
              <a:lnSpc>
                <a:spcPct val="100000"/>
              </a:lnSpc>
              <a:spcBef>
                <a:spcPts val="0"/>
              </a:spcBef>
              <a:spcAft>
                <a:spcPts val="0"/>
              </a:spcAft>
              <a:buClr>
                <a:srgbClr val="000000"/>
              </a:buClr>
              <a:buSzPts val="2200"/>
              <a:buFont typeface="Helvetica Neue"/>
              <a:buChar char="•"/>
            </a:pPr>
            <a:r>
              <a:rPr lang="en" sz="2200" i="0" u="sng" strike="noStrike" cap="none">
                <a:solidFill>
                  <a:schemeClr val="hlink"/>
                </a:solidFill>
                <a:latin typeface="Helvetica Neue"/>
                <a:ea typeface="Helvetica Neue"/>
                <a:cs typeface="Helvetica Neue"/>
                <a:sym typeface="Helvetica Neue"/>
                <a:hlinkClick r:id="rId3"/>
              </a:rPr>
              <a:t>Common Crawl</a:t>
            </a:r>
            <a:r>
              <a:rPr lang="en" sz="2200" i="0" u="none" strike="noStrike" cap="none">
                <a:latin typeface="Helvetica Neue"/>
                <a:ea typeface="Helvetica Neue"/>
                <a:cs typeface="Helvetica Neue"/>
                <a:sym typeface="Helvetica Neue"/>
              </a:rPr>
              <a:t> dataset</a:t>
            </a:r>
            <a:r>
              <a:rPr lang="en" sz="2200">
                <a:latin typeface="Helvetica Neue"/>
                <a:ea typeface="Helvetica Neue"/>
                <a:cs typeface="Helvetica Neue"/>
                <a:sym typeface="Helvetica Neue"/>
              </a:rPr>
              <a:t>,</a:t>
            </a:r>
            <a:r>
              <a:rPr lang="en" sz="2200" i="0" u="none" strike="noStrike" cap="none">
                <a:latin typeface="Helvetica Neue"/>
                <a:ea typeface="Helvetica Neue"/>
                <a:cs typeface="Helvetica Neue"/>
                <a:sym typeface="Helvetica Neue"/>
              </a:rPr>
              <a:t> about </a:t>
            </a:r>
            <a:r>
              <a:rPr lang="en" sz="2200">
                <a:latin typeface="Helvetica Neue"/>
                <a:ea typeface="Helvetica Neue"/>
                <a:cs typeface="Helvetica Neue"/>
                <a:sym typeface="Helvetica Neue"/>
              </a:rPr>
              <a:t>1.82</a:t>
            </a:r>
            <a:r>
              <a:rPr lang="en" sz="2200" i="0" u="none" strike="noStrike" cap="none">
                <a:latin typeface="Helvetica Neue"/>
                <a:ea typeface="Helvetica Neue"/>
                <a:cs typeface="Helvetica Neue"/>
                <a:sym typeface="Helvetica Neue"/>
              </a:rPr>
              <a:t> billion web pages</a:t>
            </a:r>
            <a:r>
              <a:rPr lang="en" sz="2200">
                <a:latin typeface="Helvetica Neue"/>
                <a:ea typeface="Helvetica Neue"/>
                <a:cs typeface="Helvetica Neue"/>
                <a:sym typeface="Helvetica Neue"/>
              </a:rPr>
              <a:t> -- huge!</a:t>
            </a:r>
            <a:endParaRPr sz="2200">
              <a:latin typeface="Helvetica Neue"/>
              <a:ea typeface="Helvetica Neue"/>
              <a:cs typeface="Helvetica Neue"/>
              <a:sym typeface="Helvetica Neue"/>
            </a:endParaRPr>
          </a:p>
          <a:p>
            <a:pPr marL="342900" marR="0" lvl="0" indent="-330200" algn="l" rtl="0">
              <a:lnSpc>
                <a:spcPct val="100000"/>
              </a:lnSpc>
              <a:spcBef>
                <a:spcPts val="0"/>
              </a:spcBef>
              <a:spcAft>
                <a:spcPts val="0"/>
              </a:spcAft>
              <a:buClr>
                <a:srgbClr val="000000"/>
              </a:buClr>
              <a:buSzPts val="2200"/>
              <a:buFont typeface="Helvetica Neue"/>
              <a:buChar char="•"/>
            </a:pPr>
            <a:r>
              <a:rPr lang="en" sz="2200">
                <a:latin typeface="Helvetica Neue"/>
                <a:ea typeface="Helvetica Neue"/>
                <a:cs typeface="Helvetica Neue"/>
                <a:sym typeface="Helvetica Neue"/>
              </a:rPr>
              <a:t>(… but less than</a:t>
            </a:r>
            <a:r>
              <a:rPr lang="en" sz="2200" i="0" u="none" strike="noStrike" cap="none">
                <a:latin typeface="Helvetica Neue"/>
                <a:ea typeface="Helvetica Neue"/>
                <a:cs typeface="Helvetica Neue"/>
                <a:sym typeface="Helvetica Neue"/>
              </a:rPr>
              <a:t> 0.</a:t>
            </a:r>
            <a:r>
              <a:rPr lang="en" sz="2200">
                <a:latin typeface="Helvetica Neue"/>
                <a:ea typeface="Helvetica Neue"/>
                <a:cs typeface="Helvetica Neue"/>
                <a:sym typeface="Helvetica Neue"/>
              </a:rPr>
              <a:t>1</a:t>
            </a:r>
            <a:r>
              <a:rPr lang="en" sz="2200" i="0" u="none" strike="noStrike" cap="none">
                <a:latin typeface="Helvetica Neue"/>
                <a:ea typeface="Helvetica Neue"/>
                <a:cs typeface="Helvetica Neue"/>
                <a:sym typeface="Helvetica Neue"/>
              </a:rPr>
              <a:t>% of Google’s </a:t>
            </a:r>
            <a:r>
              <a:rPr lang="en" sz="2200">
                <a:latin typeface="Helvetica Neue"/>
                <a:ea typeface="Helvetica Neue"/>
                <a:cs typeface="Helvetica Neue"/>
                <a:sym typeface="Helvetica Neue"/>
              </a:rPr>
              <a:t>W</a:t>
            </a:r>
            <a:r>
              <a:rPr lang="en" sz="2200" i="0" u="none" strike="noStrike" cap="none">
                <a:latin typeface="Helvetica Neue"/>
                <a:ea typeface="Helvetica Neue"/>
                <a:cs typeface="Helvetica Neue"/>
                <a:sym typeface="Helvetica Neue"/>
              </a:rPr>
              <a:t>eb crawl</a:t>
            </a:r>
            <a:r>
              <a:rPr lang="en" sz="2200">
                <a:latin typeface="Helvetica Neue"/>
                <a:ea typeface="Helvetica Neue"/>
                <a:cs typeface="Helvetica Neue"/>
                <a:sym typeface="Helvetica Neue"/>
              </a:rPr>
              <a:t>, as of 2015)</a:t>
            </a:r>
            <a:endParaRPr sz="2200">
              <a:latin typeface="Helvetica Neue"/>
              <a:ea typeface="Helvetica Neue"/>
              <a:cs typeface="Helvetica Neue"/>
              <a:sym typeface="Helvetica Neue"/>
            </a:endParaRPr>
          </a:p>
          <a:p>
            <a:pPr marL="342900" marR="0" lvl="0" indent="-330200" algn="l" rtl="0">
              <a:lnSpc>
                <a:spcPct val="100000"/>
              </a:lnSpc>
              <a:spcBef>
                <a:spcPts val="480"/>
              </a:spcBef>
              <a:spcAft>
                <a:spcPts val="0"/>
              </a:spcAft>
              <a:buClr>
                <a:srgbClr val="000000"/>
              </a:buClr>
              <a:buSzPts val="2200"/>
              <a:buFont typeface="Helvetica Neue"/>
              <a:buChar char="•"/>
            </a:pPr>
            <a:r>
              <a:rPr lang="en" sz="2200">
                <a:latin typeface="Helvetica Neue"/>
                <a:ea typeface="Helvetica Neue"/>
                <a:cs typeface="Helvetica Neue"/>
                <a:sym typeface="Helvetica Neue"/>
              </a:rPr>
              <a:t>145</a:t>
            </a:r>
            <a:r>
              <a:rPr lang="en" sz="2200" i="0" u="none" strike="noStrike" cap="none">
                <a:latin typeface="Helvetica Neue"/>
                <a:ea typeface="Helvetica Neue"/>
                <a:cs typeface="Helvetica Neue"/>
                <a:sym typeface="Helvetica Neue"/>
              </a:rPr>
              <a:t> TB, hosted on Amazon S3, also available for download</a:t>
            </a:r>
            <a:endParaRPr sz="2200">
              <a:latin typeface="Helvetica Neue"/>
              <a:ea typeface="Helvetica Neue"/>
              <a:cs typeface="Helvetica Neue"/>
              <a:sym typeface="Helvetica Neue"/>
            </a:endParaRPr>
          </a:p>
          <a:p>
            <a:pPr marL="0" marR="0" lvl="0" indent="0" algn="l" rtl="0">
              <a:lnSpc>
                <a:spcPct val="100000"/>
              </a:lnSpc>
              <a:spcBef>
                <a:spcPts val="480"/>
              </a:spcBef>
              <a:spcAft>
                <a:spcPts val="0"/>
              </a:spcAft>
              <a:buNone/>
            </a:pPr>
            <a:endParaRPr sz="2400">
              <a:latin typeface="Helvetica Neue"/>
              <a:ea typeface="Helvetica Neue"/>
              <a:cs typeface="Helvetica Neue"/>
              <a:sym typeface="Helvetica Neue"/>
            </a:endParaRPr>
          </a:p>
          <a:p>
            <a:pPr marL="0" marR="0" lvl="0" indent="0" algn="l" rtl="0">
              <a:lnSpc>
                <a:spcPct val="100000"/>
              </a:lnSpc>
              <a:spcBef>
                <a:spcPts val="480"/>
              </a:spcBef>
              <a:spcAft>
                <a:spcPts val="0"/>
              </a:spcAft>
              <a:buNone/>
            </a:pPr>
            <a:r>
              <a:rPr lang="en" sz="2400">
                <a:latin typeface="Helvetica Neue"/>
                <a:ea typeface="Helvetica Neue"/>
                <a:cs typeface="Helvetica Neue"/>
                <a:sym typeface="Helvetica Neue"/>
              </a:rPr>
              <a:t>… but if you need a specific website:</a:t>
            </a:r>
            <a:r>
              <a:rPr lang="en" sz="2400" i="0" u="none" strike="noStrike" cap="none">
                <a:latin typeface="Helvetica Neue"/>
                <a:ea typeface="Helvetica Neue"/>
                <a:cs typeface="Helvetica Neue"/>
                <a:sym typeface="Helvetica Neue"/>
              </a:rPr>
              <a:t> </a:t>
            </a:r>
            <a:r>
              <a:rPr lang="en" sz="2400">
                <a:latin typeface="Helvetica Neue"/>
                <a:ea typeface="Helvetica Neue"/>
                <a:cs typeface="Helvetica Neue"/>
                <a:sym typeface="Helvetica Neue"/>
              </a:rPr>
              <a:t>use a</a:t>
            </a:r>
            <a:r>
              <a:rPr lang="en" sz="2400" i="0" u="none" strike="noStrike" cap="none">
                <a:latin typeface="Helvetica Neue"/>
                <a:ea typeface="Helvetica Neue"/>
                <a:cs typeface="Helvetica Neue"/>
                <a:sym typeface="Helvetica Neue"/>
              </a:rPr>
              <a:t> </a:t>
            </a:r>
            <a:r>
              <a:rPr lang="en" sz="2400" b="1" i="0" u="none" strike="noStrike" cap="none">
                <a:latin typeface="Helvetica Neue"/>
                <a:ea typeface="Helvetica Neue"/>
                <a:cs typeface="Helvetica Neue"/>
                <a:sym typeface="Helvetica Neue"/>
              </a:rPr>
              <a:t>crawler/</a:t>
            </a:r>
            <a:r>
              <a:rPr lang="en" sz="2400" b="1">
                <a:latin typeface="Helvetica Neue"/>
                <a:ea typeface="Helvetica Neue"/>
                <a:cs typeface="Helvetica Neue"/>
                <a:sym typeface="Helvetica Neue"/>
              </a:rPr>
              <a:t>“</a:t>
            </a:r>
            <a:r>
              <a:rPr lang="en" sz="2400" b="1" i="0" u="none" strike="noStrike" cap="none">
                <a:latin typeface="Helvetica Neue"/>
                <a:ea typeface="Helvetica Neue"/>
                <a:cs typeface="Helvetica Neue"/>
                <a:sym typeface="Helvetica Neue"/>
              </a:rPr>
              <a:t>spider</a:t>
            </a:r>
            <a:r>
              <a:rPr lang="en" sz="2400" b="1">
                <a:latin typeface="Helvetica Neue"/>
                <a:ea typeface="Helvetica Neue"/>
                <a:cs typeface="Helvetica Neue"/>
                <a:sym typeface="Helvetica Neue"/>
              </a:rPr>
              <a:t>”</a:t>
            </a:r>
            <a:r>
              <a:rPr lang="en" sz="2400">
                <a:latin typeface="Helvetica Neue"/>
                <a:ea typeface="Helvetica Neue"/>
                <a:cs typeface="Helvetica Neue"/>
                <a:sym typeface="Helvetica Neue"/>
              </a:rPr>
              <a:t>: Apache Nutch, Storm, Heritrix 3, Scrapy, etc. (or simply </a:t>
            </a:r>
            <a:r>
              <a:rPr lang="en" sz="2400" u="sng">
                <a:solidFill>
                  <a:schemeClr val="hlink"/>
                </a:solidFill>
                <a:latin typeface="Helvetica Neue"/>
                <a:ea typeface="Helvetica Neue"/>
                <a:cs typeface="Helvetica Neue"/>
                <a:sym typeface="Helvetica Neue"/>
                <a:hlinkClick r:id="rId4"/>
              </a:rPr>
              <a:t>wget</a:t>
            </a: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p:txBody>
      </p:sp>
      <p:sp>
        <p:nvSpPr>
          <p:cNvPr id="568" name="Google Shape;568;p75"/>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31</a:t>
            </a:fld>
            <a:endParaRPr/>
          </a:p>
        </p:txBody>
      </p:sp>
      <p:sp>
        <p:nvSpPr>
          <p:cNvPr id="5" name="Rectangle 4">
            <a:extLst>
              <a:ext uri="{FF2B5EF4-FFF2-40B4-BE49-F238E27FC236}">
                <a16:creationId xmlns:a16="http://schemas.microsoft.com/office/drawing/2014/main" id="{1873B6C4-0877-7648-B6C6-C3FCB10F3920}"/>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a:latin typeface="Helvetica Neue"/>
                <a:ea typeface="Helvetica Neue"/>
                <a:cs typeface="Helvetica Neue"/>
                <a:sym typeface="Helvetica Neue"/>
              </a:rPr>
              <a:t>Useful HTML</a:t>
            </a:r>
            <a:r>
              <a:rPr lang="en" sz="3600" i="0" u="none" strike="noStrike" cap="none">
                <a:latin typeface="Helvetica Neue"/>
                <a:ea typeface="Helvetica Neue"/>
                <a:cs typeface="Helvetica Neue"/>
                <a:sym typeface="Helvetica Neue"/>
              </a:rPr>
              <a:t> </a:t>
            </a:r>
            <a:r>
              <a:rPr lang="en" sz="3600">
                <a:latin typeface="Helvetica Neue"/>
                <a:ea typeface="Helvetica Neue"/>
                <a:cs typeface="Helvetica Neue"/>
                <a:sym typeface="Helvetica Neue"/>
              </a:rPr>
              <a:t>tools</a:t>
            </a:r>
            <a:endParaRPr sz="3600">
              <a:latin typeface="Helvetica Neue"/>
              <a:ea typeface="Helvetica Neue"/>
              <a:cs typeface="Helvetica Neue"/>
              <a:sym typeface="Helvetica Neue"/>
            </a:endParaRPr>
          </a:p>
        </p:txBody>
      </p:sp>
      <p:sp>
        <p:nvSpPr>
          <p:cNvPr id="574" name="Google Shape;574;p7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1100"/>
              <a:buFont typeface="Arial"/>
              <a:buNone/>
            </a:pPr>
            <a:r>
              <a:rPr lang="en" sz="2000" b="1">
                <a:solidFill>
                  <a:schemeClr val="dk2"/>
                </a:solidFill>
                <a:latin typeface="Helvetica Neue"/>
                <a:ea typeface="Helvetica Neue"/>
                <a:cs typeface="Helvetica Neue"/>
                <a:sym typeface="Helvetica Neue"/>
              </a:rPr>
              <a:t>Requests   </a:t>
            </a:r>
            <a:r>
              <a:rPr lang="en" sz="2000" u="sng">
                <a:solidFill>
                  <a:schemeClr val="hlink"/>
                </a:solidFill>
                <a:latin typeface="Helvetica Neue"/>
                <a:ea typeface="Helvetica Neue"/>
                <a:cs typeface="Helvetica Neue"/>
                <a:sym typeface="Helvetica Neue"/>
                <a:hlinkClick r:id="rId3"/>
              </a:rPr>
              <a:t>http://docs.python-requests.org/en/master/</a:t>
            </a:r>
            <a:endParaRPr sz="2000">
              <a:solidFill>
                <a:schemeClr val="dk2"/>
              </a:solidFill>
              <a:latin typeface="Helvetica Neue"/>
              <a:ea typeface="Helvetica Neue"/>
              <a:cs typeface="Helvetica Neue"/>
              <a:sym typeface="Helvetica Neue"/>
            </a:endParaRPr>
          </a:p>
          <a:p>
            <a:pPr marL="0" lvl="0" indent="0" algn="l" rtl="0">
              <a:lnSpc>
                <a:spcPct val="90000"/>
              </a:lnSpc>
              <a:spcBef>
                <a:spcPts val="480"/>
              </a:spcBef>
              <a:spcAft>
                <a:spcPts val="0"/>
              </a:spcAft>
              <a:buClr>
                <a:schemeClr val="dk2"/>
              </a:buClr>
              <a:buSzPts val="1100"/>
              <a:buFont typeface="Arial"/>
              <a:buNone/>
            </a:pPr>
            <a:r>
              <a:rPr lang="en" sz="2000">
                <a:solidFill>
                  <a:schemeClr val="dk2"/>
                </a:solidFill>
                <a:latin typeface="Helvetica Neue"/>
                <a:ea typeface="Helvetica Neue"/>
                <a:cs typeface="Helvetica Neue"/>
                <a:sym typeface="Helvetica Neue"/>
              </a:rPr>
              <a:t>An elegant and simple HTTP library for Python</a:t>
            </a:r>
            <a:endParaRPr sz="2000">
              <a:solidFill>
                <a:schemeClr val="dk2"/>
              </a:solidFill>
              <a:latin typeface="Helvetica Neue"/>
              <a:ea typeface="Helvetica Neue"/>
              <a:cs typeface="Helvetica Neue"/>
              <a:sym typeface="Helvetica Neue"/>
            </a:endParaRPr>
          </a:p>
          <a:p>
            <a:pPr marL="0" lvl="0" indent="0" algn="l" rtl="0">
              <a:lnSpc>
                <a:spcPct val="90000"/>
              </a:lnSpc>
              <a:spcBef>
                <a:spcPts val="480"/>
              </a:spcBef>
              <a:spcAft>
                <a:spcPts val="0"/>
              </a:spcAft>
              <a:buClr>
                <a:schemeClr val="dk2"/>
              </a:buClr>
              <a:buSzPts val="1100"/>
              <a:buFont typeface="Arial"/>
              <a:buNone/>
            </a:pPr>
            <a:endParaRPr sz="2000">
              <a:solidFill>
                <a:schemeClr val="dk2"/>
              </a:solidFill>
              <a:latin typeface="Helvetica Neue"/>
              <a:ea typeface="Helvetica Neue"/>
              <a:cs typeface="Helvetica Neue"/>
              <a:sym typeface="Helvetica Neue"/>
            </a:endParaRPr>
          </a:p>
          <a:p>
            <a:pPr marL="0" lvl="0" indent="0" algn="l" rtl="0">
              <a:lnSpc>
                <a:spcPct val="90000"/>
              </a:lnSpc>
              <a:spcBef>
                <a:spcPts val="480"/>
              </a:spcBef>
              <a:spcAft>
                <a:spcPts val="0"/>
              </a:spcAft>
              <a:buClr>
                <a:schemeClr val="dk2"/>
              </a:buClr>
              <a:buSzPts val="1100"/>
              <a:buFont typeface="Arial"/>
              <a:buNone/>
            </a:pPr>
            <a:r>
              <a:rPr lang="en" sz="2000" b="1">
                <a:solidFill>
                  <a:schemeClr val="dk2"/>
                </a:solidFill>
                <a:latin typeface="Helvetica Neue"/>
                <a:ea typeface="Helvetica Neue"/>
                <a:cs typeface="Helvetica Neue"/>
                <a:sym typeface="Helvetica Neue"/>
              </a:rPr>
              <a:t>Scrapy   </a:t>
            </a:r>
            <a:r>
              <a:rPr lang="en" sz="2000" u="sng">
                <a:solidFill>
                  <a:schemeClr val="hlink"/>
                </a:solidFill>
                <a:latin typeface="Helvetica Neue"/>
                <a:ea typeface="Helvetica Neue"/>
                <a:cs typeface="Helvetica Neue"/>
                <a:sym typeface="Helvetica Neue"/>
                <a:hlinkClick r:id="rId4"/>
              </a:rPr>
              <a:t>https://scrapy.org/</a:t>
            </a:r>
            <a:endParaRPr sz="2000">
              <a:solidFill>
                <a:schemeClr val="dk2"/>
              </a:solidFill>
              <a:latin typeface="Helvetica Neue"/>
              <a:ea typeface="Helvetica Neue"/>
              <a:cs typeface="Helvetica Neue"/>
              <a:sym typeface="Helvetica Neue"/>
            </a:endParaRPr>
          </a:p>
          <a:p>
            <a:pPr marL="0" lvl="0" indent="0" algn="l" rtl="0">
              <a:lnSpc>
                <a:spcPct val="90000"/>
              </a:lnSpc>
              <a:spcBef>
                <a:spcPts val="480"/>
              </a:spcBef>
              <a:spcAft>
                <a:spcPts val="0"/>
              </a:spcAft>
              <a:buClr>
                <a:schemeClr val="dk2"/>
              </a:buClr>
              <a:buSzPts val="1100"/>
              <a:buFont typeface="Arial"/>
              <a:buNone/>
            </a:pPr>
            <a:r>
              <a:rPr lang="en" sz="2000">
                <a:solidFill>
                  <a:schemeClr val="dk2"/>
                </a:solidFill>
                <a:latin typeface="Helvetica Neue"/>
                <a:ea typeface="Helvetica Neue"/>
                <a:cs typeface="Helvetica Neue"/>
                <a:sym typeface="Helvetica Neue"/>
              </a:rPr>
              <a:t>An open-source framework to build Web crawlers</a:t>
            </a:r>
            <a:endParaRPr sz="2000">
              <a:solidFill>
                <a:schemeClr val="dk2"/>
              </a:solidFill>
              <a:latin typeface="Helvetica Neue"/>
              <a:ea typeface="Helvetica Neue"/>
              <a:cs typeface="Helvetica Neue"/>
              <a:sym typeface="Helvetica Neue"/>
            </a:endParaRPr>
          </a:p>
          <a:p>
            <a:pPr marL="0" lvl="0" indent="0" algn="l" rtl="0">
              <a:lnSpc>
                <a:spcPct val="90000"/>
              </a:lnSpc>
              <a:spcBef>
                <a:spcPts val="480"/>
              </a:spcBef>
              <a:spcAft>
                <a:spcPts val="0"/>
              </a:spcAft>
              <a:buClr>
                <a:schemeClr val="dk2"/>
              </a:buClr>
              <a:buSzPts val="1100"/>
              <a:buFont typeface="Arial"/>
              <a:buNone/>
            </a:pPr>
            <a:endParaRPr sz="2000">
              <a:solidFill>
                <a:schemeClr val="dk2"/>
              </a:solidFill>
              <a:latin typeface="Helvetica Neue"/>
              <a:ea typeface="Helvetica Neue"/>
              <a:cs typeface="Helvetica Neue"/>
              <a:sym typeface="Helvetica Neue"/>
            </a:endParaRPr>
          </a:p>
          <a:p>
            <a:pPr marL="0" marR="0" lvl="0" indent="0" algn="l" rtl="0">
              <a:lnSpc>
                <a:spcPct val="90000"/>
              </a:lnSpc>
              <a:spcBef>
                <a:spcPts val="0"/>
              </a:spcBef>
              <a:spcAft>
                <a:spcPts val="0"/>
              </a:spcAft>
              <a:buNone/>
            </a:pPr>
            <a:r>
              <a:rPr lang="en" sz="2000" b="1" i="0" u="none" strike="noStrike" cap="none">
                <a:latin typeface="Helvetica Neue"/>
                <a:ea typeface="Helvetica Neue"/>
                <a:cs typeface="Helvetica Neue"/>
                <a:sym typeface="Helvetica Neue"/>
              </a:rPr>
              <a:t>Beautiful Soup</a:t>
            </a:r>
            <a:r>
              <a:rPr lang="en" sz="2000">
                <a:latin typeface="Helvetica Neue"/>
                <a:ea typeface="Helvetica Neue"/>
                <a:cs typeface="Helvetica Neue"/>
                <a:sym typeface="Helvetica Neue"/>
              </a:rPr>
              <a:t>   </a:t>
            </a:r>
            <a:r>
              <a:rPr lang="en" sz="2000" i="0" u="sng" strike="noStrike" cap="none">
                <a:solidFill>
                  <a:schemeClr val="hlink"/>
                </a:solidFill>
                <a:latin typeface="Helvetica Neue"/>
                <a:ea typeface="Helvetica Neue"/>
                <a:cs typeface="Helvetica Neue"/>
                <a:sym typeface="Helvetica Neue"/>
                <a:hlinkClick r:id="rId5"/>
              </a:rPr>
              <a:t>http://www.crummy.com/software/BeautifulSoup/</a:t>
            </a:r>
            <a:r>
              <a:rPr lang="en" sz="2000" i="0" u="none" strike="noStrike" cap="none">
                <a:solidFill>
                  <a:schemeClr val="dk1"/>
                </a:solidFill>
                <a:latin typeface="Helvetica Neue"/>
                <a:ea typeface="Helvetica Neue"/>
                <a:cs typeface="Helvetica Neue"/>
                <a:sym typeface="Helvetica Neue"/>
              </a:rPr>
              <a:t> </a:t>
            </a:r>
            <a:br>
              <a:rPr lang="en" sz="2000" i="0" u="none" strike="noStrike" cap="none">
                <a:solidFill>
                  <a:schemeClr val="dk1"/>
                </a:solidFill>
                <a:latin typeface="Helvetica Neue"/>
                <a:ea typeface="Helvetica Neue"/>
                <a:cs typeface="Helvetica Neue"/>
                <a:sym typeface="Helvetica Neue"/>
              </a:rPr>
            </a:br>
            <a:r>
              <a:rPr lang="en" sz="2000">
                <a:latin typeface="Helvetica Neue"/>
                <a:ea typeface="Helvetica Neue"/>
                <a:cs typeface="Helvetica Neue"/>
                <a:sym typeface="Helvetica Neue"/>
              </a:rPr>
              <a:t>A</a:t>
            </a:r>
            <a:r>
              <a:rPr lang="en" sz="2000" i="0" u="none" strike="noStrike" cap="none">
                <a:latin typeface="Helvetica Neue"/>
                <a:ea typeface="Helvetica Neue"/>
                <a:cs typeface="Helvetica Neue"/>
                <a:sym typeface="Helvetica Neue"/>
              </a:rPr>
              <a:t> Python API for handling real HTML</a:t>
            </a:r>
            <a:endParaRPr sz="2000">
              <a:latin typeface="Helvetica Neue"/>
              <a:ea typeface="Helvetica Neue"/>
              <a:cs typeface="Helvetica Neue"/>
              <a:sym typeface="Helvetica Neue"/>
            </a:endParaRPr>
          </a:p>
          <a:p>
            <a:pPr marL="0" marR="0" lvl="0" indent="0" algn="l" rtl="0">
              <a:lnSpc>
                <a:spcPct val="90000"/>
              </a:lnSpc>
              <a:spcBef>
                <a:spcPts val="0"/>
              </a:spcBef>
              <a:spcAft>
                <a:spcPts val="0"/>
              </a:spcAft>
              <a:buNone/>
            </a:pPr>
            <a:endParaRPr sz="2000">
              <a:latin typeface="Helvetica Neue"/>
              <a:ea typeface="Helvetica Neue"/>
              <a:cs typeface="Helvetica Neue"/>
              <a:sym typeface="Helvetica Neue"/>
            </a:endParaRPr>
          </a:p>
          <a:p>
            <a:pPr marL="0" marR="0" lvl="0" indent="0" algn="l" rtl="0">
              <a:lnSpc>
                <a:spcPct val="90000"/>
              </a:lnSpc>
              <a:spcBef>
                <a:spcPts val="480"/>
              </a:spcBef>
              <a:spcAft>
                <a:spcPts val="0"/>
              </a:spcAft>
              <a:buNone/>
            </a:pPr>
            <a:r>
              <a:rPr lang="en" sz="2000" b="1">
                <a:latin typeface="Helvetica Neue"/>
                <a:ea typeface="Helvetica Neue"/>
                <a:cs typeface="Helvetica Neue"/>
                <a:sym typeface="Helvetica Neue"/>
              </a:rPr>
              <a:t>Plain ol’ /regular/expres*ion/s… </a:t>
            </a:r>
            <a:endParaRPr sz="2000" b="1">
              <a:latin typeface="Helvetica Neue"/>
              <a:ea typeface="Helvetica Neue"/>
              <a:cs typeface="Helvetica Neue"/>
              <a:sym typeface="Helvetica Neue"/>
            </a:endParaRPr>
          </a:p>
        </p:txBody>
      </p:sp>
      <p:sp>
        <p:nvSpPr>
          <p:cNvPr id="575" name="Google Shape;575;p76"/>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sp>
        <p:nvSpPr>
          <p:cNvPr id="5" name="Rectangle 4">
            <a:extLst>
              <a:ext uri="{FF2B5EF4-FFF2-40B4-BE49-F238E27FC236}">
                <a16:creationId xmlns:a16="http://schemas.microsoft.com/office/drawing/2014/main" id="{6C914B38-38FB-7447-8FCD-43AD48DCF32C}"/>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7"/>
          <p:cNvSpPr txBox="1">
            <a:spLocks noGrp="1"/>
          </p:cNvSpPr>
          <p:nvPr>
            <p:ph type="body" idx="1"/>
          </p:nvPr>
        </p:nvSpPr>
        <p:spPr>
          <a:xfrm>
            <a:off x="351925" y="779250"/>
            <a:ext cx="8530500" cy="4261800"/>
          </a:xfrm>
          <a:prstGeom prst="rect">
            <a:avLst/>
          </a:prstGeom>
          <a:noFill/>
          <a:ln>
            <a:noFill/>
          </a:ln>
        </p:spPr>
        <p:txBody>
          <a:bodyPr spcFirstLastPara="1" wrap="square" lIns="82525" tIns="41250" rIns="82525" bIns="41250" anchor="t" anchorCtr="0">
            <a:noAutofit/>
          </a:bodyPr>
          <a:lstStyle/>
          <a:p>
            <a:pPr marL="330200" marR="0" lvl="0" indent="-317500" algn="l" rtl="0">
              <a:spcBef>
                <a:spcPts val="500"/>
              </a:spcBef>
              <a:spcAft>
                <a:spcPts val="0"/>
              </a:spcAft>
              <a:buClr>
                <a:srgbClr val="000000"/>
              </a:buClr>
              <a:buSzPts val="2400"/>
              <a:buFont typeface="Arial"/>
              <a:buChar char="•"/>
            </a:pPr>
            <a:r>
              <a:rPr lang="en" sz="2400">
                <a:latin typeface="Helvetica Neue"/>
                <a:ea typeface="Helvetica Neue"/>
                <a:cs typeface="Helvetica Neue"/>
                <a:sym typeface="Helvetica Neue"/>
              </a:rPr>
              <a:t>Nuggets of structured information embedded</a:t>
            </a:r>
            <a:br>
              <a:rPr lang="en" sz="2400">
                <a:latin typeface="Helvetica Neue"/>
                <a:ea typeface="Helvetica Neue"/>
                <a:cs typeface="Helvetica Neue"/>
                <a:sym typeface="Helvetica Neue"/>
              </a:rPr>
            </a:br>
            <a:r>
              <a:rPr lang="en" sz="2400">
                <a:latin typeface="Helvetica Neue"/>
                <a:ea typeface="Helvetica Neue"/>
                <a:cs typeface="Helvetica Neue"/>
                <a:sym typeface="Helvetica Neue"/>
              </a:rPr>
              <a:t>in (semantically) unstructured HTML</a:t>
            </a:r>
            <a:endParaRPr sz="2400" i="0" u="none" strike="noStrike" cap="none">
              <a:latin typeface="Helvetica Neue"/>
              <a:ea typeface="Helvetica Neue"/>
              <a:cs typeface="Helvetica Neue"/>
              <a:sym typeface="Helvetica Neue"/>
            </a:endParaRPr>
          </a:p>
        </p:txBody>
      </p:sp>
      <p:sp>
        <p:nvSpPr>
          <p:cNvPr id="581" name="Google Shape;581;p77"/>
          <p:cNvSpPr txBox="1">
            <a:spLocks noGrp="1"/>
          </p:cNvSpPr>
          <p:nvPr>
            <p:ph type="title"/>
          </p:nvPr>
        </p:nvSpPr>
        <p:spPr>
          <a:xfrm>
            <a:off x="351924" y="133750"/>
            <a:ext cx="8275500" cy="556500"/>
          </a:xfrm>
          <a:prstGeom prst="rect">
            <a:avLst/>
          </a:prstGeom>
          <a:noFill/>
          <a:ln>
            <a:noFill/>
          </a:ln>
        </p:spPr>
        <p:txBody>
          <a:bodyPr spcFirstLastPara="1" wrap="square" lIns="82525" tIns="41250" rIns="82525" bIns="41250" anchor="ctr" anchorCtr="0">
            <a:noAutofit/>
          </a:bodyPr>
          <a:lstStyle/>
          <a:p>
            <a:pPr marL="0" marR="0" lvl="0" indent="0" algn="ctr" rtl="0">
              <a:spcBef>
                <a:spcPts val="0"/>
              </a:spcBef>
              <a:spcAft>
                <a:spcPts val="0"/>
              </a:spcAft>
              <a:buNone/>
            </a:pPr>
            <a:r>
              <a:rPr lang="en" sz="3300" i="0" u="none" strike="noStrike" cap="none">
                <a:solidFill>
                  <a:schemeClr val="dk2"/>
                </a:solidFill>
                <a:latin typeface="Helvetica Neue"/>
                <a:ea typeface="Helvetica Neue"/>
                <a:cs typeface="Helvetica Neue"/>
                <a:sym typeface="Helvetica Neue"/>
              </a:rPr>
              <a:t>Schema.org: microforma</a:t>
            </a:r>
            <a:r>
              <a:rPr lang="en" sz="3300">
                <a:solidFill>
                  <a:schemeClr val="dk2"/>
                </a:solidFill>
                <a:latin typeface="Helvetica Neue"/>
                <a:ea typeface="Helvetica Neue"/>
                <a:cs typeface="Helvetica Neue"/>
                <a:sym typeface="Helvetica Neue"/>
              </a:rPr>
              <a:t>ts for Web pages</a:t>
            </a:r>
            <a:endParaRPr sz="3300" i="0" u="none" strike="noStrike" cap="none">
              <a:solidFill>
                <a:schemeClr val="dk2"/>
              </a:solidFill>
              <a:latin typeface="Helvetica Neue"/>
              <a:ea typeface="Helvetica Neue"/>
              <a:cs typeface="Helvetica Neue"/>
              <a:sym typeface="Helvetica Neue"/>
            </a:endParaRPr>
          </a:p>
        </p:txBody>
      </p:sp>
      <p:sp>
        <p:nvSpPr>
          <p:cNvPr id="582" name="Google Shape;582;p77"/>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pic>
        <p:nvPicPr>
          <p:cNvPr id="583" name="Google Shape;583;p77"/>
          <p:cNvPicPr preferRelativeResize="0"/>
          <p:nvPr/>
        </p:nvPicPr>
        <p:blipFill>
          <a:blip r:embed="rId3">
            <a:alphaModFix/>
          </a:blip>
          <a:stretch>
            <a:fillRect/>
          </a:stretch>
        </p:blipFill>
        <p:spPr>
          <a:xfrm>
            <a:off x="228600" y="2917307"/>
            <a:ext cx="8475027" cy="2172593"/>
          </a:xfrm>
          <a:prstGeom prst="rect">
            <a:avLst/>
          </a:prstGeom>
          <a:noFill/>
          <a:ln>
            <a:noFill/>
          </a:ln>
        </p:spPr>
      </p:pic>
      <p:pic>
        <p:nvPicPr>
          <p:cNvPr id="584" name="Google Shape;584;p77"/>
          <p:cNvPicPr preferRelativeResize="0"/>
          <p:nvPr/>
        </p:nvPicPr>
        <p:blipFill>
          <a:blip r:embed="rId4">
            <a:alphaModFix/>
          </a:blip>
          <a:stretch>
            <a:fillRect/>
          </a:stretch>
        </p:blipFill>
        <p:spPr>
          <a:xfrm>
            <a:off x="5847525" y="1297976"/>
            <a:ext cx="3137600" cy="2089675"/>
          </a:xfrm>
          <a:prstGeom prst="rect">
            <a:avLst/>
          </a:prstGeom>
          <a:noFill/>
          <a:ln>
            <a:noFill/>
          </a:ln>
        </p:spPr>
      </p:pic>
      <p:sp>
        <p:nvSpPr>
          <p:cNvPr id="7" name="Rectangle 6">
            <a:extLst>
              <a:ext uri="{FF2B5EF4-FFF2-40B4-BE49-F238E27FC236}">
                <a16:creationId xmlns:a16="http://schemas.microsoft.com/office/drawing/2014/main" id="{A43581E9-1DEF-9A4E-AB65-DC042D625730}"/>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i="0" u="none" strike="noStrike" cap="none">
                <a:latin typeface="Helvetica Neue"/>
                <a:ea typeface="Helvetica Neue"/>
                <a:cs typeface="Helvetica Neue"/>
                <a:sym typeface="Helvetica Neue"/>
              </a:rPr>
              <a:t>Web </a:t>
            </a:r>
            <a:r>
              <a:rPr lang="en" sz="3600">
                <a:latin typeface="Helvetica Neue"/>
                <a:ea typeface="Helvetica Neue"/>
                <a:cs typeface="Helvetica Neue"/>
                <a:sym typeface="Helvetica Neue"/>
              </a:rPr>
              <a:t>s</a:t>
            </a:r>
            <a:r>
              <a:rPr lang="en" sz="3600" i="0" u="none" strike="noStrike" cap="none">
                <a:latin typeface="Helvetica Neue"/>
                <a:ea typeface="Helvetica Neue"/>
                <a:cs typeface="Helvetica Neue"/>
                <a:sym typeface="Helvetica Neue"/>
              </a:rPr>
              <a:t>ervices</a:t>
            </a:r>
            <a:endParaRPr sz="3600">
              <a:latin typeface="Helvetica Neue"/>
              <a:ea typeface="Helvetica Neue"/>
              <a:cs typeface="Helvetica Neue"/>
              <a:sym typeface="Helvetica Neue"/>
            </a:endParaRPr>
          </a:p>
        </p:txBody>
      </p:sp>
      <p:sp>
        <p:nvSpPr>
          <p:cNvPr id="590" name="Google Shape;590;p78"/>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SzPts val="2200"/>
              <a:buFont typeface="Helvetica Neue"/>
              <a:buChar char="•"/>
            </a:pPr>
            <a:r>
              <a:rPr lang="en" sz="2200" i="0" u="none" strike="noStrike" cap="none">
                <a:latin typeface="Helvetica Neue"/>
                <a:ea typeface="Helvetica Neue"/>
                <a:cs typeface="Helvetica Neue"/>
                <a:sym typeface="Helvetica Neue"/>
              </a:rPr>
              <a:t>Most large web sites today actively discourage screen-scraping to get their content</a:t>
            </a:r>
            <a:endParaRPr sz="2200">
              <a:latin typeface="Helvetica Neue"/>
              <a:ea typeface="Helvetica Neue"/>
              <a:cs typeface="Helvetica Neue"/>
              <a:sym typeface="Helvetica Neue"/>
            </a:endParaRPr>
          </a:p>
          <a:p>
            <a:pPr marL="457200" marR="0" lvl="0" indent="-368300" algn="l" rtl="0">
              <a:lnSpc>
                <a:spcPct val="100000"/>
              </a:lnSpc>
              <a:spcBef>
                <a:spcPts val="1000"/>
              </a:spcBef>
              <a:spcAft>
                <a:spcPts val="0"/>
              </a:spcAft>
              <a:buSzPts val="2200"/>
              <a:buFont typeface="Helvetica Neue"/>
              <a:buChar char="•"/>
            </a:pPr>
            <a:r>
              <a:rPr lang="en" sz="2200">
                <a:latin typeface="Helvetica Neue"/>
                <a:ea typeface="Helvetica Neue"/>
                <a:cs typeface="Helvetica Neue"/>
                <a:sym typeface="Helvetica Neue"/>
              </a:rPr>
              <a:t>Instead: </a:t>
            </a:r>
            <a:r>
              <a:rPr lang="en" sz="2200" i="0" u="none" strike="noStrike" cap="none">
                <a:latin typeface="Helvetica Neue"/>
                <a:ea typeface="Helvetica Neue"/>
                <a:cs typeface="Helvetica Neue"/>
                <a:sym typeface="Helvetica Neue"/>
              </a:rPr>
              <a:t>Web </a:t>
            </a:r>
            <a:r>
              <a:rPr lang="en" sz="2200">
                <a:latin typeface="Helvetica Neue"/>
                <a:ea typeface="Helvetica Neue"/>
                <a:cs typeface="Helvetica Neue"/>
                <a:sym typeface="Helvetica Neue"/>
              </a:rPr>
              <a:t>s</a:t>
            </a:r>
            <a:r>
              <a:rPr lang="en" sz="2200" i="0" u="none" strike="noStrike" cap="none">
                <a:latin typeface="Helvetica Neue"/>
                <a:ea typeface="Helvetica Neue"/>
                <a:cs typeface="Helvetica Neue"/>
                <a:sym typeface="Helvetica Neue"/>
              </a:rPr>
              <a:t>ervice APIs</a:t>
            </a:r>
            <a:r>
              <a:rPr lang="en" sz="2200">
                <a:latin typeface="Helvetica Neue"/>
                <a:ea typeface="Helvetica Neue"/>
                <a:cs typeface="Helvetica Neue"/>
                <a:sym typeface="Helvetica Neue"/>
              </a:rPr>
              <a:t>, for </a:t>
            </a:r>
            <a:r>
              <a:rPr lang="en" sz="2200">
                <a:solidFill>
                  <a:schemeClr val="dk2"/>
                </a:solidFill>
                <a:latin typeface="Helvetica Neue"/>
                <a:ea typeface="Helvetica Neue"/>
                <a:cs typeface="Helvetica Neue"/>
                <a:sym typeface="Helvetica Neue"/>
              </a:rPr>
              <a:t>interoperable machine-to-machine interaction over a network</a:t>
            </a:r>
            <a:endParaRPr sz="2200">
              <a:solidFill>
                <a:schemeClr val="dk2"/>
              </a:solidFill>
              <a:latin typeface="Helvetica Neue"/>
              <a:ea typeface="Helvetica Neue"/>
              <a:cs typeface="Helvetica Neue"/>
              <a:sym typeface="Helvetica Neue"/>
            </a:endParaRPr>
          </a:p>
          <a:p>
            <a:pPr marL="457200" lvl="0" indent="-368300" algn="l" rtl="0">
              <a:lnSpc>
                <a:spcPct val="100000"/>
              </a:lnSpc>
              <a:spcBef>
                <a:spcPts val="1000"/>
              </a:spcBef>
              <a:spcAft>
                <a:spcPts val="0"/>
              </a:spcAft>
              <a:buClr>
                <a:schemeClr val="dk2"/>
              </a:buClr>
              <a:buSzPts val="2200"/>
              <a:buFont typeface="Helvetica Neue"/>
              <a:buChar char="•"/>
            </a:pPr>
            <a:r>
              <a:rPr lang="en" sz="2200">
                <a:solidFill>
                  <a:schemeClr val="dk2"/>
                </a:solidFill>
                <a:latin typeface="Helvetica Neue"/>
                <a:ea typeface="Helvetica Neue"/>
                <a:cs typeface="Helvetica Neue"/>
                <a:sym typeface="Helvetica Neue"/>
              </a:rPr>
              <a:t>The preferred way to get data from online sources</a:t>
            </a:r>
            <a:endParaRPr sz="2200">
              <a:solidFill>
                <a:schemeClr val="dk2"/>
              </a:solidFill>
              <a:latin typeface="Helvetica Neue"/>
              <a:ea typeface="Helvetica Neue"/>
              <a:cs typeface="Helvetica Neue"/>
              <a:sym typeface="Helvetica Neue"/>
            </a:endParaRPr>
          </a:p>
          <a:p>
            <a:pPr marL="457200" lvl="0" indent="-368300" algn="l" rtl="0">
              <a:lnSpc>
                <a:spcPct val="100000"/>
              </a:lnSpc>
              <a:spcBef>
                <a:spcPts val="1000"/>
              </a:spcBef>
              <a:spcAft>
                <a:spcPts val="0"/>
              </a:spcAft>
              <a:buClr>
                <a:schemeClr val="dk2"/>
              </a:buClr>
              <a:buSzPts val="2200"/>
              <a:buFont typeface="Helvetica Neue"/>
              <a:buChar char="•"/>
            </a:pPr>
            <a:r>
              <a:rPr lang="en" sz="2200">
                <a:solidFill>
                  <a:schemeClr val="dk2"/>
                </a:solidFill>
                <a:latin typeface="Helvetica Neue"/>
                <a:ea typeface="Helvetica Neue"/>
                <a:cs typeface="Helvetica Neue"/>
                <a:sym typeface="Helvetica Neue"/>
              </a:rPr>
              <a:t>Most common framework: REST</a:t>
            </a:r>
            <a:endParaRPr sz="2200">
              <a:solidFill>
                <a:schemeClr val="dk2"/>
              </a:solidFill>
              <a:latin typeface="Helvetica Neue"/>
              <a:ea typeface="Helvetica Neue"/>
              <a:cs typeface="Helvetica Neue"/>
              <a:sym typeface="Helvetica Neue"/>
            </a:endParaRPr>
          </a:p>
          <a:p>
            <a:pPr marL="914400" marR="0" lvl="1" indent="-368300" algn="l" rtl="0">
              <a:lnSpc>
                <a:spcPct val="100000"/>
              </a:lnSpc>
              <a:spcBef>
                <a:spcPts val="1000"/>
              </a:spcBef>
              <a:spcAft>
                <a:spcPts val="0"/>
              </a:spcAft>
              <a:buClr>
                <a:schemeClr val="dk2"/>
              </a:buClr>
              <a:buSzPts val="2200"/>
              <a:buFont typeface="Helvetica Neue"/>
              <a:buChar char="–"/>
            </a:pPr>
            <a:r>
              <a:rPr lang="en" sz="2200">
                <a:solidFill>
                  <a:schemeClr val="dk2"/>
                </a:solidFill>
                <a:latin typeface="Helvetica Neue"/>
                <a:ea typeface="Helvetica Neue"/>
                <a:cs typeface="Helvetica Neue"/>
                <a:sym typeface="Helvetica Neue"/>
              </a:rPr>
              <a:t>You request a URL from the server via HTTP</a:t>
            </a:r>
            <a:endParaRPr sz="2200">
              <a:solidFill>
                <a:schemeClr val="dk2"/>
              </a:solidFill>
              <a:latin typeface="Helvetica Neue"/>
              <a:ea typeface="Helvetica Neue"/>
              <a:cs typeface="Helvetica Neue"/>
              <a:sym typeface="Helvetica Neue"/>
            </a:endParaRPr>
          </a:p>
          <a:p>
            <a:pPr marL="914400" marR="0" lvl="1" indent="-368300" algn="l" rtl="0">
              <a:lnSpc>
                <a:spcPct val="100000"/>
              </a:lnSpc>
              <a:spcBef>
                <a:spcPts val="1000"/>
              </a:spcBef>
              <a:spcAft>
                <a:spcPts val="0"/>
              </a:spcAft>
              <a:buClr>
                <a:schemeClr val="dk2"/>
              </a:buClr>
              <a:buSzPts val="2200"/>
              <a:buFont typeface="Helvetica Neue"/>
              <a:buChar char="–"/>
            </a:pPr>
            <a:r>
              <a:rPr lang="en" sz="2200">
                <a:solidFill>
                  <a:schemeClr val="dk2"/>
                </a:solidFill>
                <a:latin typeface="Helvetica Neue"/>
                <a:ea typeface="Helvetica Neue"/>
                <a:cs typeface="Helvetica Neue"/>
                <a:sym typeface="Helvetica Neue"/>
              </a:rPr>
              <a:t>The server responds with a text file (e.g., JSON, XML, plain text)</a:t>
            </a:r>
            <a:endParaRPr sz="2200">
              <a:solidFill>
                <a:schemeClr val="dk2"/>
              </a:solidFill>
              <a:latin typeface="Helvetica Neue"/>
              <a:ea typeface="Helvetica Neue"/>
              <a:cs typeface="Helvetica Neue"/>
              <a:sym typeface="Helvetica Neue"/>
            </a:endParaRPr>
          </a:p>
          <a:p>
            <a:pPr marL="0" marR="0" lvl="0" indent="0" algn="l" rtl="0">
              <a:lnSpc>
                <a:spcPct val="100000"/>
              </a:lnSpc>
              <a:spcBef>
                <a:spcPts val="1000"/>
              </a:spcBef>
              <a:spcAft>
                <a:spcPts val="1000"/>
              </a:spcAft>
              <a:buNone/>
            </a:pPr>
            <a:endParaRPr sz="2200">
              <a:latin typeface="Helvetica Neue"/>
              <a:ea typeface="Helvetica Neue"/>
              <a:cs typeface="Helvetica Neue"/>
              <a:sym typeface="Helvetica Neue"/>
            </a:endParaRPr>
          </a:p>
        </p:txBody>
      </p:sp>
      <p:sp>
        <p:nvSpPr>
          <p:cNvPr id="591" name="Google Shape;591;p78"/>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
        <p:nvSpPr>
          <p:cNvPr id="5" name="Rectangle 4">
            <a:extLst>
              <a:ext uri="{FF2B5EF4-FFF2-40B4-BE49-F238E27FC236}">
                <a16:creationId xmlns:a16="http://schemas.microsoft.com/office/drawing/2014/main" id="{22314DC0-D772-C042-87E1-C3C0F4C7651F}"/>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sz="3600">
                <a:latin typeface="Helvetica Neue"/>
                <a:ea typeface="Helvetica Neue"/>
                <a:cs typeface="Helvetica Neue"/>
                <a:sym typeface="Helvetica Neue"/>
              </a:rPr>
              <a:t>REST example</a:t>
            </a:r>
            <a:endParaRPr sz="3600">
              <a:latin typeface="Helvetica Neue"/>
              <a:ea typeface="Helvetica Neue"/>
              <a:cs typeface="Helvetica Neue"/>
              <a:sym typeface="Helvetica Neue"/>
            </a:endParaRPr>
          </a:p>
        </p:txBody>
      </p:sp>
      <p:sp>
        <p:nvSpPr>
          <p:cNvPr id="597" name="Google Shape;597;p79"/>
          <p:cNvSpPr txBox="1">
            <a:spLocks noGrp="1"/>
          </p:cNvSpPr>
          <p:nvPr>
            <p:ph type="sldNum" idx="12"/>
          </p:nvPr>
        </p:nvSpPr>
        <p:spPr>
          <a:xfrm>
            <a:off x="6851525"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35</a:t>
            </a:fld>
            <a:endParaRPr/>
          </a:p>
        </p:txBody>
      </p:sp>
      <p:sp>
        <p:nvSpPr>
          <p:cNvPr id="598" name="Google Shape;598;p79"/>
          <p:cNvSpPr txBox="1">
            <a:spLocks noGrp="1"/>
          </p:cNvSpPr>
          <p:nvPr>
            <p:ph type="body" idx="1"/>
          </p:nvPr>
        </p:nvSpPr>
        <p:spPr>
          <a:xfrm>
            <a:off x="2400262" y="1211351"/>
            <a:ext cx="6321600" cy="300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444"/>
              </a:spcBef>
              <a:spcAft>
                <a:spcPts val="0"/>
              </a:spcAft>
              <a:buClr>
                <a:schemeClr val="dk1"/>
              </a:buClr>
              <a:buFont typeface="Arial"/>
              <a:buNone/>
            </a:pPr>
            <a:r>
              <a:rPr lang="en" sz="1800">
                <a:latin typeface="Helvetica Neue"/>
                <a:ea typeface="Helvetica Neue"/>
                <a:cs typeface="Helvetica Neue"/>
                <a:sym typeface="Helvetica Neue"/>
              </a:rPr>
              <a:t>← This resource is a description of a user named Jane</a:t>
            </a:r>
            <a:endParaRPr sz="1800" i="0" u="none" strike="noStrike" cap="none">
              <a:latin typeface="Helvetica Neue"/>
              <a:ea typeface="Helvetica Neue"/>
              <a:cs typeface="Helvetica Neue"/>
              <a:sym typeface="Helvetica Neue"/>
            </a:endParaRPr>
          </a:p>
          <a:p>
            <a:pPr marL="342900" marR="0" lvl="0" indent="-316230" algn="l" rtl="0">
              <a:lnSpc>
                <a:spcPct val="100000"/>
              </a:lnSpc>
              <a:spcBef>
                <a:spcPts val="444"/>
              </a:spcBef>
              <a:spcAft>
                <a:spcPts val="0"/>
              </a:spcAft>
              <a:buClr>
                <a:srgbClr val="000000"/>
              </a:buClr>
              <a:buSzPts val="1800"/>
              <a:buFont typeface="Arial"/>
              <a:buChar char="•"/>
            </a:pPr>
            <a:r>
              <a:rPr lang="en" sz="1800">
                <a:latin typeface="Helvetica Neue"/>
                <a:ea typeface="Helvetica Neue"/>
                <a:cs typeface="Helvetica Neue"/>
                <a:sym typeface="Helvetica Neue"/>
              </a:rPr>
              <a:t>Requested by sending GET request for the resource’s URL, e.g., via </a:t>
            </a:r>
            <a:r>
              <a:rPr lang="en" sz="1800" u="sng">
                <a:solidFill>
                  <a:schemeClr val="hlink"/>
                </a:solidFill>
                <a:latin typeface="Helvetica Neue"/>
                <a:ea typeface="Helvetica Neue"/>
                <a:cs typeface="Helvetica Neue"/>
                <a:sym typeface="Helvetica Neue"/>
                <a:hlinkClick r:id="rId3"/>
              </a:rPr>
              <a:t>curl</a:t>
            </a:r>
            <a:r>
              <a:rPr lang="en" sz="1800">
                <a:latin typeface="Helvetica Neue"/>
                <a:ea typeface="Helvetica Neue"/>
                <a:cs typeface="Helvetica Neue"/>
                <a:sym typeface="Helvetica Neue"/>
              </a:rPr>
              <a:t>:</a:t>
            </a:r>
            <a:br>
              <a:rPr lang="en" sz="1800">
                <a:latin typeface="Helvetica Neue"/>
                <a:ea typeface="Helvetica Neue"/>
                <a:cs typeface="Helvetica Neue"/>
                <a:sym typeface="Helvetica Neue"/>
              </a:rPr>
            </a:br>
            <a:r>
              <a:rPr lang="en" sz="1800">
                <a:latin typeface="Courier New"/>
                <a:ea typeface="Courier New"/>
                <a:cs typeface="Courier New"/>
                <a:sym typeface="Courier New"/>
              </a:rPr>
              <a:t>curl http://www.example.org/users/jane/</a:t>
            </a:r>
            <a:endParaRPr sz="1800">
              <a:latin typeface="Courier New"/>
              <a:ea typeface="Courier New"/>
              <a:cs typeface="Courier New"/>
              <a:sym typeface="Courier New"/>
            </a:endParaRPr>
          </a:p>
          <a:p>
            <a:pPr marL="342900" marR="0" lvl="0" indent="-316230" algn="l" rtl="0">
              <a:lnSpc>
                <a:spcPct val="100000"/>
              </a:lnSpc>
              <a:spcBef>
                <a:spcPts val="444"/>
              </a:spcBef>
              <a:spcAft>
                <a:spcPts val="0"/>
              </a:spcAft>
              <a:buClr>
                <a:srgbClr val="000000"/>
              </a:buClr>
              <a:buSzPts val="1800"/>
              <a:buFont typeface="Arial"/>
              <a:buChar char="•"/>
            </a:pPr>
            <a:r>
              <a:rPr lang="en" sz="1800" i="0" u="none" strike="noStrike" cap="none">
                <a:latin typeface="Helvetica Neue"/>
                <a:ea typeface="Helvetica Neue"/>
                <a:cs typeface="Helvetica Neue"/>
                <a:sym typeface="Helvetica Neue"/>
              </a:rPr>
              <a:t>If they need to modify </a:t>
            </a:r>
            <a:r>
              <a:rPr lang="en" sz="1800">
                <a:latin typeface="Helvetica Neue"/>
                <a:ea typeface="Helvetica Neue"/>
                <a:cs typeface="Helvetica Neue"/>
                <a:sym typeface="Helvetica Neue"/>
              </a:rPr>
              <a:t>the resource</a:t>
            </a:r>
            <a:r>
              <a:rPr lang="en" sz="1800" i="0" u="none" strike="noStrike" cap="none">
                <a:latin typeface="Helvetica Neue"/>
                <a:ea typeface="Helvetica Neue"/>
                <a:cs typeface="Helvetica Neue"/>
                <a:sym typeface="Helvetica Neue"/>
              </a:rPr>
              <a:t>, they GET it, modify it, and PUT it back</a:t>
            </a:r>
            <a:endParaRPr sz="1800">
              <a:latin typeface="Helvetica Neue"/>
              <a:ea typeface="Helvetica Neue"/>
              <a:cs typeface="Helvetica Neue"/>
              <a:sym typeface="Helvetica Neue"/>
            </a:endParaRPr>
          </a:p>
          <a:p>
            <a:pPr marL="342900" marR="0" lvl="0" indent="-316230" algn="l" rtl="0">
              <a:lnSpc>
                <a:spcPct val="100000"/>
              </a:lnSpc>
              <a:spcBef>
                <a:spcPts val="444"/>
              </a:spcBef>
              <a:spcAft>
                <a:spcPts val="0"/>
              </a:spcAft>
              <a:buClr>
                <a:srgbClr val="000000"/>
              </a:buClr>
              <a:buSzPts val="1800"/>
              <a:buFont typeface="Arial"/>
              <a:buChar char="•"/>
            </a:pPr>
            <a:r>
              <a:rPr lang="en" sz="1800" i="0" u="none" strike="noStrike" cap="none">
                <a:latin typeface="Helvetica Neue"/>
                <a:ea typeface="Helvetica Neue"/>
                <a:cs typeface="Helvetica Neue"/>
                <a:sym typeface="Helvetica Neue"/>
              </a:rPr>
              <a:t>The href to the </a:t>
            </a:r>
            <a:r>
              <a:rPr lang="en" sz="1800">
                <a:latin typeface="Helvetica Neue"/>
                <a:ea typeface="Helvetica Neue"/>
                <a:cs typeface="Helvetica Neue"/>
                <a:sym typeface="Helvetica Neue"/>
              </a:rPr>
              <a:t>l</a:t>
            </a:r>
            <a:r>
              <a:rPr lang="en" sz="1800" i="0" u="none" strike="noStrike" cap="none">
                <a:latin typeface="Helvetica Neue"/>
                <a:ea typeface="Helvetica Neue"/>
                <a:cs typeface="Helvetica Neue"/>
                <a:sym typeface="Helvetica Neue"/>
              </a:rPr>
              <a:t>ocation resource allows savvy clients to </a:t>
            </a:r>
            <a:r>
              <a:rPr lang="en" sz="1800">
                <a:latin typeface="Helvetica Neue"/>
                <a:ea typeface="Helvetica Neue"/>
                <a:cs typeface="Helvetica Neue"/>
                <a:sym typeface="Helvetica Neue"/>
              </a:rPr>
              <a:t>get more</a:t>
            </a:r>
            <a:r>
              <a:rPr lang="en" sz="1800" i="0" u="none" strike="noStrike" cap="none">
                <a:latin typeface="Helvetica Neue"/>
                <a:ea typeface="Helvetica Neue"/>
                <a:cs typeface="Helvetica Neue"/>
                <a:sym typeface="Helvetica Neue"/>
              </a:rPr>
              <a:t> information with another simple GET request</a:t>
            </a:r>
            <a:endParaRPr sz="1800">
              <a:latin typeface="Helvetica Neue"/>
              <a:ea typeface="Helvetica Neue"/>
              <a:cs typeface="Helvetica Neue"/>
              <a:sym typeface="Helvetica Neue"/>
            </a:endParaRPr>
          </a:p>
          <a:p>
            <a:pPr marL="342900" marR="0" lvl="0" indent="-316230" algn="l" rtl="0">
              <a:lnSpc>
                <a:spcPct val="100000"/>
              </a:lnSpc>
              <a:spcBef>
                <a:spcPts val="444"/>
              </a:spcBef>
              <a:spcAft>
                <a:spcPts val="0"/>
              </a:spcAft>
              <a:buClr>
                <a:srgbClr val="000000"/>
              </a:buClr>
              <a:buSzPts val="1800"/>
              <a:buFont typeface="Arial"/>
              <a:buChar char="•"/>
            </a:pPr>
            <a:r>
              <a:rPr lang="en" sz="1800" i="0" u="none" strike="noStrike" cap="none">
                <a:latin typeface="Helvetica Neue"/>
                <a:ea typeface="Helvetica Neue"/>
                <a:cs typeface="Helvetica Neue"/>
                <a:sym typeface="Helvetica Neue"/>
              </a:rPr>
              <a:t>Implication: Clients cannot be too “thin”; need to understand resource formats!</a:t>
            </a:r>
            <a:endParaRPr sz="1800" i="0" u="none" strike="noStrike" cap="none">
              <a:latin typeface="Helvetica Neue"/>
              <a:ea typeface="Helvetica Neue"/>
              <a:cs typeface="Helvetica Neue"/>
              <a:sym typeface="Helvetica Neue"/>
            </a:endParaRPr>
          </a:p>
        </p:txBody>
      </p:sp>
      <p:sp>
        <p:nvSpPr>
          <p:cNvPr id="599" name="Google Shape;599;p79"/>
          <p:cNvSpPr txBox="1"/>
          <p:nvPr/>
        </p:nvSpPr>
        <p:spPr>
          <a:xfrm>
            <a:off x="3350" y="999350"/>
            <a:ext cx="2575500" cy="3612900"/>
          </a:xfrm>
          <a:prstGeom prst="rect">
            <a:avLst/>
          </a:prstGeom>
          <a:noFill/>
          <a:ln>
            <a:noFill/>
          </a:ln>
        </p:spPr>
        <p:txBody>
          <a:bodyPr spcFirstLastPara="1" wrap="square" lIns="91425" tIns="91425" rIns="91425" bIns="91425" anchor="t" anchorCtr="0">
            <a:noAutofit/>
          </a:bodyPr>
          <a:lstStyle/>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a:t>
            </a:r>
            <a:endParaRPr sz="1300">
              <a:solidFill>
                <a:schemeClr val="dk2"/>
              </a:solidFill>
              <a:latin typeface="Consolas"/>
              <a:ea typeface="Consolas"/>
              <a:cs typeface="Consolas"/>
              <a:sym typeface="Consolas"/>
            </a:endParaRPr>
          </a:p>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  "user": {</a:t>
            </a:r>
            <a:endParaRPr sz="1300">
              <a:solidFill>
                <a:schemeClr val="dk2"/>
              </a:solidFill>
              <a:latin typeface="Consolas"/>
              <a:ea typeface="Consolas"/>
              <a:cs typeface="Consolas"/>
              <a:sym typeface="Consolas"/>
            </a:endParaRPr>
          </a:p>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    "name": "Jane",</a:t>
            </a:r>
            <a:endParaRPr sz="1300">
              <a:solidFill>
                <a:schemeClr val="dk2"/>
              </a:solidFill>
              <a:latin typeface="Consolas"/>
              <a:ea typeface="Consolas"/>
              <a:cs typeface="Consolas"/>
              <a:sym typeface="Consolas"/>
            </a:endParaRPr>
          </a:p>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    "gender": "female",</a:t>
            </a:r>
            <a:endParaRPr sz="1300">
              <a:solidFill>
                <a:schemeClr val="dk2"/>
              </a:solidFill>
              <a:latin typeface="Consolas"/>
              <a:ea typeface="Consolas"/>
              <a:cs typeface="Consolas"/>
              <a:sym typeface="Consolas"/>
            </a:endParaRPr>
          </a:p>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    "location": {</a:t>
            </a:r>
            <a:endParaRPr sz="1300">
              <a:solidFill>
                <a:schemeClr val="dk2"/>
              </a:solidFill>
              <a:latin typeface="Consolas"/>
              <a:ea typeface="Consolas"/>
              <a:cs typeface="Consolas"/>
              <a:sym typeface="Consolas"/>
            </a:endParaRPr>
          </a:p>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      "href": "http://www.example.org/us/ny/new_york",</a:t>
            </a:r>
            <a:endParaRPr sz="1300">
              <a:solidFill>
                <a:schemeClr val="dk2"/>
              </a:solidFill>
              <a:latin typeface="Consolas"/>
              <a:ea typeface="Consolas"/>
              <a:cs typeface="Consolas"/>
              <a:sym typeface="Consolas"/>
            </a:endParaRPr>
          </a:p>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      "text": "New York"</a:t>
            </a:r>
            <a:endParaRPr sz="1300">
              <a:solidFill>
                <a:schemeClr val="dk2"/>
              </a:solidFill>
              <a:latin typeface="Consolas"/>
              <a:ea typeface="Consolas"/>
              <a:cs typeface="Consolas"/>
              <a:sym typeface="Consolas"/>
            </a:endParaRPr>
          </a:p>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    }</a:t>
            </a:r>
            <a:endParaRPr sz="1300">
              <a:solidFill>
                <a:schemeClr val="dk2"/>
              </a:solidFill>
              <a:latin typeface="Consolas"/>
              <a:ea typeface="Consolas"/>
              <a:cs typeface="Consolas"/>
              <a:sym typeface="Consolas"/>
            </a:endParaRPr>
          </a:p>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  }</a:t>
            </a:r>
            <a:endParaRPr sz="1300">
              <a:solidFill>
                <a:schemeClr val="dk2"/>
              </a:solidFill>
              <a:latin typeface="Consolas"/>
              <a:ea typeface="Consolas"/>
              <a:cs typeface="Consolas"/>
              <a:sym typeface="Consolas"/>
            </a:endParaRPr>
          </a:p>
          <a:p>
            <a:pPr marL="0" lvl="0" indent="0" algn="l" rtl="0">
              <a:spcBef>
                <a:spcPts val="388"/>
              </a:spcBef>
              <a:spcAft>
                <a:spcPts val="0"/>
              </a:spcAft>
              <a:buClr>
                <a:schemeClr val="dk2"/>
              </a:buClr>
              <a:buSzPts val="1100"/>
              <a:buFont typeface="Arial"/>
              <a:buNone/>
            </a:pPr>
            <a:r>
              <a:rPr lang="en" sz="1300">
                <a:solidFill>
                  <a:schemeClr val="dk2"/>
                </a:solidFill>
                <a:latin typeface="Consolas"/>
                <a:ea typeface="Consolas"/>
                <a:cs typeface="Consolas"/>
                <a:sym typeface="Consolas"/>
              </a:rPr>
              <a:t>}</a:t>
            </a:r>
            <a:endParaRPr sz="1300"/>
          </a:p>
        </p:txBody>
      </p:sp>
      <p:sp>
        <p:nvSpPr>
          <p:cNvPr id="6" name="Rectangle 5">
            <a:extLst>
              <a:ext uri="{FF2B5EF4-FFF2-40B4-BE49-F238E27FC236}">
                <a16:creationId xmlns:a16="http://schemas.microsoft.com/office/drawing/2014/main" id="{9C05D179-816A-3248-97D0-E6F1B5A9E746}"/>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1"/>
          <p:cNvSpPr txBox="1">
            <a:spLocks noGrp="1"/>
          </p:cNvSpPr>
          <p:nvPr>
            <p:ph type="title"/>
          </p:nvPr>
        </p:nvSpPr>
        <p:spPr>
          <a:xfrm>
            <a:off x="457200" y="228089"/>
            <a:ext cx="82296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4400" b="0">
                <a:solidFill>
                  <a:srgbClr val="000000"/>
                </a:solidFill>
                <a:latin typeface="Helvetica Neue"/>
                <a:ea typeface="Helvetica Neue"/>
                <a:cs typeface="Helvetica Neue"/>
                <a:sym typeface="Helvetica Neue"/>
              </a:rPr>
              <a:t>Cooking with data</a:t>
            </a:r>
            <a:endParaRPr>
              <a:solidFill>
                <a:srgbClr val="000000"/>
              </a:solidFill>
              <a:latin typeface="Helvetica Neue"/>
              <a:ea typeface="Helvetica Neue"/>
              <a:cs typeface="Helvetica Neue"/>
              <a:sym typeface="Helvetica Neue"/>
            </a:endParaRPr>
          </a:p>
        </p:txBody>
      </p:sp>
      <p:sp>
        <p:nvSpPr>
          <p:cNvPr id="619" name="Google Shape;619;p81"/>
          <p:cNvSpPr txBox="1">
            <a:spLocks noGrp="1"/>
          </p:cNvSpPr>
          <p:nvPr>
            <p:ph type="ftr" idx="11"/>
          </p:nvPr>
        </p:nvSpPr>
        <p:spPr>
          <a:xfrm>
            <a:off x="3124200" y="4767263"/>
            <a:ext cx="2895600" cy="273900"/>
          </a:xfrm>
          <a:prstGeom prst="rect">
            <a:avLst/>
          </a:prstGeom>
          <a:noFill/>
          <a:ln>
            <a:noFill/>
          </a:ln>
        </p:spPr>
        <p:txBody>
          <a:bodyPr spcFirstLastPara="1" wrap="square" lIns="57600" tIns="28800" rIns="57600" bIns="28800" anchor="ctr" anchorCtr="0">
            <a:noAutofit/>
          </a:bodyPr>
          <a:lstStyle/>
          <a:p>
            <a:pPr marL="0" marR="0" lvl="0" indent="0" algn="r"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a:p>
            <a:pPr marL="0" marR="0" lvl="0" indent="0" algn="r" rtl="0">
              <a:spcBef>
                <a:spcPts val="0"/>
              </a:spcBef>
              <a:spcAft>
                <a:spcPts val="0"/>
              </a:spcAft>
              <a:buNone/>
            </a:pPr>
            <a:endParaRPr sz="1200" b="0" i="0" u="none" strike="noStrike" cap="none">
              <a:solidFill>
                <a:schemeClr val="dk2"/>
              </a:solidFill>
              <a:latin typeface="Times New Roman"/>
              <a:ea typeface="Times New Roman"/>
              <a:cs typeface="Times New Roman"/>
              <a:sym typeface="Times New Roman"/>
            </a:endParaRPr>
          </a:p>
        </p:txBody>
      </p:sp>
      <p:pic>
        <p:nvPicPr>
          <p:cNvPr id="620" name="Google Shape;620;p81"/>
          <p:cNvPicPr preferRelativeResize="0"/>
          <p:nvPr/>
        </p:nvPicPr>
        <p:blipFill>
          <a:blip r:embed="rId3">
            <a:alphaModFix/>
          </a:blip>
          <a:stretch>
            <a:fillRect/>
          </a:stretch>
        </p:blipFill>
        <p:spPr>
          <a:xfrm>
            <a:off x="223451" y="1797439"/>
            <a:ext cx="1653848" cy="1102905"/>
          </a:xfrm>
          <a:prstGeom prst="rect">
            <a:avLst/>
          </a:prstGeom>
          <a:noFill/>
          <a:ln>
            <a:noFill/>
          </a:ln>
        </p:spPr>
      </p:pic>
      <p:pic>
        <p:nvPicPr>
          <p:cNvPr id="621" name="Google Shape;621;p81"/>
          <p:cNvPicPr preferRelativeResize="0"/>
          <p:nvPr/>
        </p:nvPicPr>
        <p:blipFill>
          <a:blip r:embed="rId4">
            <a:alphaModFix/>
          </a:blip>
          <a:stretch>
            <a:fillRect/>
          </a:stretch>
        </p:blipFill>
        <p:spPr>
          <a:xfrm>
            <a:off x="223450" y="422656"/>
            <a:ext cx="1653850" cy="1240387"/>
          </a:xfrm>
          <a:prstGeom prst="rect">
            <a:avLst/>
          </a:prstGeom>
          <a:noFill/>
          <a:ln>
            <a:noFill/>
          </a:ln>
        </p:spPr>
      </p:pic>
      <p:pic>
        <p:nvPicPr>
          <p:cNvPr id="622" name="Google Shape;622;p81"/>
          <p:cNvPicPr preferRelativeResize="0"/>
          <p:nvPr/>
        </p:nvPicPr>
        <p:blipFill>
          <a:blip r:embed="rId5">
            <a:alphaModFix/>
          </a:blip>
          <a:stretch>
            <a:fillRect/>
          </a:stretch>
        </p:blipFill>
        <p:spPr>
          <a:xfrm>
            <a:off x="223451" y="3007906"/>
            <a:ext cx="1653850" cy="1151487"/>
          </a:xfrm>
          <a:prstGeom prst="rect">
            <a:avLst/>
          </a:prstGeom>
          <a:noFill/>
          <a:ln>
            <a:noFill/>
          </a:ln>
        </p:spPr>
      </p:pic>
      <p:pic>
        <p:nvPicPr>
          <p:cNvPr id="623" name="Google Shape;623;p81"/>
          <p:cNvPicPr preferRelativeResize="0"/>
          <p:nvPr/>
        </p:nvPicPr>
        <p:blipFill>
          <a:blip r:embed="rId6">
            <a:alphaModFix/>
          </a:blip>
          <a:stretch>
            <a:fillRect/>
          </a:stretch>
        </p:blipFill>
        <p:spPr>
          <a:xfrm rot="5400000">
            <a:off x="6688238" y="1940711"/>
            <a:ext cx="2863148" cy="1610525"/>
          </a:xfrm>
          <a:prstGeom prst="rect">
            <a:avLst/>
          </a:prstGeom>
          <a:noFill/>
          <a:ln>
            <a:noFill/>
          </a:ln>
        </p:spPr>
      </p:pic>
      <p:sp>
        <p:nvSpPr>
          <p:cNvPr id="624" name="Google Shape;624;p81"/>
          <p:cNvSpPr/>
          <p:nvPr/>
        </p:nvSpPr>
        <p:spPr>
          <a:xfrm>
            <a:off x="1974881" y="1184175"/>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5" name="Google Shape;625;p81"/>
          <p:cNvSpPr/>
          <p:nvPr/>
        </p:nvSpPr>
        <p:spPr>
          <a:xfrm>
            <a:off x="1955056" y="2357638"/>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6" name="Google Shape;626;p81"/>
          <p:cNvSpPr/>
          <p:nvPr/>
        </p:nvSpPr>
        <p:spPr>
          <a:xfrm>
            <a:off x="1974881" y="3531112"/>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7" name="Google Shape;627;p81"/>
          <p:cNvSpPr/>
          <p:nvPr/>
        </p:nvSpPr>
        <p:spPr>
          <a:xfrm>
            <a:off x="6318281" y="2388112"/>
            <a:ext cx="894600" cy="448800"/>
          </a:xfrm>
          <a:prstGeom prst="rightArrow">
            <a:avLst>
              <a:gd name="adj1" fmla="val 50000"/>
              <a:gd name="adj2" fmla="val 50000"/>
            </a:avLst>
          </a:prstGeom>
          <a:solidFill>
            <a:srgbClr val="CC4125"/>
          </a:solidFill>
          <a:ln w="9525" cap="flat" cmpd="sng">
            <a:solidFill>
              <a:srgbClr val="CC41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28" name="Google Shape;628;p81"/>
          <p:cNvPicPr preferRelativeResize="0"/>
          <p:nvPr/>
        </p:nvPicPr>
        <p:blipFill>
          <a:blip r:embed="rId7">
            <a:alphaModFix/>
          </a:blip>
          <a:stretch>
            <a:fillRect/>
          </a:stretch>
        </p:blipFill>
        <p:spPr>
          <a:xfrm>
            <a:off x="3021881" y="1504889"/>
            <a:ext cx="3144000" cy="2094387"/>
          </a:xfrm>
          <a:prstGeom prst="rect">
            <a:avLst/>
          </a:prstGeom>
          <a:noFill/>
          <a:ln>
            <a:noFill/>
          </a:ln>
        </p:spPr>
      </p:pic>
      <p:sp>
        <p:nvSpPr>
          <p:cNvPr id="629" name="Google Shape;629;p81"/>
          <p:cNvSpPr txBox="1">
            <a:spLocks noGrp="1"/>
          </p:cNvSpPr>
          <p:nvPr>
            <p:ph type="title"/>
          </p:nvPr>
        </p:nvSpPr>
        <p:spPr>
          <a:xfrm>
            <a:off x="7079200" y="4419100"/>
            <a:ext cx="20751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a:solidFill>
                  <a:srgbClr val="000000"/>
                </a:solidFill>
                <a:latin typeface="Helvetica Neue"/>
                <a:ea typeface="Helvetica Neue"/>
                <a:cs typeface="Helvetica Neue"/>
                <a:sym typeface="Helvetica Neue"/>
              </a:rPr>
              <a:t>Part 3:</a:t>
            </a:r>
            <a:endParaRPr sz="200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a:solidFill>
                  <a:srgbClr val="000000"/>
                </a:solidFill>
                <a:latin typeface="Helvetica Neue"/>
                <a:ea typeface="Helvetica Neue"/>
                <a:cs typeface="Helvetica Neue"/>
                <a:sym typeface="Helvetica Neue"/>
              </a:rPr>
              <a:t>Data wrangling</a:t>
            </a:r>
            <a:endParaRPr sz="2000">
              <a:solidFill>
                <a:srgbClr val="000000"/>
              </a:solidFill>
              <a:latin typeface="Helvetica Neue"/>
              <a:ea typeface="Helvetica Neue"/>
              <a:cs typeface="Helvetica Neue"/>
              <a:sym typeface="Helvetica Neue"/>
            </a:endParaRPr>
          </a:p>
        </p:txBody>
      </p:sp>
      <p:cxnSp>
        <p:nvCxnSpPr>
          <p:cNvPr id="630" name="Google Shape;630;p81"/>
          <p:cNvCxnSpPr/>
          <p:nvPr/>
        </p:nvCxnSpPr>
        <p:spPr>
          <a:xfrm rot="10800000">
            <a:off x="2938000" y="3647875"/>
            <a:ext cx="4304100" cy="999600"/>
          </a:xfrm>
          <a:prstGeom prst="straightConnector1">
            <a:avLst/>
          </a:prstGeom>
          <a:noFill/>
          <a:ln w="19050" cap="flat" cmpd="sng">
            <a:solidFill>
              <a:schemeClr val="dk2"/>
            </a:solidFill>
            <a:prstDash val="solid"/>
            <a:round/>
            <a:headEnd type="none" w="med" len="med"/>
            <a:tailEnd type="triangle" w="med" len="med"/>
          </a:ln>
        </p:spPr>
      </p:cxnSp>
      <p:cxnSp>
        <p:nvCxnSpPr>
          <p:cNvPr id="631" name="Google Shape;631;p81"/>
          <p:cNvCxnSpPr/>
          <p:nvPr/>
        </p:nvCxnSpPr>
        <p:spPr>
          <a:xfrm rot="10800000">
            <a:off x="6700250" y="2999225"/>
            <a:ext cx="656100" cy="1571700"/>
          </a:xfrm>
          <a:prstGeom prst="straightConnector1">
            <a:avLst/>
          </a:prstGeom>
          <a:noFill/>
          <a:ln w="19050" cap="flat" cmpd="sng">
            <a:solidFill>
              <a:schemeClr val="dk2"/>
            </a:solidFill>
            <a:prstDash val="solid"/>
            <a:round/>
            <a:headEnd type="none" w="med" len="med"/>
            <a:tailEnd type="triangle" w="med" len="med"/>
          </a:ln>
        </p:spPr>
      </p:cxnSp>
      <p:sp>
        <p:nvSpPr>
          <p:cNvPr id="632" name="Google Shape;632;p81"/>
          <p:cNvSpPr/>
          <p:nvPr/>
        </p:nvSpPr>
        <p:spPr>
          <a:xfrm>
            <a:off x="7101975" y="4296427"/>
            <a:ext cx="1998900" cy="7785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1"/>
          <p:cNvSpPr txBox="1">
            <a:spLocks noGrp="1"/>
          </p:cNvSpPr>
          <p:nvPr>
            <p:ph type="title"/>
          </p:nvPr>
        </p:nvSpPr>
        <p:spPr>
          <a:xfrm>
            <a:off x="-7400" y="4419100"/>
            <a:ext cx="20751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Part 2:</a:t>
            </a:r>
            <a:endParaRPr sz="20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Data sources</a:t>
            </a:r>
            <a:endParaRPr sz="2000" b="0">
              <a:solidFill>
                <a:srgbClr val="000000"/>
              </a:solidFill>
              <a:latin typeface="Helvetica Neue"/>
              <a:ea typeface="Helvetica Neue"/>
              <a:cs typeface="Helvetica Neue"/>
              <a:sym typeface="Helvetica Neue"/>
            </a:endParaRPr>
          </a:p>
        </p:txBody>
      </p:sp>
      <p:sp>
        <p:nvSpPr>
          <p:cNvPr id="634" name="Google Shape;634;p81"/>
          <p:cNvSpPr txBox="1">
            <a:spLocks noGrp="1"/>
          </p:cNvSpPr>
          <p:nvPr>
            <p:ph type="title"/>
          </p:nvPr>
        </p:nvSpPr>
        <p:spPr>
          <a:xfrm>
            <a:off x="2927400" y="4419100"/>
            <a:ext cx="32892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Part 1:</a:t>
            </a:r>
            <a:endParaRPr sz="20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000" b="0">
                <a:solidFill>
                  <a:srgbClr val="000000"/>
                </a:solidFill>
                <a:latin typeface="Helvetica Neue"/>
                <a:ea typeface="Helvetica Neue"/>
                <a:cs typeface="Helvetica Neue"/>
                <a:sym typeface="Helvetica Neue"/>
              </a:rPr>
              <a:t>Data models</a:t>
            </a:r>
            <a:endParaRPr sz="2000" b="0">
              <a:solidFill>
                <a:srgbClr val="000000"/>
              </a:solidFill>
              <a:latin typeface="Helvetica Neue"/>
              <a:ea typeface="Helvetica Neue"/>
              <a:cs typeface="Helvetica Neue"/>
              <a:sym typeface="Helvetica Neue"/>
            </a:endParaRPr>
          </a:p>
        </p:txBody>
      </p:sp>
      <p:sp>
        <p:nvSpPr>
          <p:cNvPr id="19" name="Rectangle 18">
            <a:extLst>
              <a:ext uri="{FF2B5EF4-FFF2-40B4-BE49-F238E27FC236}">
                <a16:creationId xmlns:a16="http://schemas.microsoft.com/office/drawing/2014/main" id="{D8F329B3-261A-CD46-9CCB-B77AC7282EA3}"/>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2"/>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Working with raw data sucks</a:t>
            </a:r>
            <a:endParaRPr>
              <a:latin typeface="Helvetica Neue"/>
              <a:ea typeface="Helvetica Neue"/>
              <a:cs typeface="Helvetica Neue"/>
              <a:sym typeface="Helvetica Neue"/>
            </a:endParaRPr>
          </a:p>
        </p:txBody>
      </p:sp>
      <p:sp>
        <p:nvSpPr>
          <p:cNvPr id="640" name="Google Shape;640;p82"/>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203200" lvl="0" indent="0" algn="l" rtl="0">
              <a:spcBef>
                <a:spcPts val="640"/>
              </a:spcBef>
              <a:spcAft>
                <a:spcPts val="0"/>
              </a:spcAft>
              <a:buClr>
                <a:schemeClr val="dk2"/>
              </a:buClr>
              <a:buSzPts val="1100"/>
              <a:buFont typeface="Arial"/>
              <a:buNone/>
            </a:pPr>
            <a:r>
              <a:rPr lang="en" sz="2900">
                <a:latin typeface="Helvetica Neue"/>
                <a:ea typeface="Helvetica Neue"/>
                <a:cs typeface="Helvetica Neue"/>
                <a:sym typeface="Helvetica Neue"/>
              </a:rPr>
              <a:t>Data comes in all shapes and sizes</a:t>
            </a:r>
            <a:br>
              <a:rPr lang="en" sz="2900">
                <a:latin typeface="Helvetica Neue"/>
                <a:ea typeface="Helvetica Neue"/>
                <a:cs typeface="Helvetica Neue"/>
                <a:sym typeface="Helvetica Neue"/>
              </a:rPr>
            </a:br>
            <a:r>
              <a:rPr lang="en" sz="2100">
                <a:latin typeface="Helvetica Neue"/>
                <a:ea typeface="Helvetica Neue"/>
                <a:cs typeface="Helvetica Neue"/>
                <a:sym typeface="Helvetica Neue"/>
              </a:rPr>
              <a:t>– CSV files, PDFs, SQL dumps, .jpg, … </a:t>
            </a:r>
            <a:endParaRPr sz="2100">
              <a:latin typeface="Helvetica Neue"/>
              <a:ea typeface="Helvetica Neue"/>
              <a:cs typeface="Helvetica Neue"/>
              <a:sym typeface="Helvetica Neue"/>
            </a:endParaRPr>
          </a:p>
          <a:p>
            <a:pPr marL="203200" lvl="0" indent="0" algn="l" rtl="0">
              <a:spcBef>
                <a:spcPts val="1600"/>
              </a:spcBef>
              <a:spcAft>
                <a:spcPts val="0"/>
              </a:spcAft>
              <a:buClr>
                <a:schemeClr val="dk2"/>
              </a:buClr>
              <a:buSzPts val="1100"/>
              <a:buFont typeface="Arial"/>
              <a:buNone/>
            </a:pPr>
            <a:r>
              <a:rPr lang="en" sz="2900">
                <a:latin typeface="Helvetica Neue"/>
                <a:ea typeface="Helvetica Neue"/>
                <a:cs typeface="Helvetica Neue"/>
                <a:sym typeface="Helvetica Neue"/>
              </a:rPr>
              <a:t>Different files have different formatting</a:t>
            </a:r>
            <a:br>
              <a:rPr lang="en" sz="2900">
                <a:latin typeface="Helvetica Neue"/>
                <a:ea typeface="Helvetica Neue"/>
                <a:cs typeface="Helvetica Neue"/>
                <a:sym typeface="Helvetica Neue"/>
              </a:rPr>
            </a:br>
            <a:r>
              <a:rPr lang="en" sz="2100">
                <a:latin typeface="Helvetica Neue"/>
                <a:ea typeface="Helvetica Neue"/>
                <a:cs typeface="Helvetica Neue"/>
                <a:sym typeface="Helvetica Neue"/>
              </a:rPr>
              <a:t>– Empty string or space instead of NULL, extra header rows, character encoding, … </a:t>
            </a:r>
            <a:endParaRPr sz="2100">
              <a:latin typeface="Helvetica Neue"/>
              <a:ea typeface="Helvetica Neue"/>
              <a:cs typeface="Helvetica Neue"/>
              <a:sym typeface="Helvetica Neue"/>
            </a:endParaRPr>
          </a:p>
          <a:p>
            <a:pPr marL="203200" lvl="0" indent="0" algn="l" rtl="0">
              <a:spcBef>
                <a:spcPts val="1600"/>
              </a:spcBef>
              <a:spcAft>
                <a:spcPts val="1600"/>
              </a:spcAft>
              <a:buNone/>
            </a:pPr>
            <a:r>
              <a:rPr lang="en" sz="2900">
                <a:latin typeface="Helvetica Neue"/>
                <a:ea typeface="Helvetica Neue"/>
                <a:cs typeface="Helvetica Neue"/>
                <a:sym typeface="Helvetica Neue"/>
              </a:rPr>
              <a:t>“Dirty” data</a:t>
            </a:r>
            <a:br>
              <a:rPr lang="en" sz="2900">
                <a:latin typeface="Helvetica Neue"/>
                <a:ea typeface="Helvetica Neue"/>
                <a:cs typeface="Helvetica Neue"/>
                <a:sym typeface="Helvetica Neue"/>
              </a:rPr>
            </a:br>
            <a:r>
              <a:rPr lang="en" sz="2100">
                <a:solidFill>
                  <a:schemeClr val="dk2"/>
                </a:solidFill>
                <a:latin typeface="Helvetica Neue"/>
                <a:ea typeface="Helvetica Neue"/>
                <a:cs typeface="Helvetica Neue"/>
                <a:sym typeface="Helvetica Neue"/>
              </a:rPr>
              <a:t>– U</a:t>
            </a:r>
            <a:r>
              <a:rPr lang="en" sz="2100">
                <a:latin typeface="Helvetica Neue"/>
                <a:ea typeface="Helvetica Neue"/>
                <a:cs typeface="Helvetica Neue"/>
                <a:sym typeface="Helvetica Neue"/>
              </a:rPr>
              <a:t>nwanted anomalies, duplicates</a:t>
            </a:r>
            <a:endParaRPr sz="2100">
              <a:latin typeface="Helvetica Neue"/>
              <a:ea typeface="Helvetica Neue"/>
              <a:cs typeface="Helvetica Neue"/>
              <a:sym typeface="Helvetica Neue"/>
            </a:endParaRPr>
          </a:p>
        </p:txBody>
      </p:sp>
      <p:sp>
        <p:nvSpPr>
          <p:cNvPr id="641" name="Google Shape;641;p82"/>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sp>
        <p:nvSpPr>
          <p:cNvPr id="5" name="Rectangle 4">
            <a:extLst>
              <a:ext uri="{FF2B5EF4-FFF2-40B4-BE49-F238E27FC236}">
                <a16:creationId xmlns:a16="http://schemas.microsoft.com/office/drawing/2014/main" id="{C49F415E-CFF4-C246-A083-4C46567C8096}"/>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Raw data without thinking:</a:t>
            </a:r>
            <a:endParaRPr>
              <a:latin typeface="Helvetica Neue"/>
              <a:ea typeface="Helvetica Neue"/>
              <a:cs typeface="Helvetica Neue"/>
              <a:sym typeface="Helvetica Neue"/>
            </a:endParaRPr>
          </a:p>
          <a:p>
            <a:pPr marL="0" lvl="0" indent="0" algn="ctr" rtl="0">
              <a:spcBef>
                <a:spcPts val="0"/>
              </a:spcBef>
              <a:spcAft>
                <a:spcPts val="0"/>
              </a:spcAft>
              <a:buNone/>
            </a:pPr>
            <a:r>
              <a:rPr lang="en">
                <a:latin typeface="Helvetica Neue"/>
                <a:ea typeface="Helvetica Neue"/>
                <a:cs typeface="Helvetica Neue"/>
                <a:sym typeface="Helvetica Neue"/>
              </a:rPr>
              <a:t>A recipe for disaster!</a:t>
            </a:r>
            <a:endParaRPr>
              <a:latin typeface="Helvetica Neue"/>
              <a:ea typeface="Helvetica Neue"/>
              <a:cs typeface="Helvetica Neue"/>
              <a:sym typeface="Helvetica Neue"/>
            </a:endParaRPr>
          </a:p>
        </p:txBody>
      </p:sp>
      <p:sp>
        <p:nvSpPr>
          <p:cNvPr id="647" name="Google Shape;647;p8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4" name="Rectangle 3">
            <a:extLst>
              <a:ext uri="{FF2B5EF4-FFF2-40B4-BE49-F238E27FC236}">
                <a16:creationId xmlns:a16="http://schemas.microsoft.com/office/drawing/2014/main" id="{520B31E4-F6E7-0741-ADCF-58B246F270F8}"/>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4"/>
          <p:cNvSpPr txBox="1">
            <a:spLocks noGrp="1"/>
          </p:cNvSpPr>
          <p:nvPr>
            <p:ph type="title"/>
          </p:nvPr>
        </p:nvSpPr>
        <p:spPr>
          <a:xfrm>
            <a:off x="304800" y="205978"/>
            <a:ext cx="82296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What is data wrangling?</a:t>
            </a:r>
            <a:endParaRPr>
              <a:latin typeface="Helvetica Neue"/>
              <a:ea typeface="Helvetica Neue"/>
              <a:cs typeface="Helvetica Neue"/>
              <a:sym typeface="Helvetica Neue"/>
            </a:endParaRPr>
          </a:p>
        </p:txBody>
      </p:sp>
      <p:sp>
        <p:nvSpPr>
          <p:cNvPr id="653" name="Google Shape;653;p84"/>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39</a:t>
            </a:fld>
            <a:endParaRPr/>
          </a:p>
        </p:txBody>
      </p:sp>
      <p:sp>
        <p:nvSpPr>
          <p:cNvPr id="654" name="Google Shape;654;p84"/>
          <p:cNvSpPr txBox="1">
            <a:spLocks noGrp="1"/>
          </p:cNvSpPr>
          <p:nvPr>
            <p:ph type="body" idx="1"/>
          </p:nvPr>
        </p:nvSpPr>
        <p:spPr>
          <a:xfrm>
            <a:off x="457200" y="1352550"/>
            <a:ext cx="8229600" cy="3394500"/>
          </a:xfrm>
          <a:prstGeom prst="rect">
            <a:avLst/>
          </a:prstGeom>
        </p:spPr>
        <p:txBody>
          <a:bodyPr spcFirstLastPara="1" wrap="square" lIns="91425" tIns="91425" rIns="91425" bIns="91425" anchor="t" anchorCtr="0">
            <a:noAutofit/>
          </a:bodyPr>
          <a:lstStyle/>
          <a:p>
            <a:pPr marL="457200" lvl="0" indent="-406400" algn="l" rtl="0">
              <a:spcBef>
                <a:spcPts val="640"/>
              </a:spcBef>
              <a:spcAft>
                <a:spcPts val="0"/>
              </a:spcAft>
              <a:buSzPts val="2800"/>
              <a:buChar char="•"/>
            </a:pPr>
            <a:r>
              <a:rPr lang="en" sz="2800" b="1">
                <a:latin typeface="Helvetica Neue"/>
                <a:ea typeface="Helvetica Neue"/>
                <a:cs typeface="Helvetica Neue"/>
                <a:sym typeface="Helvetica Neue"/>
              </a:rPr>
              <a:t>Goal</a:t>
            </a:r>
            <a:r>
              <a:rPr lang="en" sz="2800">
                <a:latin typeface="Helvetica Neue"/>
                <a:ea typeface="Helvetica Neue"/>
                <a:cs typeface="Helvetica Neue"/>
                <a:sym typeface="Helvetica Neue"/>
              </a:rPr>
              <a:t>: extract and standardize the raw data</a:t>
            </a:r>
            <a:endParaRPr sz="2800">
              <a:latin typeface="Helvetica Neue"/>
              <a:ea typeface="Helvetica Neue"/>
              <a:cs typeface="Helvetica Neue"/>
              <a:sym typeface="Helvetica Neue"/>
            </a:endParaRPr>
          </a:p>
          <a:p>
            <a:pPr marL="9144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Combine multiple data sources</a:t>
            </a:r>
            <a:endParaRPr sz="2400">
              <a:latin typeface="Helvetica Neue"/>
              <a:ea typeface="Helvetica Neue"/>
              <a:cs typeface="Helvetica Neue"/>
              <a:sym typeface="Helvetica Neue"/>
            </a:endParaRPr>
          </a:p>
          <a:p>
            <a:pPr marL="914400" lvl="0" indent="-381000" algn="l" rtl="0">
              <a:spcBef>
                <a:spcPts val="0"/>
              </a:spcBef>
              <a:spcAft>
                <a:spcPts val="0"/>
              </a:spcAft>
              <a:buSzPts val="2400"/>
              <a:buFont typeface="Helvetica Neue"/>
              <a:buChar char="•"/>
            </a:pPr>
            <a:r>
              <a:rPr lang="en" sz="2400">
                <a:latin typeface="Helvetica Neue"/>
                <a:ea typeface="Helvetica Neue"/>
                <a:cs typeface="Helvetica Neue"/>
                <a:sym typeface="Helvetica Neue"/>
              </a:rPr>
              <a:t>Clean data anomalies</a:t>
            </a:r>
            <a:endParaRPr sz="2800" b="1">
              <a:latin typeface="Helvetica Neue"/>
              <a:ea typeface="Helvetica Neue"/>
              <a:cs typeface="Helvetica Neue"/>
              <a:sym typeface="Helvetica Neue"/>
            </a:endParaRPr>
          </a:p>
          <a:p>
            <a:pPr marL="457200" lvl="0" indent="-406400" algn="l" rtl="0">
              <a:spcBef>
                <a:spcPts val="0"/>
              </a:spcBef>
              <a:spcAft>
                <a:spcPts val="0"/>
              </a:spcAft>
              <a:buSzPts val="2800"/>
              <a:buChar char="•"/>
            </a:pPr>
            <a:r>
              <a:rPr lang="en" sz="2800" b="1">
                <a:latin typeface="Helvetica Neue"/>
                <a:ea typeface="Helvetica Neue"/>
                <a:cs typeface="Helvetica Neue"/>
                <a:sym typeface="Helvetica Neue"/>
              </a:rPr>
              <a:t>Strategy</a:t>
            </a:r>
            <a:r>
              <a:rPr lang="en" sz="2800">
                <a:latin typeface="Helvetica Neue"/>
                <a:ea typeface="Helvetica Neue"/>
                <a:cs typeface="Helvetica Neue"/>
                <a:sym typeface="Helvetica Neue"/>
              </a:rPr>
              <a:t>: Combine automation with interactive visualizations to aid in cleaning</a:t>
            </a:r>
            <a:endParaRPr sz="2800">
              <a:latin typeface="Helvetica Neue"/>
              <a:ea typeface="Helvetica Neue"/>
              <a:cs typeface="Helvetica Neue"/>
              <a:sym typeface="Helvetica Neue"/>
            </a:endParaRPr>
          </a:p>
          <a:p>
            <a:pPr marL="457200" lvl="0" indent="-406400" algn="l" rtl="0">
              <a:spcBef>
                <a:spcPts val="0"/>
              </a:spcBef>
              <a:spcAft>
                <a:spcPts val="0"/>
              </a:spcAft>
              <a:buSzPts val="2800"/>
              <a:buChar char="•"/>
            </a:pPr>
            <a:r>
              <a:rPr lang="en" sz="2600" b="1">
                <a:latin typeface="Helvetica Neue"/>
                <a:ea typeface="Helvetica Neue"/>
                <a:cs typeface="Helvetica Neue"/>
                <a:sym typeface="Helvetica Neue"/>
              </a:rPr>
              <a:t>Outcome</a:t>
            </a:r>
            <a:r>
              <a:rPr lang="en" sz="2600">
                <a:latin typeface="Helvetica Neue"/>
                <a:ea typeface="Helvetica Neue"/>
                <a:cs typeface="Helvetica Neue"/>
                <a:sym typeface="Helvetica Neue"/>
              </a:rPr>
              <a:t>: Improve efficiency and scale of data importing</a:t>
            </a:r>
            <a:endParaRPr sz="2600">
              <a:latin typeface="Helvetica Neue"/>
              <a:ea typeface="Helvetica Neue"/>
              <a:cs typeface="Helvetica Neue"/>
              <a:sym typeface="Helvetica Neue"/>
            </a:endParaRPr>
          </a:p>
          <a:p>
            <a:pPr marL="0" lvl="0" indent="0" algn="l" rtl="0">
              <a:spcBef>
                <a:spcPts val="1600"/>
              </a:spcBef>
              <a:spcAft>
                <a:spcPts val="0"/>
              </a:spcAft>
              <a:buClr>
                <a:schemeClr val="dk2"/>
              </a:buClr>
              <a:buSzPts val="1100"/>
              <a:buFont typeface="Arial"/>
              <a:buNone/>
            </a:pPr>
            <a:endParaRPr>
              <a:latin typeface="Helvetica Neue"/>
              <a:ea typeface="Helvetica Neue"/>
              <a:cs typeface="Helvetica Neue"/>
              <a:sym typeface="Helvetica Neue"/>
            </a:endParaRPr>
          </a:p>
          <a:p>
            <a:pPr marL="342900" lvl="0" indent="-139700" algn="l" rtl="0">
              <a:spcBef>
                <a:spcPts val="1600"/>
              </a:spcBef>
              <a:spcAft>
                <a:spcPts val="1600"/>
              </a:spcAft>
              <a:buNone/>
            </a:pPr>
            <a:endParaRPr>
              <a:latin typeface="Helvetica Neue"/>
              <a:ea typeface="Helvetica Neue"/>
              <a:cs typeface="Helvetica Neue"/>
              <a:sym typeface="Helvetica Neue"/>
            </a:endParaRPr>
          </a:p>
        </p:txBody>
      </p:sp>
      <p:pic>
        <p:nvPicPr>
          <p:cNvPr id="655" name="Google Shape;655;p84"/>
          <p:cNvPicPr preferRelativeResize="0"/>
          <p:nvPr/>
        </p:nvPicPr>
        <p:blipFill>
          <a:blip r:embed="rId3">
            <a:alphaModFix/>
          </a:blip>
          <a:stretch>
            <a:fillRect/>
          </a:stretch>
        </p:blipFill>
        <p:spPr>
          <a:xfrm>
            <a:off x="6871325" y="106850"/>
            <a:ext cx="2133600" cy="1337603"/>
          </a:xfrm>
          <a:prstGeom prst="rect">
            <a:avLst/>
          </a:prstGeom>
          <a:noFill/>
          <a:ln>
            <a:noFill/>
          </a:ln>
        </p:spPr>
      </p:pic>
      <p:sp>
        <p:nvSpPr>
          <p:cNvPr id="6" name="Rectangle 5">
            <a:extLst>
              <a:ext uri="{FF2B5EF4-FFF2-40B4-BE49-F238E27FC236}">
                <a16:creationId xmlns:a16="http://schemas.microsoft.com/office/drawing/2014/main" id="{3CA24457-2B5C-1847-8880-A2E35D73D9D5}"/>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7"/>
          <p:cNvPicPr preferRelativeResize="0"/>
          <p:nvPr/>
        </p:nvPicPr>
        <p:blipFill>
          <a:blip r:embed="rId3">
            <a:alphaModFix/>
          </a:blip>
          <a:stretch>
            <a:fillRect/>
          </a:stretch>
        </p:blipFill>
        <p:spPr>
          <a:xfrm>
            <a:off x="-33500" y="304800"/>
            <a:ext cx="9177503" cy="4525518"/>
          </a:xfrm>
          <a:prstGeom prst="rect">
            <a:avLst/>
          </a:prstGeom>
          <a:noFill/>
          <a:ln>
            <a:noFill/>
          </a:ln>
        </p:spPr>
      </p:pic>
      <p:sp>
        <p:nvSpPr>
          <p:cNvPr id="278" name="Google Shape;278;p47"/>
          <p:cNvSpPr txBox="1">
            <a:spLocks noGrp="1"/>
          </p:cNvSpPr>
          <p:nvPr>
            <p:ph type="title"/>
          </p:nvPr>
        </p:nvSpPr>
        <p:spPr>
          <a:xfrm>
            <a:off x="457200" y="1894800"/>
            <a:ext cx="8229600" cy="2428200"/>
          </a:xfrm>
          <a:prstGeom prst="rect">
            <a:avLst/>
          </a:prstGeom>
          <a:solidFill>
            <a:srgbClr val="FFFFFF"/>
          </a:solidFill>
          <a:ln w="381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4400" b="0" dirty="0">
                <a:solidFill>
                  <a:srgbClr val="000000"/>
                </a:solidFill>
                <a:latin typeface="Helvetica Neue"/>
                <a:ea typeface="Helvetica Neue"/>
                <a:cs typeface="Helvetica Neue"/>
                <a:sym typeface="Helvetica Neue"/>
              </a:rPr>
              <a:t>A data model specifies how you think about the world</a:t>
            </a:r>
            <a:endParaRPr sz="4400" b="0" dirty="0">
              <a:solidFill>
                <a:srgbClr val="000000"/>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CE1DD998-859D-F640-900B-897BEF3045DA}"/>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661" name="Google Shape;661;p85"/>
          <p:cNvPicPr preferRelativeResize="0"/>
          <p:nvPr/>
        </p:nvPicPr>
        <p:blipFill>
          <a:blip r:embed="rId3">
            <a:alphaModFix/>
          </a:blip>
          <a:stretch>
            <a:fillRect/>
          </a:stretch>
        </p:blipFill>
        <p:spPr>
          <a:xfrm>
            <a:off x="1882942" y="5341"/>
            <a:ext cx="6749716" cy="5143500"/>
          </a:xfrm>
          <a:prstGeom prst="rect">
            <a:avLst/>
          </a:prstGeom>
          <a:noFill/>
          <a:ln>
            <a:noFill/>
          </a:ln>
        </p:spPr>
      </p:pic>
      <p:sp>
        <p:nvSpPr>
          <p:cNvPr id="662" name="Google Shape;662;p85"/>
          <p:cNvSpPr txBox="1"/>
          <p:nvPr/>
        </p:nvSpPr>
        <p:spPr>
          <a:xfrm>
            <a:off x="168925" y="1199300"/>
            <a:ext cx="1655400" cy="30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Helvetica Neue"/>
                <a:ea typeface="Helvetica Neue"/>
                <a:cs typeface="Helvetica Neue"/>
                <a:sym typeface="Helvetica Neue"/>
              </a:rPr>
              <a:t>Wrangling takes </a:t>
            </a:r>
            <a:r>
              <a:rPr lang="en" sz="1800" b="1">
                <a:latin typeface="Helvetica Neue"/>
                <a:ea typeface="Helvetica Neue"/>
                <a:cs typeface="Helvetica Neue"/>
                <a:sym typeface="Helvetica Neue"/>
              </a:rPr>
              <a:t>between 50% and 80% of your time</a:t>
            </a:r>
            <a:r>
              <a:rPr lang="en"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 sz="1800" u="sng">
                <a:solidFill>
                  <a:schemeClr val="hlink"/>
                </a:solidFill>
                <a:latin typeface="Helvetica Neue"/>
                <a:ea typeface="Helvetica Neue"/>
                <a:cs typeface="Helvetica Neue"/>
                <a:sym typeface="Helvetica Neue"/>
                <a:hlinkClick r:id="rId4"/>
              </a:rPr>
              <a:t>[Source]</a:t>
            </a:r>
            <a:endParaRPr sz="1800">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5AC83BBF-BE92-8248-8C55-F3240097BB8D}"/>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6"/>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Types of data problems</a:t>
            </a:r>
            <a:endParaRPr>
              <a:latin typeface="Helvetica Neue"/>
              <a:ea typeface="Helvetica Neue"/>
              <a:cs typeface="Helvetica Neue"/>
              <a:sym typeface="Helvetica Neue"/>
            </a:endParaRPr>
          </a:p>
        </p:txBody>
      </p:sp>
      <p:sp>
        <p:nvSpPr>
          <p:cNvPr id="668" name="Google Shape;668;p86"/>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457200" lvl="0" indent="-381000" algn="l" rtl="0">
              <a:lnSpc>
                <a:spcPct val="100000"/>
              </a:lnSpc>
              <a:spcBef>
                <a:spcPts val="640"/>
              </a:spcBef>
              <a:spcAft>
                <a:spcPts val="0"/>
              </a:spcAft>
              <a:buSzPts val="2400"/>
              <a:buFont typeface="Helvetica Neue"/>
              <a:buChar char="•"/>
            </a:pPr>
            <a:r>
              <a:rPr lang="en" sz="2400">
                <a:latin typeface="Helvetica Neue"/>
                <a:ea typeface="Helvetica Neue"/>
                <a:cs typeface="Helvetica Neue"/>
                <a:sym typeface="Helvetica Neue"/>
              </a:rPr>
              <a:t>Missing data</a:t>
            </a:r>
            <a:endParaRPr sz="2400">
              <a:latin typeface="Helvetica Neue"/>
              <a:ea typeface="Helvetica Neue"/>
              <a:cs typeface="Helvetica Neue"/>
              <a:sym typeface="Helvetica Neue"/>
            </a:endParaRPr>
          </a:p>
          <a:p>
            <a:pPr marL="457200" lvl="0" indent="-381000" algn="l" rtl="0">
              <a:lnSpc>
                <a:spcPct val="100000"/>
              </a:lnSpc>
              <a:spcBef>
                <a:spcPts val="0"/>
              </a:spcBef>
              <a:spcAft>
                <a:spcPts val="0"/>
              </a:spcAft>
              <a:buSzPts val="2400"/>
              <a:buFont typeface="Helvetica Neue"/>
              <a:buChar char="•"/>
            </a:pPr>
            <a:r>
              <a:rPr lang="en" sz="2400">
                <a:latin typeface="Helvetica Neue"/>
                <a:ea typeface="Helvetica Neue"/>
                <a:cs typeface="Helvetica Neue"/>
                <a:sym typeface="Helvetica Neue"/>
              </a:rPr>
              <a:t>Incorrect data</a:t>
            </a:r>
            <a:endParaRPr sz="2400">
              <a:latin typeface="Helvetica Neue"/>
              <a:ea typeface="Helvetica Neue"/>
              <a:cs typeface="Helvetica Neue"/>
              <a:sym typeface="Helvetica Neue"/>
            </a:endParaRPr>
          </a:p>
          <a:p>
            <a:pPr marL="457200" lvl="0" indent="-381000" algn="l" rtl="0">
              <a:lnSpc>
                <a:spcPct val="100000"/>
              </a:lnSpc>
              <a:spcBef>
                <a:spcPts val="0"/>
              </a:spcBef>
              <a:spcAft>
                <a:spcPts val="0"/>
              </a:spcAft>
              <a:buSzPts val="2400"/>
              <a:buFont typeface="Helvetica Neue"/>
              <a:buChar char="•"/>
            </a:pPr>
            <a:r>
              <a:rPr lang="en" sz="2400">
                <a:latin typeface="Helvetica Neue"/>
                <a:ea typeface="Helvetica Neue"/>
                <a:cs typeface="Helvetica Neue"/>
                <a:sym typeface="Helvetica Neue"/>
              </a:rPr>
              <a:t>Inconsistent representations of the same data</a:t>
            </a:r>
            <a:endParaRPr sz="2400">
              <a:latin typeface="Helvetica Neue"/>
              <a:ea typeface="Helvetica Neue"/>
              <a:cs typeface="Helvetica Neue"/>
              <a:sym typeface="Helvetica Neue"/>
            </a:endParaRPr>
          </a:p>
          <a:p>
            <a:pPr marL="457200" lvl="0" indent="-381000" algn="l" rtl="0">
              <a:lnSpc>
                <a:spcPct val="100000"/>
              </a:lnSpc>
              <a:spcBef>
                <a:spcPts val="0"/>
              </a:spcBef>
              <a:spcAft>
                <a:spcPts val="0"/>
              </a:spcAft>
              <a:buSzPts val="2400"/>
              <a:buFont typeface="Helvetica Neue"/>
              <a:buChar char="•"/>
            </a:pPr>
            <a:r>
              <a:rPr lang="en" sz="2400">
                <a:latin typeface="Helvetica Neue"/>
                <a:ea typeface="Helvetica Neue"/>
                <a:cs typeface="Helvetica Neue"/>
                <a:sym typeface="Helvetica Neue"/>
              </a:rPr>
              <a:t>About 75% of data problems require human intervention (e.g., </a:t>
            </a:r>
            <a:r>
              <a:rPr lang="en" sz="2400">
                <a:solidFill>
                  <a:schemeClr val="dk2"/>
                </a:solidFill>
                <a:latin typeface="Helvetica Neue"/>
                <a:ea typeface="Helvetica Neue"/>
                <a:cs typeface="Helvetica Neue"/>
                <a:sym typeface="Helvetica Neue"/>
              </a:rPr>
              <a:t>experts, </a:t>
            </a:r>
            <a:r>
              <a:rPr lang="en" sz="2400">
                <a:latin typeface="Helvetica Neue"/>
                <a:ea typeface="Helvetica Neue"/>
                <a:cs typeface="Helvetica Neue"/>
                <a:sym typeface="Helvetica Neue"/>
              </a:rPr>
              <a:t>crowdsourcing, etc.)</a:t>
            </a:r>
            <a:endParaRPr sz="2400">
              <a:latin typeface="Helvetica Neue"/>
              <a:ea typeface="Helvetica Neue"/>
              <a:cs typeface="Helvetica Neue"/>
              <a:sym typeface="Helvetica Neue"/>
            </a:endParaRPr>
          </a:p>
          <a:p>
            <a:pPr marL="457200" lvl="0" indent="-381000" algn="l" rtl="0">
              <a:lnSpc>
                <a:spcPct val="100000"/>
              </a:lnSpc>
              <a:spcBef>
                <a:spcPts val="0"/>
              </a:spcBef>
              <a:spcAft>
                <a:spcPts val="0"/>
              </a:spcAft>
              <a:buSzPts val="2400"/>
              <a:buFont typeface="Helvetica Neue"/>
              <a:buChar char="•"/>
            </a:pPr>
            <a:r>
              <a:rPr lang="en" sz="2400">
                <a:latin typeface="Helvetica Neue"/>
                <a:ea typeface="Helvetica Neue"/>
                <a:cs typeface="Helvetica Neue"/>
                <a:sym typeface="Helvetica Neue"/>
              </a:rPr>
              <a:t>Tradeoff between cleaning data vs. over-sanitizing data</a:t>
            </a:r>
            <a:endParaRPr sz="2400">
              <a:latin typeface="Helvetica Neue"/>
              <a:ea typeface="Helvetica Neue"/>
              <a:cs typeface="Helvetica Neue"/>
              <a:sym typeface="Helvetica Neue"/>
            </a:endParaRPr>
          </a:p>
        </p:txBody>
      </p:sp>
      <p:sp>
        <p:nvSpPr>
          <p:cNvPr id="669" name="Google Shape;669;p86"/>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41</a:t>
            </a:fld>
            <a:endParaRPr/>
          </a:p>
        </p:txBody>
      </p:sp>
      <p:pic>
        <p:nvPicPr>
          <p:cNvPr id="670" name="Google Shape;670;p86" descr="Image result for washing hands"/>
          <p:cNvPicPr preferRelativeResize="0"/>
          <p:nvPr/>
        </p:nvPicPr>
        <p:blipFill>
          <a:blip r:embed="rId3">
            <a:alphaModFix/>
          </a:blip>
          <a:stretch>
            <a:fillRect/>
          </a:stretch>
        </p:blipFill>
        <p:spPr>
          <a:xfrm>
            <a:off x="2059375" y="3587800"/>
            <a:ext cx="2906774" cy="1453375"/>
          </a:xfrm>
          <a:prstGeom prst="rect">
            <a:avLst/>
          </a:prstGeom>
          <a:noFill/>
          <a:ln>
            <a:noFill/>
          </a:ln>
        </p:spPr>
      </p:pic>
      <p:pic>
        <p:nvPicPr>
          <p:cNvPr id="671" name="Google Shape;671;p86" descr="Image result for obsessive cleaning"/>
          <p:cNvPicPr preferRelativeResize="0"/>
          <p:nvPr/>
        </p:nvPicPr>
        <p:blipFill>
          <a:blip r:embed="rId4">
            <a:alphaModFix/>
          </a:blip>
          <a:stretch>
            <a:fillRect/>
          </a:stretch>
        </p:blipFill>
        <p:spPr>
          <a:xfrm>
            <a:off x="5527775" y="3587797"/>
            <a:ext cx="2584975" cy="1453375"/>
          </a:xfrm>
          <a:prstGeom prst="rect">
            <a:avLst/>
          </a:prstGeom>
          <a:noFill/>
          <a:ln>
            <a:noFill/>
          </a:ln>
        </p:spPr>
      </p:pic>
      <p:sp>
        <p:nvSpPr>
          <p:cNvPr id="672" name="Google Shape;672;p86"/>
          <p:cNvSpPr txBox="1"/>
          <p:nvPr/>
        </p:nvSpPr>
        <p:spPr>
          <a:xfrm>
            <a:off x="8247325" y="4020200"/>
            <a:ext cx="719400" cy="6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5"/>
              </a:rPr>
              <a:t>link</a:t>
            </a:r>
            <a:endParaRPr>
              <a:latin typeface="Helvetica Neue"/>
              <a:ea typeface="Helvetica Neue"/>
              <a:cs typeface="Helvetica Neue"/>
              <a:sym typeface="Helvetica Neue"/>
            </a:endParaRPr>
          </a:p>
        </p:txBody>
      </p:sp>
      <p:sp>
        <p:nvSpPr>
          <p:cNvPr id="8" name="Rectangle 7">
            <a:extLst>
              <a:ext uri="{FF2B5EF4-FFF2-40B4-BE49-F238E27FC236}">
                <a16:creationId xmlns:a16="http://schemas.microsoft.com/office/drawing/2014/main" id="{53281C53-C6C4-7B4C-94D9-773238421C4B}"/>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88"/>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Diagnosing data problems</a:t>
            </a:r>
            <a:endParaRPr sz="3600">
              <a:latin typeface="Helvetica Neue"/>
              <a:ea typeface="Helvetica Neue"/>
              <a:cs typeface="Helvetica Neue"/>
              <a:sym typeface="Helvetica Neue"/>
            </a:endParaRPr>
          </a:p>
        </p:txBody>
      </p:sp>
      <p:sp>
        <p:nvSpPr>
          <p:cNvPr id="686" name="Google Shape;686;p88"/>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200">
                <a:solidFill>
                  <a:srgbClr val="888888"/>
                </a:solidFill>
                <a:latin typeface="Calibri"/>
                <a:ea typeface="Calibri"/>
                <a:cs typeface="Calibri"/>
                <a:sym typeface="Calibri"/>
              </a:rPr>
              <a:t>42</a:t>
            </a:fld>
            <a:endParaRPr sz="1200">
              <a:solidFill>
                <a:srgbClr val="888888"/>
              </a:solidFill>
              <a:latin typeface="Calibri"/>
              <a:ea typeface="Calibri"/>
              <a:cs typeface="Calibri"/>
              <a:sym typeface="Calibri"/>
            </a:endParaRPr>
          </a:p>
        </p:txBody>
      </p:sp>
      <p:sp>
        <p:nvSpPr>
          <p:cNvPr id="687" name="Google Shape;687;p88"/>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00000"/>
              </a:lnSpc>
              <a:spcBef>
                <a:spcPts val="0"/>
              </a:spcBef>
              <a:spcAft>
                <a:spcPts val="0"/>
              </a:spcAft>
              <a:buSzPts val="2200"/>
              <a:buFont typeface="Helvetica Neue"/>
              <a:buChar char="●"/>
            </a:pPr>
            <a:r>
              <a:rPr lang="en" sz="2200">
                <a:latin typeface="Helvetica Neue"/>
                <a:ea typeface="Helvetica Neue"/>
                <a:cs typeface="Helvetica Neue"/>
                <a:sym typeface="Helvetica Neue"/>
              </a:rPr>
              <a:t>Visualizations and basic stats can convey issues in “raw” data</a:t>
            </a:r>
            <a:endParaRPr sz="2200">
              <a:latin typeface="Helvetica Neue"/>
              <a:ea typeface="Helvetica Neue"/>
              <a:cs typeface="Helvetica Neue"/>
              <a:sym typeface="Helvetica Neue"/>
            </a:endParaRPr>
          </a:p>
          <a:p>
            <a:pPr marL="457200" marR="0" lvl="0" indent="-368300" algn="l" rtl="0">
              <a:lnSpc>
                <a:spcPct val="100000"/>
              </a:lnSpc>
              <a:spcBef>
                <a:spcPts val="1000"/>
              </a:spcBef>
              <a:spcAft>
                <a:spcPts val="0"/>
              </a:spcAft>
              <a:buSzPts val="2200"/>
              <a:buFont typeface="Helvetica Neue"/>
              <a:buChar char="●"/>
            </a:pPr>
            <a:r>
              <a:rPr lang="en" sz="2200">
                <a:latin typeface="Helvetica Neue"/>
                <a:ea typeface="Helvetica Neue"/>
                <a:cs typeface="Helvetica Neue"/>
                <a:sym typeface="Helvetica Neue"/>
              </a:rPr>
              <a:t>Different representations highlight different types of issues:</a:t>
            </a:r>
            <a:endParaRPr sz="2200">
              <a:latin typeface="Helvetica Neue"/>
              <a:ea typeface="Helvetica Neue"/>
              <a:cs typeface="Helvetica Neue"/>
              <a:sym typeface="Helvetica Neue"/>
            </a:endParaRPr>
          </a:p>
          <a:p>
            <a:pPr marL="914400" marR="0" lvl="1" indent="-368300" algn="l" rtl="0">
              <a:lnSpc>
                <a:spcPct val="100000"/>
              </a:lnSpc>
              <a:spcBef>
                <a:spcPts val="1000"/>
              </a:spcBef>
              <a:spcAft>
                <a:spcPts val="0"/>
              </a:spcAft>
              <a:buSzPts val="2200"/>
              <a:buFont typeface="Helvetica Neue"/>
              <a:buChar char="○"/>
            </a:pPr>
            <a:r>
              <a:rPr lang="en" sz="2200">
                <a:latin typeface="Helvetica Neue"/>
                <a:ea typeface="Helvetica Neue"/>
                <a:cs typeface="Helvetica Neue"/>
                <a:sym typeface="Helvetica Neue"/>
              </a:rPr>
              <a:t>Outliers often stand out in the right kind of plot</a:t>
            </a:r>
            <a:endParaRPr sz="2200">
              <a:latin typeface="Helvetica Neue"/>
              <a:ea typeface="Helvetica Neue"/>
              <a:cs typeface="Helvetica Neue"/>
              <a:sym typeface="Helvetica Neue"/>
            </a:endParaRPr>
          </a:p>
          <a:p>
            <a:pPr marL="914400" marR="0" lvl="1" indent="-368300" algn="l" rtl="0">
              <a:lnSpc>
                <a:spcPct val="100000"/>
              </a:lnSpc>
              <a:spcBef>
                <a:spcPts val="1000"/>
              </a:spcBef>
              <a:spcAft>
                <a:spcPts val="0"/>
              </a:spcAft>
              <a:buSzPts val="2200"/>
              <a:buFont typeface="Helvetica Neue"/>
              <a:buChar char="○"/>
            </a:pPr>
            <a:r>
              <a:rPr lang="en" sz="2200">
                <a:latin typeface="Helvetica Neue"/>
                <a:ea typeface="Helvetica Neue"/>
                <a:cs typeface="Helvetica Neue"/>
                <a:sym typeface="Helvetica Neue"/>
              </a:rPr>
              <a:t>Missing data will cause gaps or zero values in the right kind of plot</a:t>
            </a:r>
            <a:endParaRPr sz="2200">
              <a:latin typeface="Helvetica Neue"/>
              <a:ea typeface="Helvetica Neue"/>
              <a:cs typeface="Helvetica Neue"/>
              <a:sym typeface="Helvetica Neue"/>
            </a:endParaRPr>
          </a:p>
          <a:p>
            <a:pPr marL="457200" marR="0" lvl="0" indent="-368300" algn="l" rtl="0">
              <a:lnSpc>
                <a:spcPct val="100000"/>
              </a:lnSpc>
              <a:spcBef>
                <a:spcPts val="1000"/>
              </a:spcBef>
              <a:spcAft>
                <a:spcPts val="0"/>
              </a:spcAft>
              <a:buSzPts val="2200"/>
              <a:buFont typeface="Helvetica Neue"/>
              <a:buChar char="●"/>
            </a:pPr>
            <a:r>
              <a:rPr lang="en" sz="2200">
                <a:latin typeface="Helvetica Neue"/>
                <a:ea typeface="Helvetica Neue"/>
                <a:cs typeface="Helvetica Neue"/>
                <a:sym typeface="Helvetica Neue"/>
              </a:rPr>
              <a:t>Becomes increasingly difficult as data gets larger</a:t>
            </a:r>
            <a:endParaRPr sz="2200">
              <a:latin typeface="Helvetica Neue"/>
              <a:ea typeface="Helvetica Neue"/>
              <a:cs typeface="Helvetica Neue"/>
              <a:sym typeface="Helvetica Neue"/>
            </a:endParaRPr>
          </a:p>
          <a:p>
            <a:pPr marL="914400" marR="0" lvl="1" indent="-368300" algn="l" rtl="0">
              <a:lnSpc>
                <a:spcPct val="100000"/>
              </a:lnSpc>
              <a:spcBef>
                <a:spcPts val="1000"/>
              </a:spcBef>
              <a:spcAft>
                <a:spcPts val="1000"/>
              </a:spcAft>
              <a:buSzPts val="2200"/>
              <a:buFont typeface="Helvetica Neue"/>
              <a:buChar char="○"/>
            </a:pPr>
            <a:r>
              <a:rPr lang="en" sz="2200">
                <a:latin typeface="Helvetica Neue"/>
                <a:ea typeface="Helvetica Neue"/>
                <a:cs typeface="Helvetica Neue"/>
                <a:sym typeface="Helvetica Neue"/>
              </a:rPr>
              <a:t>Sampling to the rescue!</a:t>
            </a:r>
            <a:endParaRPr sz="2200">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5EC9789F-C389-B343-9156-8210C7332C78}"/>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89"/>
          <p:cNvSpPr txBox="1">
            <a:spLocks noGrp="1"/>
          </p:cNvSpPr>
          <p:nvPr>
            <p:ph type="title"/>
          </p:nvPr>
        </p:nvSpPr>
        <p:spPr>
          <a:xfrm>
            <a:off x="319500" y="314400"/>
            <a:ext cx="8238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Facebook graph</a:t>
            </a:r>
            <a:endParaRPr/>
          </a:p>
        </p:txBody>
      </p:sp>
      <p:sp>
        <p:nvSpPr>
          <p:cNvPr id="693" name="Google Shape;693;p8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694" name="Google Shape;694;p89"/>
          <p:cNvPicPr preferRelativeResize="0"/>
          <p:nvPr/>
        </p:nvPicPr>
        <p:blipFill>
          <a:blip r:embed="rId3">
            <a:alphaModFix/>
          </a:blip>
          <a:stretch>
            <a:fillRect/>
          </a:stretch>
        </p:blipFill>
        <p:spPr>
          <a:xfrm>
            <a:off x="3035685" y="0"/>
            <a:ext cx="5402580" cy="5143500"/>
          </a:xfrm>
          <a:prstGeom prst="rect">
            <a:avLst/>
          </a:prstGeom>
          <a:noFill/>
          <a:ln>
            <a:noFill/>
          </a:ln>
        </p:spPr>
      </p:pic>
      <p:sp>
        <p:nvSpPr>
          <p:cNvPr id="5" name="Rectangle 4">
            <a:extLst>
              <a:ext uri="{FF2B5EF4-FFF2-40B4-BE49-F238E27FC236}">
                <a16:creationId xmlns:a16="http://schemas.microsoft.com/office/drawing/2014/main" id="{9C7E80A0-11EC-3D4E-9DF6-686A7B975D74}"/>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0"/>
          <p:cNvSpPr txBox="1">
            <a:spLocks noGrp="1"/>
          </p:cNvSpPr>
          <p:nvPr>
            <p:ph type="title"/>
          </p:nvPr>
        </p:nvSpPr>
        <p:spPr>
          <a:xfrm>
            <a:off x="319500" y="314400"/>
            <a:ext cx="8238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Matrix view (1)</a:t>
            </a:r>
            <a:endParaRPr/>
          </a:p>
        </p:txBody>
      </p:sp>
      <p:sp>
        <p:nvSpPr>
          <p:cNvPr id="700" name="Google Shape;700;p90"/>
          <p:cNvSpPr txBox="1">
            <a:spLocks noGrp="1"/>
          </p:cNvSpPr>
          <p:nvPr>
            <p:ph type="body" idx="1"/>
          </p:nvPr>
        </p:nvSpPr>
        <p:spPr>
          <a:xfrm>
            <a:off x="319500" y="1224600"/>
            <a:ext cx="2853300" cy="280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Automatic permutation of rows and columns to highlight patterns of connectivity</a:t>
            </a:r>
            <a:endParaRPr sz="1800"/>
          </a:p>
        </p:txBody>
      </p:sp>
      <p:sp>
        <p:nvSpPr>
          <p:cNvPr id="701" name="Google Shape;701;p9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702" name="Google Shape;702;p90"/>
          <p:cNvPicPr preferRelativeResize="0"/>
          <p:nvPr/>
        </p:nvPicPr>
        <p:blipFill>
          <a:blip r:embed="rId3">
            <a:alphaModFix/>
          </a:blip>
          <a:stretch>
            <a:fillRect/>
          </a:stretch>
        </p:blipFill>
        <p:spPr>
          <a:xfrm>
            <a:off x="3322364" y="0"/>
            <a:ext cx="5268771" cy="5143499"/>
          </a:xfrm>
          <a:prstGeom prst="rect">
            <a:avLst/>
          </a:prstGeom>
          <a:noFill/>
          <a:ln>
            <a:noFill/>
          </a:ln>
        </p:spPr>
      </p:pic>
      <p:sp>
        <p:nvSpPr>
          <p:cNvPr id="6" name="Rectangle 5">
            <a:extLst>
              <a:ext uri="{FF2B5EF4-FFF2-40B4-BE49-F238E27FC236}">
                <a16:creationId xmlns:a16="http://schemas.microsoft.com/office/drawing/2014/main" id="{972BB80C-AF77-8142-8AC7-58CA112134BD}"/>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1"/>
          <p:cNvSpPr txBox="1">
            <a:spLocks noGrp="1"/>
          </p:cNvSpPr>
          <p:nvPr>
            <p:ph type="title"/>
          </p:nvPr>
        </p:nvSpPr>
        <p:spPr>
          <a:xfrm>
            <a:off x="319500" y="314400"/>
            <a:ext cx="8238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Matrix view (2)</a:t>
            </a:r>
            <a:endParaRPr/>
          </a:p>
        </p:txBody>
      </p:sp>
      <p:sp>
        <p:nvSpPr>
          <p:cNvPr id="708" name="Google Shape;708;p91"/>
          <p:cNvSpPr txBox="1">
            <a:spLocks noGrp="1"/>
          </p:cNvSpPr>
          <p:nvPr>
            <p:ph type="body" idx="1"/>
          </p:nvPr>
        </p:nvSpPr>
        <p:spPr>
          <a:xfrm>
            <a:off x="319500" y="1224600"/>
            <a:ext cx="3336000" cy="19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Rows and columns sorted in the order in which data was retrieved via the Facebook API</a:t>
            </a:r>
            <a:endParaRPr sz="1800"/>
          </a:p>
          <a:p>
            <a:pPr marL="0" lvl="0" indent="0" algn="l" rtl="0">
              <a:spcBef>
                <a:spcPts val="1600"/>
              </a:spcBef>
              <a:spcAft>
                <a:spcPts val="1600"/>
              </a:spcAft>
              <a:buNone/>
            </a:pPr>
            <a:r>
              <a:rPr lang="en" sz="1800" b="1">
                <a:solidFill>
                  <a:srgbClr val="CC4125"/>
                </a:solidFill>
              </a:rPr>
              <a:t>Can you guess what’s going on here?</a:t>
            </a:r>
            <a:endParaRPr sz="1800" b="1">
              <a:solidFill>
                <a:srgbClr val="000000"/>
              </a:solidFill>
            </a:endParaRPr>
          </a:p>
        </p:txBody>
      </p:sp>
      <p:sp>
        <p:nvSpPr>
          <p:cNvPr id="709" name="Google Shape;709;p9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pic>
        <p:nvPicPr>
          <p:cNvPr id="710" name="Google Shape;710;p91"/>
          <p:cNvPicPr preferRelativeResize="0"/>
          <p:nvPr/>
        </p:nvPicPr>
        <p:blipFill>
          <a:blip r:embed="rId3">
            <a:alphaModFix/>
          </a:blip>
          <a:stretch>
            <a:fillRect/>
          </a:stretch>
        </p:blipFill>
        <p:spPr>
          <a:xfrm>
            <a:off x="3776692" y="0"/>
            <a:ext cx="4901366" cy="5143500"/>
          </a:xfrm>
          <a:prstGeom prst="rect">
            <a:avLst/>
          </a:prstGeom>
          <a:noFill/>
          <a:ln>
            <a:noFill/>
          </a:ln>
        </p:spPr>
      </p:pic>
      <p:sp>
        <p:nvSpPr>
          <p:cNvPr id="6" name="Rectangle 5">
            <a:extLst>
              <a:ext uri="{FF2B5EF4-FFF2-40B4-BE49-F238E27FC236}">
                <a16:creationId xmlns:a16="http://schemas.microsoft.com/office/drawing/2014/main" id="{8889ABB1-9CB3-2544-9D85-A3B3C6EFCEAF}"/>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
        <p:nvSpPr>
          <p:cNvPr id="2" name="Rectangle 1">
            <a:extLst>
              <a:ext uri="{FF2B5EF4-FFF2-40B4-BE49-F238E27FC236}">
                <a16:creationId xmlns:a16="http://schemas.microsoft.com/office/drawing/2014/main" id="{04142DAE-CC2C-D342-8A30-2640C9C1E60B}"/>
              </a:ext>
            </a:extLst>
          </p:cNvPr>
          <p:cNvSpPr/>
          <p:nvPr/>
        </p:nvSpPr>
        <p:spPr>
          <a:xfrm>
            <a:off x="-133050" y="4059041"/>
            <a:ext cx="4572000" cy="523220"/>
          </a:xfrm>
          <a:prstGeom prst="rect">
            <a:avLst/>
          </a:prstGeom>
        </p:spPr>
        <p:txBody>
          <a:bodyPr>
            <a:spAutoFit/>
          </a:bodyPr>
          <a:lstStyle/>
          <a:p>
            <a:pPr marL="139700" lvl="0">
              <a:buSzPts val="1400"/>
            </a:pPr>
            <a:r>
              <a:rPr lang="en-GB" dirty="0"/>
              <a:t>More info: </a:t>
            </a:r>
            <a:r>
              <a:rPr lang="en-GB" u="sng" dirty="0">
                <a:solidFill>
                  <a:schemeClr val="hlink"/>
                </a:solidFill>
                <a:hlinkClick r:id="rId4"/>
              </a:rPr>
              <a:t>http://vis.stanford.edu/files/2011-DataWrangling-IVJ.pdf</a:t>
            </a:r>
            <a:r>
              <a:rPr lang="en-GB" dirty="0"/>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9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717" name="Google Shape;717;p92"/>
          <p:cNvSpPr txBox="1"/>
          <p:nvPr/>
        </p:nvSpPr>
        <p:spPr>
          <a:xfrm>
            <a:off x="346975" y="585500"/>
            <a:ext cx="7228500" cy="3428100"/>
          </a:xfrm>
          <a:prstGeom prst="rect">
            <a:avLst/>
          </a:prstGeom>
          <a:solidFill>
            <a:srgbClr val="FFFFFF">
              <a:alpha val="7654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Helvetica Neue"/>
              <a:ea typeface="Helvetica Neue"/>
              <a:cs typeface="Helvetica Neue"/>
              <a:sym typeface="Helvetica Neue"/>
            </a:endParaRPr>
          </a:p>
          <a:p>
            <a:pPr marL="0" lvl="0" indent="0" algn="ctr" rtl="0">
              <a:spcBef>
                <a:spcPts val="0"/>
              </a:spcBef>
              <a:spcAft>
                <a:spcPts val="0"/>
              </a:spcAft>
              <a:buNone/>
            </a:pPr>
            <a:r>
              <a:rPr lang="en" sz="2000" dirty="0">
                <a:latin typeface="Helvetica Neue"/>
                <a:ea typeface="Helvetica Neue"/>
                <a:cs typeface="Helvetica Neue"/>
                <a:sym typeface="Helvetica Neue"/>
              </a:rPr>
              <a:t>Think for 1 minute:</a:t>
            </a:r>
            <a:endParaRPr sz="2000" dirty="0">
              <a:latin typeface="Helvetica Neue"/>
              <a:ea typeface="Helvetica Neue"/>
              <a:cs typeface="Helvetica Neue"/>
              <a:sym typeface="Helvetica Neue"/>
            </a:endParaRPr>
          </a:p>
          <a:p>
            <a:pPr marL="0" lvl="0" indent="0" algn="ctr" rtl="0">
              <a:spcBef>
                <a:spcPts val="0"/>
              </a:spcBef>
              <a:spcAft>
                <a:spcPts val="0"/>
              </a:spcAft>
              <a:buNone/>
            </a:pPr>
            <a:r>
              <a:rPr lang="en" sz="2000" b="1" dirty="0">
                <a:latin typeface="Helvetica Neue"/>
                <a:ea typeface="Helvetica Neue"/>
                <a:cs typeface="Helvetica Neue"/>
                <a:sym typeface="Helvetica Neue"/>
              </a:rPr>
              <a:t>What causes the white block</a:t>
            </a:r>
            <a:br>
              <a:rPr lang="en" sz="2000" b="1" dirty="0">
                <a:latin typeface="Helvetica Neue"/>
                <a:ea typeface="Helvetica Neue"/>
                <a:cs typeface="Helvetica Neue"/>
                <a:sym typeface="Helvetica Neue"/>
              </a:rPr>
            </a:br>
            <a:r>
              <a:rPr lang="en" sz="2000" b="1" dirty="0">
                <a:latin typeface="Helvetica Neue"/>
                <a:ea typeface="Helvetica Neue"/>
                <a:cs typeface="Helvetica Neue"/>
                <a:sym typeface="Helvetica Neue"/>
              </a:rPr>
              <a:t>in the adjacency matrix?</a:t>
            </a:r>
            <a:endParaRPr sz="2000" b="1" dirty="0">
              <a:latin typeface="Helvetica Neue"/>
              <a:ea typeface="Helvetica Neue"/>
              <a:cs typeface="Helvetica Neue"/>
              <a:sym typeface="Helvetica Neue"/>
            </a:endParaRPr>
          </a:p>
          <a:p>
            <a:pPr marL="0" lvl="0" indent="0" algn="l" rtl="0">
              <a:spcBef>
                <a:spcPts val="0"/>
              </a:spcBef>
              <a:spcAft>
                <a:spcPts val="0"/>
              </a:spcAft>
              <a:buNone/>
            </a:pPr>
            <a:endParaRPr sz="2000" dirty="0">
              <a:latin typeface="Helvetica Neue"/>
              <a:ea typeface="Helvetica Neue"/>
              <a:cs typeface="Helvetica Neue"/>
              <a:sym typeface="Helvetica Neue"/>
            </a:endParaRPr>
          </a:p>
          <a:p>
            <a:pPr marL="501650" lvl="1" algn="l" rtl="0">
              <a:spcBef>
                <a:spcPts val="0"/>
              </a:spcBef>
              <a:spcAft>
                <a:spcPts val="0"/>
              </a:spcAft>
              <a:buSzPts val="2000"/>
            </a:pPr>
            <a:endParaRPr sz="2000" dirty="0">
              <a:solidFill>
                <a:schemeClr val="dk2"/>
              </a:solidFill>
              <a:latin typeface="Helvetica Neue"/>
              <a:ea typeface="Helvetica Neue"/>
              <a:cs typeface="Helvetica Neue"/>
              <a:sym typeface="Helvetica Neue"/>
            </a:endParaRPr>
          </a:p>
        </p:txBody>
      </p:sp>
      <p:pic>
        <p:nvPicPr>
          <p:cNvPr id="718" name="Google Shape;718;p92"/>
          <p:cNvPicPr preferRelativeResize="0"/>
          <p:nvPr/>
        </p:nvPicPr>
        <p:blipFill>
          <a:blip r:embed="rId3">
            <a:alphaModFix/>
          </a:blip>
          <a:stretch>
            <a:fillRect/>
          </a:stretch>
        </p:blipFill>
        <p:spPr>
          <a:xfrm>
            <a:off x="6436829" y="178400"/>
            <a:ext cx="2456800" cy="2578175"/>
          </a:xfrm>
          <a:prstGeom prst="rect">
            <a:avLst/>
          </a:prstGeom>
          <a:noFill/>
          <a:ln w="38100" cap="flat" cmpd="sng">
            <a:solidFill>
              <a:schemeClr val="dk2"/>
            </a:solidFill>
            <a:prstDash val="solid"/>
            <a:round/>
            <a:headEnd type="none" w="sm" len="sm"/>
            <a:tailEnd type="none" w="sm" len="sm"/>
          </a:ln>
        </p:spPr>
      </p:pic>
      <p:cxnSp>
        <p:nvCxnSpPr>
          <p:cNvPr id="719" name="Google Shape;719;p92"/>
          <p:cNvCxnSpPr/>
          <p:nvPr/>
        </p:nvCxnSpPr>
        <p:spPr>
          <a:xfrm>
            <a:off x="5812450" y="1865625"/>
            <a:ext cx="2378400" cy="312300"/>
          </a:xfrm>
          <a:prstGeom prst="straightConnector1">
            <a:avLst/>
          </a:prstGeom>
          <a:noFill/>
          <a:ln w="19050" cap="flat" cmpd="sng">
            <a:solidFill>
              <a:schemeClr val="dk2"/>
            </a:solidFill>
            <a:prstDash val="solid"/>
            <a:round/>
            <a:headEnd type="none" w="med" len="med"/>
            <a:tailEnd type="triangle" w="med" len="med"/>
          </a:ln>
        </p:spPr>
      </p:cxnSp>
      <p:sp>
        <p:nvSpPr>
          <p:cNvPr id="7" name="Rectangle 6">
            <a:extLst>
              <a:ext uri="{FF2B5EF4-FFF2-40B4-BE49-F238E27FC236}">
                <a16:creationId xmlns:a16="http://schemas.microsoft.com/office/drawing/2014/main" id="{B2C1EF29-651A-5340-B56E-CB846788823A}"/>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3"/>
          <p:cNvSpPr txBox="1">
            <a:spLocks noGrp="1"/>
          </p:cNvSpPr>
          <p:nvPr>
            <p:ph type="title"/>
          </p:nvPr>
        </p:nvSpPr>
        <p:spPr>
          <a:xfrm>
            <a:off x="685800" y="457200"/>
            <a:ext cx="77724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Viz at scale? Careful!</a:t>
            </a:r>
            <a:endParaRPr sz="3600"/>
          </a:p>
        </p:txBody>
      </p:sp>
      <p:sp>
        <p:nvSpPr>
          <p:cNvPr id="725" name="Google Shape;725;p93"/>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47</a:t>
            </a:fld>
            <a:endParaRPr/>
          </a:p>
        </p:txBody>
      </p:sp>
      <p:pic>
        <p:nvPicPr>
          <p:cNvPr id="726" name="Google Shape;726;p93"/>
          <p:cNvPicPr preferRelativeResize="0"/>
          <p:nvPr/>
        </p:nvPicPr>
        <p:blipFill>
          <a:blip r:embed="rId3">
            <a:alphaModFix/>
          </a:blip>
          <a:stretch>
            <a:fillRect/>
          </a:stretch>
        </p:blipFill>
        <p:spPr>
          <a:xfrm>
            <a:off x="0" y="1565955"/>
            <a:ext cx="9143999" cy="2949965"/>
          </a:xfrm>
          <a:prstGeom prst="rect">
            <a:avLst/>
          </a:prstGeom>
          <a:noFill/>
          <a:ln>
            <a:noFill/>
          </a:ln>
        </p:spPr>
      </p:pic>
      <p:sp>
        <p:nvSpPr>
          <p:cNvPr id="5" name="Rectangle 4">
            <a:extLst>
              <a:ext uri="{FF2B5EF4-FFF2-40B4-BE49-F238E27FC236}">
                <a16:creationId xmlns:a16="http://schemas.microsoft.com/office/drawing/2014/main" id="{5F435CAC-05D1-614E-96E9-1392874E874F}"/>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94"/>
          <p:cNvSpPr txBox="1">
            <a:spLocks noGrp="1"/>
          </p:cNvSpPr>
          <p:nvPr>
            <p:ph type="body" idx="1"/>
          </p:nvPr>
        </p:nvSpPr>
        <p:spPr>
          <a:xfrm>
            <a:off x="152400" y="3463825"/>
            <a:ext cx="8229600" cy="13035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 sz="1800">
                <a:latin typeface="Helvetica Neue"/>
                <a:ea typeface="Helvetica Neue"/>
                <a:cs typeface="Helvetica Neue"/>
                <a:sym typeface="Helvetica Neue"/>
              </a:rPr>
              <a:t>Set values to zero?</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a:latin typeface="Helvetica Neue"/>
                <a:ea typeface="Helvetica Neue"/>
                <a:cs typeface="Helvetica Neue"/>
                <a:sym typeface="Helvetica Neue"/>
              </a:rPr>
              <a:t>Interpolate based on existing data?</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a:latin typeface="Helvetica Neue"/>
                <a:ea typeface="Helvetica Neue"/>
                <a:cs typeface="Helvetica Neue"/>
                <a:sym typeface="Helvetica Neue"/>
              </a:rPr>
              <a:t>Omit missing data?</a:t>
            </a:r>
            <a:endParaRPr sz="2400" b="1">
              <a:latin typeface="Helvetica Neue"/>
              <a:ea typeface="Helvetica Neue"/>
              <a:cs typeface="Helvetica Neue"/>
              <a:sym typeface="Helvetica Neue"/>
            </a:endParaRPr>
          </a:p>
        </p:txBody>
      </p:sp>
      <p:sp>
        <p:nvSpPr>
          <p:cNvPr id="732" name="Google Shape;732;p94"/>
          <p:cNvSpPr txBox="1">
            <a:spLocks noGrp="1"/>
          </p:cNvSpPr>
          <p:nvPr>
            <p:ph type="title"/>
          </p:nvPr>
        </p:nvSpPr>
        <p:spPr>
          <a:xfrm>
            <a:off x="457200" y="535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Dealing with missing data</a:t>
            </a:r>
            <a:endParaRPr sz="3600">
              <a:latin typeface="Helvetica Neue"/>
              <a:ea typeface="Helvetica Neue"/>
              <a:cs typeface="Helvetica Neue"/>
              <a:sym typeface="Helvetica Neue"/>
            </a:endParaRPr>
          </a:p>
        </p:txBody>
      </p:sp>
      <p:sp>
        <p:nvSpPr>
          <p:cNvPr id="733" name="Google Shape;733;p94"/>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48</a:t>
            </a:fld>
            <a:endParaRPr/>
          </a:p>
        </p:txBody>
      </p:sp>
      <p:pic>
        <p:nvPicPr>
          <p:cNvPr id="734" name="Google Shape;734;p94"/>
          <p:cNvPicPr preferRelativeResize="0"/>
          <p:nvPr/>
        </p:nvPicPr>
        <p:blipFill>
          <a:blip r:embed="rId3">
            <a:alphaModFix/>
          </a:blip>
          <a:stretch>
            <a:fillRect/>
          </a:stretch>
        </p:blipFill>
        <p:spPr>
          <a:xfrm>
            <a:off x="0" y="1431650"/>
            <a:ext cx="9144000" cy="2035450"/>
          </a:xfrm>
          <a:prstGeom prst="rect">
            <a:avLst/>
          </a:prstGeom>
          <a:noFill/>
          <a:ln>
            <a:noFill/>
          </a:ln>
        </p:spPr>
      </p:pic>
      <p:sp>
        <p:nvSpPr>
          <p:cNvPr id="735" name="Google Shape;735;p94"/>
          <p:cNvSpPr txBox="1"/>
          <p:nvPr/>
        </p:nvSpPr>
        <p:spPr>
          <a:xfrm>
            <a:off x="175525" y="942925"/>
            <a:ext cx="87987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U.S. census counts of people working as ‘‘farm laborers’’; values from 1890 are </a:t>
            </a:r>
            <a:r>
              <a:rPr lang="en" b="1">
                <a:latin typeface="Helvetica Neue"/>
                <a:ea typeface="Helvetica Neue"/>
                <a:cs typeface="Helvetica Neue"/>
                <a:sym typeface="Helvetica Neue"/>
              </a:rPr>
              <a:t>missing due to records being burned in a fire</a:t>
            </a:r>
            <a:endParaRPr b="1">
              <a:latin typeface="Helvetica Neue"/>
              <a:ea typeface="Helvetica Neue"/>
              <a:cs typeface="Helvetica Neue"/>
              <a:sym typeface="Helvetica Neue"/>
            </a:endParaRPr>
          </a:p>
        </p:txBody>
      </p:sp>
      <p:sp>
        <p:nvSpPr>
          <p:cNvPr id="736" name="Google Shape;736;p94"/>
          <p:cNvSpPr txBox="1">
            <a:spLocks noGrp="1"/>
          </p:cNvSpPr>
          <p:nvPr>
            <p:ph type="body" idx="1"/>
          </p:nvPr>
        </p:nvSpPr>
        <p:spPr>
          <a:xfrm>
            <a:off x="4685400" y="3468525"/>
            <a:ext cx="4230300" cy="1567500"/>
          </a:xfrm>
          <a:prstGeom prst="rect">
            <a:avLst/>
          </a:prstGeom>
          <a:solidFill>
            <a:srgbClr val="FFE599"/>
          </a:solidFill>
          <a:ln w="3810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40"/>
              </a:spcBef>
              <a:spcAft>
                <a:spcPts val="0"/>
              </a:spcAft>
              <a:buClr>
                <a:schemeClr val="dk2"/>
              </a:buClr>
              <a:buSzPts val="1100"/>
              <a:buFont typeface="Arial"/>
              <a:buNone/>
            </a:pPr>
            <a:r>
              <a:rPr lang="en" sz="2500">
                <a:solidFill>
                  <a:srgbClr val="BF9000"/>
                </a:solidFill>
                <a:latin typeface="Helvetica Neue"/>
                <a:ea typeface="Helvetica Neue"/>
                <a:cs typeface="Helvetica Neue"/>
                <a:sym typeface="Helvetica Neue"/>
              </a:rPr>
              <a:t>Knowledge about domain and data collection should drive your choice!</a:t>
            </a:r>
            <a:endParaRPr sz="2500">
              <a:solidFill>
                <a:srgbClr val="BF9000"/>
              </a:solidFill>
              <a:latin typeface="Helvetica Neue"/>
              <a:ea typeface="Helvetica Neue"/>
              <a:cs typeface="Helvetica Neue"/>
              <a:sym typeface="Helvetica Neue"/>
            </a:endParaRPr>
          </a:p>
          <a:p>
            <a:pPr marL="342900" lvl="0" indent="-139700" algn="ctr" rtl="0">
              <a:spcBef>
                <a:spcPts val="1600"/>
              </a:spcBef>
              <a:spcAft>
                <a:spcPts val="1600"/>
              </a:spcAft>
              <a:buNone/>
            </a:pPr>
            <a:endParaRPr sz="2500" b="1">
              <a:solidFill>
                <a:srgbClr val="BF9000"/>
              </a:solidFill>
              <a:latin typeface="Helvetica Neue"/>
              <a:ea typeface="Helvetica Neue"/>
              <a:cs typeface="Helvetica Neue"/>
              <a:sym typeface="Helvetica Neue"/>
            </a:endParaRPr>
          </a:p>
        </p:txBody>
      </p:sp>
      <p:sp>
        <p:nvSpPr>
          <p:cNvPr id="8" name="Rectangle 7">
            <a:extLst>
              <a:ext uri="{FF2B5EF4-FFF2-40B4-BE49-F238E27FC236}">
                <a16:creationId xmlns:a16="http://schemas.microsoft.com/office/drawing/2014/main" id="{51258488-4E7B-854E-8E1D-00FD277EE7A0}"/>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95"/>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Inconsistent data: “My name is Willy”</a:t>
            </a:r>
            <a:endParaRPr sz="3600">
              <a:latin typeface="Helvetica Neue"/>
              <a:ea typeface="Helvetica Neue"/>
              <a:cs typeface="Helvetica Neue"/>
              <a:sym typeface="Helvetica Neue"/>
            </a:endParaRPr>
          </a:p>
        </p:txBody>
      </p:sp>
      <p:sp>
        <p:nvSpPr>
          <p:cNvPr id="742" name="Google Shape;742;p95"/>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pic>
        <p:nvPicPr>
          <p:cNvPr id="743" name="Google Shape;743;p95"/>
          <p:cNvPicPr preferRelativeResize="0"/>
          <p:nvPr/>
        </p:nvPicPr>
        <p:blipFill>
          <a:blip r:embed="rId3">
            <a:alphaModFix/>
          </a:blip>
          <a:stretch>
            <a:fillRect/>
          </a:stretch>
        </p:blipFill>
        <p:spPr>
          <a:xfrm>
            <a:off x="114300" y="1063378"/>
            <a:ext cx="4580990" cy="3775321"/>
          </a:xfrm>
          <a:prstGeom prst="rect">
            <a:avLst/>
          </a:prstGeom>
          <a:noFill/>
          <a:ln>
            <a:noFill/>
          </a:ln>
        </p:spPr>
      </p:pic>
      <p:pic>
        <p:nvPicPr>
          <p:cNvPr id="744" name="Google Shape;744;p95"/>
          <p:cNvPicPr preferRelativeResize="0"/>
          <p:nvPr/>
        </p:nvPicPr>
        <p:blipFill rotWithShape="1">
          <a:blip r:embed="rId4">
            <a:alphaModFix/>
          </a:blip>
          <a:srcRect l="7063"/>
          <a:stretch/>
        </p:blipFill>
        <p:spPr>
          <a:xfrm>
            <a:off x="3962548" y="2571750"/>
            <a:ext cx="8497899" cy="3689451"/>
          </a:xfrm>
          <a:prstGeom prst="rect">
            <a:avLst/>
          </a:prstGeom>
          <a:noFill/>
          <a:ln>
            <a:noFill/>
          </a:ln>
        </p:spPr>
      </p:pic>
      <p:graphicFrame>
        <p:nvGraphicFramePr>
          <p:cNvPr id="745" name="Google Shape;745;p95"/>
          <p:cNvGraphicFramePr/>
          <p:nvPr/>
        </p:nvGraphicFramePr>
        <p:xfrm>
          <a:off x="5847488" y="1063375"/>
          <a:ext cx="2251450" cy="1401990"/>
        </p:xfrm>
        <a:graphic>
          <a:graphicData uri="http://schemas.openxmlformats.org/drawingml/2006/table">
            <a:tbl>
              <a:tblPr>
                <a:noFill/>
                <a:tableStyleId>{566BAF6A-5D4C-4AD2-A32A-7EAA21E395EC}</a:tableStyleId>
              </a:tblPr>
              <a:tblGrid>
                <a:gridCol w="948350">
                  <a:extLst>
                    <a:ext uri="{9D8B030D-6E8A-4147-A177-3AD203B41FA5}">
                      <a16:colId xmlns:a16="http://schemas.microsoft.com/office/drawing/2014/main" val="20000"/>
                    </a:ext>
                  </a:extLst>
                </a:gridCol>
                <a:gridCol w="1303100">
                  <a:extLst>
                    <a:ext uri="{9D8B030D-6E8A-4147-A177-3AD203B41FA5}">
                      <a16:colId xmlns:a16="http://schemas.microsoft.com/office/drawing/2014/main" val="20001"/>
                    </a:ext>
                  </a:extLst>
                </a:gridCol>
              </a:tblGrid>
              <a:tr h="374350">
                <a:tc>
                  <a:txBody>
                    <a:bodyPr/>
                    <a:lstStyle/>
                    <a:p>
                      <a:pPr marL="0" lvl="0" indent="0" algn="l" rtl="0">
                        <a:spcBef>
                          <a:spcPts val="0"/>
                        </a:spcBef>
                        <a:spcAft>
                          <a:spcPts val="0"/>
                        </a:spcAft>
                        <a:buNone/>
                      </a:pPr>
                      <a:r>
                        <a:rPr lang="en" b="1"/>
                        <a:t>First name</a:t>
                      </a:r>
                      <a:endParaRPr b="1"/>
                    </a:p>
                  </a:txBody>
                  <a:tcPr marL="91425" marR="91425" marT="91425" marB="91425">
                    <a:solidFill>
                      <a:srgbClr val="B7B7B7"/>
                    </a:solidFill>
                  </a:tcPr>
                </a:tc>
                <a:tc>
                  <a:txBody>
                    <a:bodyPr/>
                    <a:lstStyle/>
                    <a:p>
                      <a:pPr marL="0" lvl="0" indent="0" algn="l" rtl="0">
                        <a:spcBef>
                          <a:spcPts val="0"/>
                        </a:spcBef>
                        <a:spcAft>
                          <a:spcPts val="0"/>
                        </a:spcAft>
                        <a:buNone/>
                      </a:pPr>
                      <a:r>
                        <a:rPr lang="en" b="1"/>
                        <a:t>Last name</a:t>
                      </a:r>
                      <a:endParaRPr b="1"/>
                    </a:p>
                  </a:txBody>
                  <a:tcPr marL="91425" marR="91425" marT="91425" marB="91425">
                    <a:solidFill>
                      <a:srgbClr val="B7B7B7"/>
                    </a:solidFill>
                  </a:tcPr>
                </a:tc>
                <a:extLst>
                  <a:ext uri="{0D108BD9-81ED-4DB2-BD59-A6C34878D82A}">
                    <a16:rowId xmlns:a16="http://schemas.microsoft.com/office/drawing/2014/main" val="10000"/>
                  </a:ext>
                </a:extLst>
              </a:tr>
              <a:tr h="374350">
                <a:tc>
                  <a:txBody>
                    <a:bodyPr/>
                    <a:lstStyle/>
                    <a:p>
                      <a:pPr marL="0" lvl="0" indent="0" algn="l" rtl="0">
                        <a:spcBef>
                          <a:spcPts val="0"/>
                        </a:spcBef>
                        <a:spcAft>
                          <a:spcPts val="0"/>
                        </a:spcAft>
                        <a:buNone/>
                      </a:pPr>
                      <a:r>
                        <a:rPr lang="en"/>
                        <a:t>Willy</a:t>
                      </a:r>
                      <a:endParaRPr/>
                    </a:p>
                  </a:txBody>
                  <a:tcPr marL="91425" marR="91425" marT="91425" marB="91425"/>
                </a:tc>
                <a:tc>
                  <a:txBody>
                    <a:bodyPr/>
                    <a:lstStyle/>
                    <a:p>
                      <a:pPr marL="0" lvl="0" indent="0" algn="l" rtl="0">
                        <a:spcBef>
                          <a:spcPts val="0"/>
                        </a:spcBef>
                        <a:spcAft>
                          <a:spcPts val="0"/>
                        </a:spcAft>
                        <a:buNone/>
                      </a:pPr>
                      <a:r>
                        <a:rPr lang="en"/>
                        <a:t>NULL</a:t>
                      </a:r>
                      <a:endParaRPr/>
                    </a:p>
                  </a:txBody>
                  <a:tcPr marL="91425" marR="91425" marT="91425" marB="91425"/>
                </a:tc>
                <a:extLst>
                  <a:ext uri="{0D108BD9-81ED-4DB2-BD59-A6C34878D82A}">
                    <a16:rowId xmlns:a16="http://schemas.microsoft.com/office/drawing/2014/main" val="10001"/>
                  </a:ext>
                </a:extLst>
              </a:tr>
              <a:tr h="374350">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7625E55C-8F64-B34D-BACF-875B3FFA9A82}"/>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fade">
                                      <p:cBhvr>
                                        <p:cTn id="7" dur="1"/>
                                        <p:tgtEl>
                                          <p:spTgt spid="7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3"/>
                                        </p:tgtEl>
                                        <p:attrNameLst>
                                          <p:attrName>style.visibility</p:attrName>
                                        </p:attrNameLst>
                                      </p:cBhvr>
                                      <p:to>
                                        <p:strVal val="visible"/>
                                      </p:to>
                                    </p:set>
                                    <p:animEffect transition="in" filter="fade">
                                      <p:cBhvr>
                                        <p:cTn id="12" dur="1"/>
                                        <p:tgtEl>
                                          <p:spTgt spid="7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4"/>
                                        </p:tgtEl>
                                        <p:attrNameLst>
                                          <p:attrName>style.visibility</p:attrName>
                                        </p:attrNameLst>
                                      </p:cBhvr>
                                      <p:to>
                                        <p:strVal val="visible"/>
                                      </p:to>
                                    </p:set>
                                    <p:animEffect transition="in" filter="fade">
                                      <p:cBhvr>
                                        <p:cTn id="17" dur="1"/>
                                        <p:tgtEl>
                                          <p:spTgt spid="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title"/>
          </p:nvPr>
        </p:nvSpPr>
        <p:spPr>
          <a:xfrm>
            <a:off x="457200" y="1894800"/>
            <a:ext cx="8229600" cy="1353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4400" b="0">
                <a:solidFill>
                  <a:srgbClr val="000000"/>
                </a:solidFill>
                <a:latin typeface="Helvetica Neue"/>
                <a:ea typeface="Helvetica Neue"/>
                <a:cs typeface="Helvetica Neue"/>
                <a:sym typeface="Helvetica Neue"/>
              </a:rPr>
              <a:t>Part 1:</a:t>
            </a:r>
            <a:endParaRPr sz="44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4400" b="0">
                <a:solidFill>
                  <a:srgbClr val="000000"/>
                </a:solidFill>
                <a:latin typeface="Helvetica Neue"/>
                <a:ea typeface="Helvetica Neue"/>
                <a:cs typeface="Helvetica Neue"/>
                <a:sym typeface="Helvetica Neue"/>
              </a:rPr>
              <a:t>Data models</a:t>
            </a:r>
            <a:endParaRPr sz="4400" b="0">
              <a:solidFill>
                <a:srgbClr val="000000"/>
              </a:solidFill>
              <a:latin typeface="Helvetica Neue"/>
              <a:ea typeface="Helvetica Neue"/>
              <a:cs typeface="Helvetica Neue"/>
              <a:sym typeface="Helvetica Neue"/>
            </a:endParaRPr>
          </a:p>
        </p:txBody>
      </p:sp>
      <p:pic>
        <p:nvPicPr>
          <p:cNvPr id="285" name="Google Shape;285;p48"/>
          <p:cNvPicPr preferRelativeResize="0"/>
          <p:nvPr/>
        </p:nvPicPr>
        <p:blipFill>
          <a:blip r:embed="rId3">
            <a:alphaModFix/>
          </a:blip>
          <a:stretch>
            <a:fillRect/>
          </a:stretch>
        </p:blipFill>
        <p:spPr>
          <a:xfrm>
            <a:off x="1333500" y="1185863"/>
            <a:ext cx="6477000" cy="3686175"/>
          </a:xfrm>
          <a:prstGeom prst="rect">
            <a:avLst/>
          </a:prstGeom>
          <a:noFill/>
          <a:ln>
            <a:noFill/>
          </a:ln>
        </p:spPr>
      </p:pic>
      <p:sp>
        <p:nvSpPr>
          <p:cNvPr id="286" name="Google Shape;286;p48"/>
          <p:cNvSpPr txBox="1">
            <a:spLocks noGrp="1"/>
          </p:cNvSpPr>
          <p:nvPr>
            <p:ph type="title"/>
          </p:nvPr>
        </p:nvSpPr>
        <p:spPr>
          <a:xfrm>
            <a:off x="457200" y="151908"/>
            <a:ext cx="8229600" cy="1041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b="0">
                <a:solidFill>
                  <a:srgbClr val="000000"/>
                </a:solidFill>
                <a:latin typeface="Helvetica Neue"/>
                <a:ea typeface="Helvetica Neue"/>
                <a:cs typeface="Helvetica Neue"/>
                <a:sym typeface="Helvetica Neue"/>
              </a:rPr>
              <a:t>Q: “How do you think about the world?”</a:t>
            </a:r>
            <a:endParaRPr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b="0">
                <a:solidFill>
                  <a:srgbClr val="000000"/>
                </a:solidFill>
                <a:latin typeface="Helvetica Neue"/>
                <a:ea typeface="Helvetica Neue"/>
                <a:cs typeface="Helvetica Neue"/>
                <a:sym typeface="Helvetica Neue"/>
              </a:rPr>
              <a:t>A: “See my entity–relationship diagram!”</a:t>
            </a:r>
            <a:endParaRPr>
              <a:solidFill>
                <a:srgbClr val="000000"/>
              </a:solidFill>
              <a:latin typeface="Helvetica Neue"/>
              <a:ea typeface="Helvetica Neue"/>
              <a:cs typeface="Helvetica Neue"/>
              <a:sym typeface="Helvetica Neue"/>
            </a:endParaRPr>
          </a:p>
        </p:txBody>
      </p:sp>
      <p:sp>
        <p:nvSpPr>
          <p:cNvPr id="287" name="Google Shape;287;p48"/>
          <p:cNvSpPr/>
          <p:nvPr/>
        </p:nvSpPr>
        <p:spPr>
          <a:xfrm>
            <a:off x="5333106" y="2823207"/>
            <a:ext cx="1185125" cy="574600"/>
          </a:xfrm>
          <a:custGeom>
            <a:avLst/>
            <a:gdLst/>
            <a:ahLst/>
            <a:cxnLst/>
            <a:rect l="l" t="t" r="r" b="b"/>
            <a:pathLst>
              <a:path w="47405" h="22984" extrusionOk="0">
                <a:moveTo>
                  <a:pt x="28723" y="1812"/>
                </a:moveTo>
                <a:cubicBezTo>
                  <a:pt x="21113" y="773"/>
                  <a:pt x="12396" y="-1686"/>
                  <a:pt x="5682" y="2044"/>
                </a:cubicBezTo>
                <a:cubicBezTo>
                  <a:pt x="1702" y="4256"/>
                  <a:pt x="-777" y="10195"/>
                  <a:pt x="329" y="14612"/>
                </a:cubicBezTo>
                <a:cubicBezTo>
                  <a:pt x="1798" y="20482"/>
                  <a:pt x="11056" y="21091"/>
                  <a:pt x="17086" y="21594"/>
                </a:cubicBezTo>
                <a:cubicBezTo>
                  <a:pt x="26819" y="22406"/>
                  <a:pt x="39923" y="25604"/>
                  <a:pt x="46178" y="18103"/>
                </a:cubicBezTo>
                <a:cubicBezTo>
                  <a:pt x="48673" y="15111"/>
                  <a:pt x="46810" y="8933"/>
                  <a:pt x="43618" y="6699"/>
                </a:cubicBezTo>
                <a:cubicBezTo>
                  <a:pt x="39240" y="3634"/>
                  <a:pt x="33369" y="2975"/>
                  <a:pt x="28025" y="2975"/>
                </a:cubicBezTo>
              </a:path>
            </a:pathLst>
          </a:custGeom>
          <a:noFill/>
          <a:ln w="38100" cap="flat" cmpd="sng">
            <a:solidFill>
              <a:srgbClr val="00FF00"/>
            </a:solidFill>
            <a:prstDash val="solid"/>
            <a:round/>
            <a:headEnd type="none" w="med" len="med"/>
            <a:tailEnd type="none" w="med" len="med"/>
          </a:ln>
        </p:spPr>
      </p:sp>
      <p:sp>
        <p:nvSpPr>
          <p:cNvPr id="288" name="Google Shape;288;p48"/>
          <p:cNvSpPr/>
          <p:nvPr/>
        </p:nvSpPr>
        <p:spPr>
          <a:xfrm>
            <a:off x="6470100" y="2286650"/>
            <a:ext cx="768050" cy="663300"/>
          </a:xfrm>
          <a:custGeom>
            <a:avLst/>
            <a:gdLst/>
            <a:ahLst/>
            <a:cxnLst/>
            <a:rect l="l" t="t" r="r" b="b"/>
            <a:pathLst>
              <a:path w="30722" h="26532" extrusionOk="0">
                <a:moveTo>
                  <a:pt x="0" y="26532"/>
                </a:moveTo>
                <a:cubicBezTo>
                  <a:pt x="11856" y="20012"/>
                  <a:pt x="21147" y="9561"/>
                  <a:pt x="30722" y="0"/>
                </a:cubicBezTo>
              </a:path>
            </a:pathLst>
          </a:custGeom>
          <a:noFill/>
          <a:ln w="38100" cap="flat" cmpd="sng">
            <a:solidFill>
              <a:srgbClr val="00FF00"/>
            </a:solidFill>
            <a:prstDash val="solid"/>
            <a:round/>
            <a:headEnd type="none" w="med" len="med"/>
            <a:tailEnd type="none" w="med" len="med"/>
          </a:ln>
        </p:spPr>
      </p:sp>
      <p:sp>
        <p:nvSpPr>
          <p:cNvPr id="289" name="Google Shape;289;p48"/>
          <p:cNvSpPr txBox="1">
            <a:spLocks noGrp="1"/>
          </p:cNvSpPr>
          <p:nvPr>
            <p:ph type="title"/>
          </p:nvPr>
        </p:nvSpPr>
        <p:spPr>
          <a:xfrm>
            <a:off x="7085574" y="1842075"/>
            <a:ext cx="10899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FF00"/>
                </a:solidFill>
                <a:latin typeface="Helvetica Neue"/>
                <a:ea typeface="Helvetica Neue"/>
                <a:cs typeface="Helvetica Neue"/>
                <a:sym typeface="Helvetica Neue"/>
              </a:rPr>
              <a:t>entity</a:t>
            </a:r>
            <a:endParaRPr sz="2000">
              <a:solidFill>
                <a:srgbClr val="00FF00"/>
              </a:solidFill>
              <a:latin typeface="Helvetica Neue"/>
              <a:ea typeface="Helvetica Neue"/>
              <a:cs typeface="Helvetica Neue"/>
              <a:sym typeface="Helvetica Neue"/>
            </a:endParaRPr>
          </a:p>
        </p:txBody>
      </p:sp>
      <p:sp>
        <p:nvSpPr>
          <p:cNvPr id="290" name="Google Shape;290;p48"/>
          <p:cNvSpPr txBox="1">
            <a:spLocks noGrp="1"/>
          </p:cNvSpPr>
          <p:nvPr>
            <p:ph type="title"/>
          </p:nvPr>
        </p:nvSpPr>
        <p:spPr>
          <a:xfrm>
            <a:off x="6306064" y="4165300"/>
            <a:ext cx="16002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FF00"/>
                </a:solidFill>
                <a:latin typeface="Helvetica Neue"/>
                <a:ea typeface="Helvetica Neue"/>
                <a:cs typeface="Helvetica Neue"/>
                <a:sym typeface="Helvetica Neue"/>
              </a:rPr>
              <a:t>relationship</a:t>
            </a:r>
            <a:endParaRPr sz="2000">
              <a:solidFill>
                <a:srgbClr val="00FF00"/>
              </a:solidFill>
              <a:latin typeface="Helvetica Neue"/>
              <a:ea typeface="Helvetica Neue"/>
              <a:cs typeface="Helvetica Neue"/>
              <a:sym typeface="Helvetica Neue"/>
            </a:endParaRPr>
          </a:p>
        </p:txBody>
      </p:sp>
      <p:sp>
        <p:nvSpPr>
          <p:cNvPr id="291" name="Google Shape;291;p48"/>
          <p:cNvSpPr/>
          <p:nvPr/>
        </p:nvSpPr>
        <p:spPr>
          <a:xfrm>
            <a:off x="5485500" y="3873600"/>
            <a:ext cx="914798" cy="590976"/>
          </a:xfrm>
          <a:custGeom>
            <a:avLst/>
            <a:gdLst/>
            <a:ahLst/>
            <a:cxnLst/>
            <a:rect l="l" t="t" r="r" b="b"/>
            <a:pathLst>
              <a:path w="47405" h="22984" extrusionOk="0">
                <a:moveTo>
                  <a:pt x="28723" y="1812"/>
                </a:moveTo>
                <a:cubicBezTo>
                  <a:pt x="21113" y="773"/>
                  <a:pt x="12396" y="-1686"/>
                  <a:pt x="5682" y="2044"/>
                </a:cubicBezTo>
                <a:cubicBezTo>
                  <a:pt x="1702" y="4256"/>
                  <a:pt x="-777" y="10195"/>
                  <a:pt x="329" y="14612"/>
                </a:cubicBezTo>
                <a:cubicBezTo>
                  <a:pt x="1798" y="20482"/>
                  <a:pt x="11056" y="21091"/>
                  <a:pt x="17086" y="21594"/>
                </a:cubicBezTo>
                <a:cubicBezTo>
                  <a:pt x="26819" y="22406"/>
                  <a:pt x="39923" y="25604"/>
                  <a:pt x="46178" y="18103"/>
                </a:cubicBezTo>
                <a:cubicBezTo>
                  <a:pt x="48673" y="15111"/>
                  <a:pt x="46810" y="8933"/>
                  <a:pt x="43618" y="6699"/>
                </a:cubicBezTo>
                <a:cubicBezTo>
                  <a:pt x="39240" y="3634"/>
                  <a:pt x="33369" y="2975"/>
                  <a:pt x="28025" y="2975"/>
                </a:cubicBezTo>
              </a:path>
            </a:pathLst>
          </a:custGeom>
          <a:noFill/>
          <a:ln w="38100" cap="flat" cmpd="sng">
            <a:solidFill>
              <a:srgbClr val="00FF00"/>
            </a:solidFill>
            <a:prstDash val="solid"/>
            <a:round/>
            <a:headEnd type="none" w="med" len="med"/>
            <a:tailEnd type="none" w="med" len="med"/>
          </a:ln>
        </p:spPr>
      </p:sp>
      <p:sp>
        <p:nvSpPr>
          <p:cNvPr id="292" name="Google Shape;292;p48"/>
          <p:cNvSpPr/>
          <p:nvPr/>
        </p:nvSpPr>
        <p:spPr>
          <a:xfrm>
            <a:off x="3404825" y="4329749"/>
            <a:ext cx="2080724" cy="426526"/>
          </a:xfrm>
          <a:custGeom>
            <a:avLst/>
            <a:gdLst/>
            <a:ahLst/>
            <a:cxnLst/>
            <a:rect l="l" t="t" r="r" b="b"/>
            <a:pathLst>
              <a:path w="47405" h="22984" extrusionOk="0">
                <a:moveTo>
                  <a:pt x="28723" y="1812"/>
                </a:moveTo>
                <a:cubicBezTo>
                  <a:pt x="21113" y="773"/>
                  <a:pt x="12396" y="-1686"/>
                  <a:pt x="5682" y="2044"/>
                </a:cubicBezTo>
                <a:cubicBezTo>
                  <a:pt x="1702" y="4256"/>
                  <a:pt x="-777" y="10195"/>
                  <a:pt x="329" y="14612"/>
                </a:cubicBezTo>
                <a:cubicBezTo>
                  <a:pt x="1798" y="20482"/>
                  <a:pt x="11056" y="21091"/>
                  <a:pt x="17086" y="21594"/>
                </a:cubicBezTo>
                <a:cubicBezTo>
                  <a:pt x="26819" y="22406"/>
                  <a:pt x="39923" y="25604"/>
                  <a:pt x="46178" y="18103"/>
                </a:cubicBezTo>
                <a:cubicBezTo>
                  <a:pt x="48673" y="15111"/>
                  <a:pt x="46810" y="8933"/>
                  <a:pt x="43618" y="6699"/>
                </a:cubicBezTo>
                <a:cubicBezTo>
                  <a:pt x="39240" y="3634"/>
                  <a:pt x="33369" y="2975"/>
                  <a:pt x="28025" y="2975"/>
                </a:cubicBezTo>
              </a:path>
            </a:pathLst>
          </a:custGeom>
          <a:noFill/>
          <a:ln w="38100" cap="flat" cmpd="sng">
            <a:solidFill>
              <a:srgbClr val="00FF00"/>
            </a:solidFill>
            <a:prstDash val="solid"/>
            <a:round/>
            <a:headEnd type="none" w="med" len="med"/>
            <a:tailEnd type="none" w="med" len="med"/>
          </a:ln>
        </p:spPr>
      </p:sp>
      <p:sp>
        <p:nvSpPr>
          <p:cNvPr id="293" name="Google Shape;293;p48"/>
          <p:cNvSpPr txBox="1">
            <a:spLocks noGrp="1"/>
          </p:cNvSpPr>
          <p:nvPr>
            <p:ph type="title"/>
          </p:nvPr>
        </p:nvSpPr>
        <p:spPr>
          <a:xfrm>
            <a:off x="4096264" y="4645774"/>
            <a:ext cx="1600200" cy="59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000" b="0">
                <a:solidFill>
                  <a:srgbClr val="00FF00"/>
                </a:solidFill>
                <a:latin typeface="Helvetica Neue"/>
                <a:ea typeface="Helvetica Neue"/>
                <a:cs typeface="Helvetica Neue"/>
                <a:sym typeface="Helvetica Neue"/>
              </a:rPr>
              <a:t>attributes</a:t>
            </a:r>
            <a:endParaRPr sz="2000">
              <a:solidFill>
                <a:srgbClr val="00FF00"/>
              </a:solidFill>
              <a:latin typeface="Helvetica Neue"/>
              <a:ea typeface="Helvetica Neue"/>
              <a:cs typeface="Helvetica Neue"/>
              <a:sym typeface="Helvetica Neue"/>
            </a:endParaRPr>
          </a:p>
        </p:txBody>
      </p:sp>
      <p:sp>
        <p:nvSpPr>
          <p:cNvPr id="294" name="Google Shape;294;p48"/>
          <p:cNvSpPr txBox="1">
            <a:spLocks noGrp="1"/>
          </p:cNvSpPr>
          <p:nvPr>
            <p:ph type="title"/>
          </p:nvPr>
        </p:nvSpPr>
        <p:spPr>
          <a:xfrm>
            <a:off x="139113" y="1461800"/>
            <a:ext cx="5476200" cy="2428200"/>
          </a:xfrm>
          <a:prstGeom prst="rect">
            <a:avLst/>
          </a:prstGeom>
          <a:solidFill>
            <a:srgbClr val="FFE599"/>
          </a:solidFill>
          <a:ln w="76200" cap="flat" cmpd="sng">
            <a:solidFill>
              <a:srgbClr val="BF9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4400" b="0">
                <a:solidFill>
                  <a:srgbClr val="BF9000"/>
                </a:solidFill>
                <a:latin typeface="Helvetica Neue"/>
                <a:ea typeface="Helvetica Neue"/>
                <a:cs typeface="Helvetica Neue"/>
                <a:sym typeface="Helvetica Neue"/>
              </a:rPr>
              <a:t>How to store my data on a computer?</a:t>
            </a:r>
            <a:endParaRPr sz="4400" b="0">
              <a:solidFill>
                <a:srgbClr val="BF9000"/>
              </a:solidFill>
              <a:latin typeface="Helvetica Neue"/>
              <a:ea typeface="Helvetica Neue"/>
              <a:cs typeface="Helvetica Neue"/>
              <a:sym typeface="Helvetica Neue"/>
            </a:endParaRPr>
          </a:p>
        </p:txBody>
      </p:sp>
      <p:sp>
        <p:nvSpPr>
          <p:cNvPr id="13" name="Rectangle 12">
            <a:extLst>
              <a:ext uri="{FF2B5EF4-FFF2-40B4-BE49-F238E27FC236}">
                <a16:creationId xmlns:a16="http://schemas.microsoft.com/office/drawing/2014/main" id="{22D29F2A-C62D-3848-9501-A435C51366AA}"/>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6"/>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Before you start analyzing your data</a:t>
            </a:r>
            <a:endParaRPr sz="3600">
              <a:latin typeface="Helvetica Neue"/>
              <a:ea typeface="Helvetica Neue"/>
              <a:cs typeface="Helvetica Neue"/>
              <a:sym typeface="Helvetica Neue"/>
            </a:endParaRPr>
          </a:p>
        </p:txBody>
      </p:sp>
      <p:sp>
        <p:nvSpPr>
          <p:cNvPr id="751" name="Google Shape;751;p96"/>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50</a:t>
            </a:fld>
            <a:endParaRPr/>
          </a:p>
        </p:txBody>
      </p:sp>
      <p:sp>
        <p:nvSpPr>
          <p:cNvPr id="752" name="Google Shape;752;p96"/>
          <p:cNvSpPr txBox="1">
            <a:spLocks noGrp="1"/>
          </p:cNvSpPr>
          <p:nvPr>
            <p:ph type="body" idx="1"/>
          </p:nvPr>
        </p:nvSpPr>
        <p:spPr>
          <a:xfrm>
            <a:off x="457200" y="1200150"/>
            <a:ext cx="8229600" cy="3712800"/>
          </a:xfrm>
          <a:prstGeom prst="rect">
            <a:avLst/>
          </a:prstGeom>
        </p:spPr>
        <p:txBody>
          <a:bodyPr spcFirstLastPara="1" wrap="square" lIns="91425" tIns="91425" rIns="91425" bIns="91425" anchor="t" anchorCtr="0">
            <a:noAutofit/>
          </a:bodyPr>
          <a:lstStyle/>
          <a:p>
            <a:pPr marL="457200" lvl="0" indent="-387350" algn="l" rtl="0">
              <a:spcBef>
                <a:spcPts val="400"/>
              </a:spcBef>
              <a:spcAft>
                <a:spcPts val="0"/>
              </a:spcAft>
              <a:buSzPts val="2500"/>
              <a:buFont typeface="Helvetica Neue"/>
              <a:buChar char="●"/>
            </a:pPr>
            <a:r>
              <a:rPr lang="en" sz="2500" dirty="0">
                <a:latin typeface="Helvetica Neue"/>
                <a:ea typeface="Helvetica Neue"/>
                <a:cs typeface="Helvetica Neue"/>
                <a:sym typeface="Helvetica Neue"/>
              </a:rPr>
              <a:t>“Do I have </a:t>
            </a:r>
            <a:r>
              <a:rPr lang="en" sz="2500" b="1" dirty="0">
                <a:latin typeface="Helvetica Neue"/>
                <a:ea typeface="Helvetica Neue"/>
                <a:cs typeface="Helvetica Neue"/>
                <a:sym typeface="Helvetica Neue"/>
              </a:rPr>
              <a:t>missing data</a:t>
            </a:r>
            <a:r>
              <a:rPr lang="en" sz="2500" dirty="0">
                <a:latin typeface="Helvetica Neue"/>
                <a:ea typeface="Helvetica Neue"/>
                <a:cs typeface="Helvetica Neue"/>
                <a:sym typeface="Helvetica Neue"/>
              </a:rPr>
              <a:t>?” “If data were missing, how could I know?”</a:t>
            </a:r>
            <a:endParaRPr sz="2500" dirty="0">
              <a:latin typeface="Helvetica Neue"/>
              <a:ea typeface="Helvetica Neue"/>
              <a:cs typeface="Helvetica Neue"/>
              <a:sym typeface="Helvetica Neue"/>
            </a:endParaRPr>
          </a:p>
          <a:p>
            <a:pPr marL="457200" lvl="0" indent="-387350" algn="l" rtl="0">
              <a:spcBef>
                <a:spcPts val="400"/>
              </a:spcBef>
              <a:spcAft>
                <a:spcPts val="0"/>
              </a:spcAft>
              <a:buSzPts val="2500"/>
              <a:buFont typeface="Helvetica Neue"/>
              <a:buChar char="●"/>
            </a:pPr>
            <a:r>
              <a:rPr lang="en" sz="2500" dirty="0">
                <a:latin typeface="Helvetica Neue"/>
                <a:ea typeface="Helvetica Neue"/>
                <a:cs typeface="Helvetica Neue"/>
                <a:sym typeface="Helvetica Neue"/>
              </a:rPr>
              <a:t>“Do I have </a:t>
            </a:r>
            <a:r>
              <a:rPr lang="en" sz="2500" b="1" dirty="0">
                <a:latin typeface="Helvetica Neue"/>
                <a:ea typeface="Helvetica Neue"/>
                <a:cs typeface="Helvetica Neue"/>
                <a:sym typeface="Helvetica Neue"/>
              </a:rPr>
              <a:t>corrupted data</a:t>
            </a:r>
            <a:r>
              <a:rPr lang="en" sz="2500" dirty="0">
                <a:latin typeface="Helvetica Neue"/>
                <a:ea typeface="Helvetica Neue"/>
                <a:cs typeface="Helvetica Neue"/>
                <a:sym typeface="Helvetica Neue"/>
              </a:rPr>
              <a:t>?” (May arise from measurement errors, wrong sampling strategies, etc.)</a:t>
            </a:r>
            <a:endParaRPr sz="2500" dirty="0">
              <a:latin typeface="Helvetica Neue"/>
              <a:ea typeface="Helvetica Neue"/>
              <a:cs typeface="Helvetica Neue"/>
              <a:sym typeface="Helvetica Neue"/>
            </a:endParaRPr>
          </a:p>
          <a:p>
            <a:pPr marL="457200" lvl="0" indent="-387350" algn="l" rtl="0">
              <a:spcBef>
                <a:spcPts val="400"/>
              </a:spcBef>
              <a:spcAft>
                <a:spcPts val="0"/>
              </a:spcAft>
              <a:buSzPts val="2500"/>
              <a:buFont typeface="Helvetica Neue"/>
              <a:buChar char="●"/>
            </a:pPr>
            <a:r>
              <a:rPr lang="en" sz="2500" b="1" dirty="0">
                <a:latin typeface="Helvetica Neue"/>
                <a:ea typeface="Helvetica Neue"/>
                <a:cs typeface="Helvetica Neue"/>
                <a:sym typeface="Helvetica Neue"/>
              </a:rPr>
              <a:t>Parse/transform data</a:t>
            </a:r>
            <a:r>
              <a:rPr lang="en" sz="2500" dirty="0">
                <a:latin typeface="Helvetica Neue"/>
                <a:ea typeface="Helvetica Neue"/>
                <a:cs typeface="Helvetica Neue"/>
                <a:sym typeface="Helvetica Neue"/>
              </a:rPr>
              <a:t> into appropriate format for your specific analysis </a:t>
            </a:r>
            <a:endParaRPr sz="2500" dirty="0">
              <a:latin typeface="Helvetica Neue"/>
              <a:ea typeface="Helvetica Neue"/>
              <a:cs typeface="Helvetica Neue"/>
              <a:sym typeface="Helvetica Neue"/>
            </a:endParaRPr>
          </a:p>
          <a:p>
            <a:pPr marL="457200" lvl="0" indent="-387350" algn="l" rtl="0">
              <a:spcBef>
                <a:spcPts val="400"/>
              </a:spcBef>
              <a:spcAft>
                <a:spcPts val="0"/>
              </a:spcAft>
              <a:buSzPts val="2500"/>
              <a:buFont typeface="Helvetica Neue"/>
              <a:buChar char="●"/>
            </a:pPr>
            <a:r>
              <a:rPr lang="en" sz="2500" dirty="0">
                <a:latin typeface="Helvetica Neue"/>
                <a:ea typeface="Helvetica Neue"/>
                <a:cs typeface="Helvetica Neue"/>
                <a:sym typeface="Helvetica Neue"/>
              </a:rPr>
              <a:t>Don’t be surprised if you need to come back to this stage!</a:t>
            </a:r>
            <a:endParaRPr sz="2500" dirty="0">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51CACD30-E75F-0848-9E10-6D635F4F024E}"/>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7"/>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Helvetica Neue"/>
                <a:ea typeface="Helvetica Neue"/>
                <a:cs typeface="Helvetica Neue"/>
                <a:sym typeface="Helvetica Neue"/>
              </a:rPr>
              <a:t>Desiderata – Things that are desired</a:t>
            </a:r>
            <a:endParaRPr sz="3600" dirty="0">
              <a:latin typeface="Helvetica Neue"/>
              <a:ea typeface="Helvetica Neue"/>
              <a:cs typeface="Helvetica Neue"/>
              <a:sym typeface="Helvetica Neue"/>
            </a:endParaRPr>
          </a:p>
        </p:txBody>
      </p:sp>
      <p:sp>
        <p:nvSpPr>
          <p:cNvPr id="758" name="Google Shape;758;p97"/>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 sz="2500">
                <a:latin typeface="Helvetica Neue"/>
                <a:ea typeface="Helvetica Neue"/>
                <a:cs typeface="Helvetica Neue"/>
                <a:sym typeface="Helvetica Neue"/>
              </a:rPr>
              <a:t>It’s always ideal if you can put your hands on the </a:t>
            </a:r>
            <a:r>
              <a:rPr lang="en" sz="2500" b="1">
                <a:latin typeface="Helvetica Neue"/>
                <a:ea typeface="Helvetica Neue"/>
                <a:cs typeface="Helvetica Neue"/>
                <a:sym typeface="Helvetica Neue"/>
              </a:rPr>
              <a:t>code/documentation about the dataset </a:t>
            </a:r>
            <a:r>
              <a:rPr lang="en" sz="2500">
                <a:latin typeface="Helvetica Neue"/>
                <a:ea typeface="Helvetica Neue"/>
                <a:cs typeface="Helvetica Neue"/>
                <a:sym typeface="Helvetica Neue"/>
              </a:rPr>
              <a:t>you are analyzing (provenance)</a:t>
            </a:r>
            <a:endParaRPr sz="2500">
              <a:latin typeface="Helvetica Neue"/>
              <a:ea typeface="Helvetica Neue"/>
              <a:cs typeface="Helvetica Neue"/>
              <a:sym typeface="Helvetica Neue"/>
            </a:endParaRPr>
          </a:p>
          <a:p>
            <a:pPr marL="342900" lvl="0" indent="-139700" algn="l" rtl="0">
              <a:spcBef>
                <a:spcPts val="1600"/>
              </a:spcBef>
              <a:spcAft>
                <a:spcPts val="1600"/>
              </a:spcAft>
              <a:buNone/>
            </a:pPr>
            <a:r>
              <a:rPr lang="en" sz="2500">
                <a:latin typeface="Helvetica Neue"/>
                <a:ea typeface="Helvetica Neue"/>
                <a:cs typeface="Helvetica Neue"/>
                <a:sym typeface="Helvetica Neue"/>
              </a:rPr>
              <a:t>It’s always ideal if the provided </a:t>
            </a:r>
            <a:r>
              <a:rPr lang="en" sz="2500" b="1">
                <a:latin typeface="Helvetica Neue"/>
                <a:ea typeface="Helvetica Neue"/>
                <a:cs typeface="Helvetica Neue"/>
                <a:sym typeface="Helvetica Neue"/>
              </a:rPr>
              <a:t>data format is nicely parseable</a:t>
            </a:r>
            <a:r>
              <a:rPr lang="en" sz="2500">
                <a:latin typeface="Helvetica Neue"/>
                <a:ea typeface="Helvetica Neue"/>
                <a:cs typeface="Helvetica Neue"/>
                <a:sym typeface="Helvetica Neue"/>
              </a:rPr>
              <a:t> (otherwise you need regexes, or maybe even pay humans)</a:t>
            </a:r>
            <a:endParaRPr sz="2500">
              <a:latin typeface="Helvetica Neue"/>
              <a:ea typeface="Helvetica Neue"/>
              <a:cs typeface="Helvetica Neue"/>
              <a:sym typeface="Helvetica Neue"/>
            </a:endParaRPr>
          </a:p>
        </p:txBody>
      </p:sp>
      <p:sp>
        <p:nvSpPr>
          <p:cNvPr id="759" name="Google Shape;759;p97"/>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51</a:t>
            </a:fld>
            <a:endParaRPr/>
          </a:p>
        </p:txBody>
      </p:sp>
      <p:sp>
        <p:nvSpPr>
          <p:cNvPr id="5" name="Rectangle 4">
            <a:extLst>
              <a:ext uri="{FF2B5EF4-FFF2-40B4-BE49-F238E27FC236}">
                <a16:creationId xmlns:a16="http://schemas.microsoft.com/office/drawing/2014/main" id="{AA3650FB-6F0E-6C44-8200-79E75AD6014B}"/>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98"/>
          <p:cNvSpPr txBox="1">
            <a:spLocks noGrp="1"/>
          </p:cNvSpPr>
          <p:nvPr>
            <p:ph type="body" idx="1"/>
          </p:nvPr>
        </p:nvSpPr>
        <p:spPr>
          <a:xfrm>
            <a:off x="6208050" y="1218075"/>
            <a:ext cx="2823900" cy="3394500"/>
          </a:xfrm>
          <a:prstGeom prst="rect">
            <a:avLst/>
          </a:prstGeom>
        </p:spPr>
        <p:txBody>
          <a:bodyPr spcFirstLastPara="1" wrap="square" lIns="91425" tIns="91425" rIns="91425" bIns="91425" anchor="t" anchorCtr="0">
            <a:noAutofit/>
          </a:bodyPr>
          <a:lstStyle/>
          <a:p>
            <a:pPr marL="114300" lvl="0" indent="0" algn="l" rtl="0">
              <a:lnSpc>
                <a:spcPct val="100000"/>
              </a:lnSpc>
              <a:spcBef>
                <a:spcPts val="640"/>
              </a:spcBef>
              <a:spcAft>
                <a:spcPts val="1600"/>
              </a:spcAft>
              <a:buNone/>
            </a:pPr>
            <a:r>
              <a:rPr lang="en">
                <a:latin typeface="Helvetica Neue"/>
                <a:ea typeface="Helvetica Neue"/>
                <a:cs typeface="Helvetica Neue"/>
                <a:sym typeface="Helvetica Neue"/>
              </a:rPr>
              <a:t>Entire NY Times archive (since 1851) digitized as of 2015</a:t>
            </a:r>
            <a:endParaRPr>
              <a:latin typeface="Helvetica Neue"/>
              <a:ea typeface="Helvetica Neue"/>
              <a:cs typeface="Helvetica Neue"/>
              <a:sym typeface="Helvetica Neue"/>
            </a:endParaRPr>
          </a:p>
        </p:txBody>
      </p:sp>
      <p:sp>
        <p:nvSpPr>
          <p:cNvPr id="765" name="Google Shape;765;p98"/>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Helvetica Neue"/>
                <a:ea typeface="Helvetica Neue"/>
                <a:cs typeface="Helvetica Neue"/>
                <a:sym typeface="Helvetica Neue"/>
              </a:rPr>
              <a:t>Highly non-parseable data</a:t>
            </a:r>
            <a:endParaRPr sz="3600">
              <a:latin typeface="Helvetica Neue"/>
              <a:ea typeface="Helvetica Neue"/>
              <a:cs typeface="Helvetica Neue"/>
              <a:sym typeface="Helvetica Neue"/>
            </a:endParaRPr>
          </a:p>
        </p:txBody>
      </p:sp>
      <p:sp>
        <p:nvSpPr>
          <p:cNvPr id="766" name="Google Shape;766;p98"/>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52</a:t>
            </a:fld>
            <a:endParaRPr/>
          </a:p>
        </p:txBody>
      </p:sp>
      <p:pic>
        <p:nvPicPr>
          <p:cNvPr id="767" name="Google Shape;767;p98"/>
          <p:cNvPicPr preferRelativeResize="0"/>
          <p:nvPr/>
        </p:nvPicPr>
        <p:blipFill>
          <a:blip r:embed="rId3">
            <a:alphaModFix/>
          </a:blip>
          <a:stretch>
            <a:fillRect/>
          </a:stretch>
        </p:blipFill>
        <p:spPr>
          <a:xfrm>
            <a:off x="205225" y="1200150"/>
            <a:ext cx="5853324" cy="3760225"/>
          </a:xfrm>
          <a:prstGeom prst="rect">
            <a:avLst/>
          </a:prstGeom>
          <a:noFill/>
          <a:ln>
            <a:noFill/>
          </a:ln>
        </p:spPr>
      </p:pic>
      <p:pic>
        <p:nvPicPr>
          <p:cNvPr id="768" name="Google Shape;768;p98"/>
          <p:cNvPicPr preferRelativeResize="0"/>
          <p:nvPr/>
        </p:nvPicPr>
        <p:blipFill>
          <a:blip r:embed="rId4">
            <a:alphaModFix/>
          </a:blip>
          <a:stretch>
            <a:fillRect/>
          </a:stretch>
        </p:blipFill>
        <p:spPr>
          <a:xfrm>
            <a:off x="1133150" y="2394400"/>
            <a:ext cx="4798850" cy="1891850"/>
          </a:xfrm>
          <a:prstGeom prst="rect">
            <a:avLst/>
          </a:prstGeom>
          <a:noFill/>
          <a:ln>
            <a:noFill/>
          </a:ln>
        </p:spPr>
      </p:pic>
      <p:sp>
        <p:nvSpPr>
          <p:cNvPr id="7" name="Rectangle 6">
            <a:extLst>
              <a:ext uri="{FF2B5EF4-FFF2-40B4-BE49-F238E27FC236}">
                <a16:creationId xmlns:a16="http://schemas.microsoft.com/office/drawing/2014/main" id="{57E93131-CD6D-D645-AA74-9835F5BD43E6}"/>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64"/>
                                        </p:tgtEl>
                                        <p:attrNameLst>
                                          <p:attrName>style.visibility</p:attrName>
                                        </p:attrNameLst>
                                      </p:cBhvr>
                                      <p:to>
                                        <p:strVal val="visible"/>
                                      </p:to>
                                    </p:set>
                                    <p:animEffect transition="in" filter="fade">
                                      <p:cBhvr>
                                        <p:cTn id="11" dur="1"/>
                                        <p:tgtEl>
                                          <p:spTgt spid="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99"/>
          <p:cNvPicPr preferRelativeResize="0"/>
          <p:nvPr/>
        </p:nvPicPr>
        <p:blipFill>
          <a:blip r:embed="rId3">
            <a:alphaModFix/>
          </a:blip>
          <a:stretch>
            <a:fillRect/>
          </a:stretch>
        </p:blipFill>
        <p:spPr>
          <a:xfrm>
            <a:off x="5427475" y="2869995"/>
            <a:ext cx="3619224" cy="1729280"/>
          </a:xfrm>
          <a:prstGeom prst="rect">
            <a:avLst/>
          </a:prstGeom>
          <a:noFill/>
          <a:ln>
            <a:noFill/>
          </a:ln>
        </p:spPr>
      </p:pic>
      <p:pic>
        <p:nvPicPr>
          <p:cNvPr id="774" name="Google Shape;774;p99"/>
          <p:cNvPicPr preferRelativeResize="0"/>
          <p:nvPr/>
        </p:nvPicPr>
        <p:blipFill>
          <a:blip r:embed="rId4">
            <a:alphaModFix/>
          </a:blip>
          <a:stretch>
            <a:fillRect/>
          </a:stretch>
        </p:blipFill>
        <p:spPr>
          <a:xfrm>
            <a:off x="5680394" y="1870250"/>
            <a:ext cx="3402381" cy="857400"/>
          </a:xfrm>
          <a:prstGeom prst="rect">
            <a:avLst/>
          </a:prstGeom>
          <a:noFill/>
          <a:ln>
            <a:noFill/>
          </a:ln>
        </p:spPr>
      </p:pic>
      <p:sp>
        <p:nvSpPr>
          <p:cNvPr id="775" name="Google Shape;775;p9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777" name="Google Shape;777;p99"/>
          <p:cNvSpPr txBox="1">
            <a:spLocks noGrp="1"/>
          </p:cNvSpPr>
          <p:nvPr>
            <p:ph type="title" idx="4294967295"/>
          </p:nvPr>
        </p:nvSpPr>
        <p:spPr>
          <a:xfrm>
            <a:off x="457200" y="5107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Calibri"/>
              <a:buNone/>
            </a:pPr>
            <a:r>
              <a:rPr lang="en" b="0">
                <a:latin typeface="Helvetica Neue"/>
                <a:ea typeface="Helvetica Neue"/>
                <a:cs typeface="Helvetica Neue"/>
                <a:sym typeface="Helvetica Neue"/>
              </a:rPr>
              <a:t>Q: What do people eat when and where?</a:t>
            </a:r>
            <a:endParaRPr>
              <a:latin typeface="Helvetica Neue"/>
              <a:ea typeface="Helvetica Neue"/>
              <a:cs typeface="Helvetica Neue"/>
              <a:sym typeface="Helvetica Neue"/>
            </a:endParaRPr>
          </a:p>
        </p:txBody>
      </p:sp>
      <p:pic>
        <p:nvPicPr>
          <p:cNvPr id="778" name="Google Shape;778;p99"/>
          <p:cNvPicPr preferRelativeResize="0"/>
          <p:nvPr/>
        </p:nvPicPr>
        <p:blipFill>
          <a:blip r:embed="rId5">
            <a:alphaModFix/>
          </a:blip>
          <a:stretch>
            <a:fillRect/>
          </a:stretch>
        </p:blipFill>
        <p:spPr>
          <a:xfrm>
            <a:off x="168400" y="1218125"/>
            <a:ext cx="5240650" cy="3925374"/>
          </a:xfrm>
          <a:prstGeom prst="rect">
            <a:avLst/>
          </a:prstGeom>
          <a:noFill/>
          <a:ln>
            <a:noFill/>
          </a:ln>
        </p:spPr>
      </p:pic>
      <p:pic>
        <p:nvPicPr>
          <p:cNvPr id="779" name="Google Shape;779;p99"/>
          <p:cNvPicPr preferRelativeResize="0"/>
          <p:nvPr/>
        </p:nvPicPr>
        <p:blipFill>
          <a:blip r:embed="rId6">
            <a:alphaModFix/>
          </a:blip>
          <a:stretch>
            <a:fillRect/>
          </a:stretch>
        </p:blipFill>
        <p:spPr>
          <a:xfrm>
            <a:off x="174729" y="1218125"/>
            <a:ext cx="5240650" cy="3921932"/>
          </a:xfrm>
          <a:prstGeom prst="rect">
            <a:avLst/>
          </a:prstGeom>
          <a:noFill/>
          <a:ln>
            <a:noFill/>
          </a:ln>
        </p:spPr>
      </p:pic>
      <p:pic>
        <p:nvPicPr>
          <p:cNvPr id="780" name="Google Shape;780;p99"/>
          <p:cNvPicPr preferRelativeResize="0"/>
          <p:nvPr/>
        </p:nvPicPr>
        <p:blipFill>
          <a:blip r:embed="rId7">
            <a:alphaModFix/>
          </a:blip>
          <a:stretch>
            <a:fillRect/>
          </a:stretch>
        </p:blipFill>
        <p:spPr>
          <a:xfrm>
            <a:off x="179311" y="1210430"/>
            <a:ext cx="5240652" cy="3937307"/>
          </a:xfrm>
          <a:prstGeom prst="rect">
            <a:avLst/>
          </a:prstGeom>
          <a:noFill/>
          <a:ln>
            <a:noFill/>
          </a:ln>
        </p:spPr>
      </p:pic>
      <p:pic>
        <p:nvPicPr>
          <p:cNvPr id="781" name="Google Shape;781;p99"/>
          <p:cNvPicPr preferRelativeResize="0"/>
          <p:nvPr/>
        </p:nvPicPr>
        <p:blipFill>
          <a:blip r:embed="rId8">
            <a:alphaModFix/>
          </a:blip>
          <a:stretch>
            <a:fillRect/>
          </a:stretch>
        </p:blipFill>
        <p:spPr>
          <a:xfrm>
            <a:off x="186800" y="1226275"/>
            <a:ext cx="5240675" cy="3930500"/>
          </a:xfrm>
          <a:prstGeom prst="rect">
            <a:avLst/>
          </a:prstGeom>
          <a:noFill/>
          <a:ln>
            <a:noFill/>
          </a:ln>
        </p:spPr>
      </p:pic>
      <p:pic>
        <p:nvPicPr>
          <p:cNvPr id="782" name="Google Shape;782;p99"/>
          <p:cNvPicPr preferRelativeResize="0"/>
          <p:nvPr/>
        </p:nvPicPr>
        <p:blipFill>
          <a:blip r:embed="rId9">
            <a:alphaModFix/>
          </a:blip>
          <a:stretch>
            <a:fillRect/>
          </a:stretch>
        </p:blipFill>
        <p:spPr>
          <a:xfrm>
            <a:off x="179878" y="1208899"/>
            <a:ext cx="5240650" cy="3932177"/>
          </a:xfrm>
          <a:prstGeom prst="rect">
            <a:avLst/>
          </a:prstGeom>
          <a:noFill/>
          <a:ln>
            <a:noFill/>
          </a:ln>
        </p:spPr>
      </p:pic>
      <p:pic>
        <p:nvPicPr>
          <p:cNvPr id="783" name="Google Shape;783;p99"/>
          <p:cNvPicPr preferRelativeResize="0"/>
          <p:nvPr/>
        </p:nvPicPr>
        <p:blipFill>
          <a:blip r:embed="rId10">
            <a:alphaModFix/>
          </a:blip>
          <a:stretch>
            <a:fillRect/>
          </a:stretch>
        </p:blipFill>
        <p:spPr>
          <a:xfrm>
            <a:off x="2970850" y="599375"/>
            <a:ext cx="6020752" cy="3851625"/>
          </a:xfrm>
          <a:prstGeom prst="rect">
            <a:avLst/>
          </a:prstGeom>
          <a:noFill/>
          <a:ln>
            <a:noFill/>
          </a:ln>
        </p:spPr>
      </p:pic>
      <p:pic>
        <p:nvPicPr>
          <p:cNvPr id="784" name="Google Shape;784;p99"/>
          <p:cNvPicPr preferRelativeResize="0"/>
          <p:nvPr/>
        </p:nvPicPr>
        <p:blipFill>
          <a:blip r:embed="rId11">
            <a:alphaModFix/>
          </a:blip>
          <a:stretch>
            <a:fillRect/>
          </a:stretch>
        </p:blipFill>
        <p:spPr>
          <a:xfrm>
            <a:off x="1598900" y="2548624"/>
            <a:ext cx="7285824" cy="1911525"/>
          </a:xfrm>
          <a:prstGeom prst="rect">
            <a:avLst/>
          </a:prstGeom>
          <a:noFill/>
          <a:ln>
            <a:noFill/>
          </a:ln>
        </p:spPr>
      </p:pic>
      <p:sp>
        <p:nvSpPr>
          <p:cNvPr id="785" name="Google Shape;785;p99"/>
          <p:cNvSpPr txBox="1"/>
          <p:nvPr/>
        </p:nvSpPr>
        <p:spPr>
          <a:xfrm>
            <a:off x="5652350" y="4667075"/>
            <a:ext cx="49782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12"/>
              </a:rPr>
              <a:t>Paper with results and plots</a:t>
            </a:r>
            <a:endParaRPr dirty="0"/>
          </a:p>
        </p:txBody>
      </p:sp>
      <p:sp>
        <p:nvSpPr>
          <p:cNvPr id="15" name="Rectangle 14">
            <a:extLst>
              <a:ext uri="{FF2B5EF4-FFF2-40B4-BE49-F238E27FC236}">
                <a16:creationId xmlns:a16="http://schemas.microsoft.com/office/drawing/2014/main" id="{EC1F94FE-5B77-664A-A219-71C3CE0DF92A}"/>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7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73"/>
                                        </p:tgtEl>
                                        <p:attrNameLst>
                                          <p:attrName>style.visibility</p:attrName>
                                        </p:attrNameLst>
                                      </p:cBhvr>
                                      <p:to>
                                        <p:strVal val="visible"/>
                                      </p:to>
                                    </p:set>
                                    <p:animEffect transition="in" filter="fade">
                                      <p:cBhvr>
                                        <p:cTn id="33" dur="1"/>
                                        <p:tgtEl>
                                          <p:spTgt spid="77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8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62"/>
          <p:cNvSpPr txBox="1"/>
          <p:nvPr/>
        </p:nvSpPr>
        <p:spPr>
          <a:xfrm>
            <a:off x="1362300" y="792350"/>
            <a:ext cx="1912200" cy="44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600">
                <a:solidFill>
                  <a:schemeClr val="dk2"/>
                </a:solidFill>
                <a:latin typeface="Roboto Light"/>
                <a:ea typeface="Roboto Light"/>
                <a:cs typeface="Roboto Light"/>
                <a:sym typeface="Roboto Light"/>
              </a:rPr>
              <a:t>Question &amp; Problem</a:t>
            </a:r>
            <a:endParaRPr sz="1600">
              <a:solidFill>
                <a:schemeClr val="dk2"/>
              </a:solidFill>
              <a:latin typeface="Roboto Light"/>
              <a:ea typeface="Roboto Light"/>
              <a:cs typeface="Roboto Light"/>
              <a:sym typeface="Roboto Light"/>
            </a:endParaRPr>
          </a:p>
          <a:p>
            <a:pPr marL="0" lvl="0" indent="0" algn="r" rtl="0">
              <a:spcBef>
                <a:spcPts val="0"/>
              </a:spcBef>
              <a:spcAft>
                <a:spcPts val="0"/>
              </a:spcAft>
              <a:buNone/>
            </a:pPr>
            <a:r>
              <a:rPr lang="en" sz="1600">
                <a:solidFill>
                  <a:schemeClr val="dk2"/>
                </a:solidFill>
                <a:latin typeface="Roboto Light"/>
                <a:ea typeface="Roboto Light"/>
                <a:cs typeface="Roboto Light"/>
                <a:sym typeface="Roboto Light"/>
              </a:rPr>
              <a:t>Formulation</a:t>
            </a:r>
            <a:endParaRPr sz="1600">
              <a:solidFill>
                <a:schemeClr val="dk2"/>
              </a:solidFill>
              <a:latin typeface="Roboto Light"/>
              <a:ea typeface="Roboto Light"/>
              <a:cs typeface="Roboto Light"/>
              <a:sym typeface="Roboto Light"/>
            </a:endParaRPr>
          </a:p>
        </p:txBody>
      </p:sp>
      <p:sp>
        <p:nvSpPr>
          <p:cNvPr id="1042" name="Google Shape;1042;p62"/>
          <p:cNvSpPr/>
          <p:nvPr/>
        </p:nvSpPr>
        <p:spPr>
          <a:xfrm>
            <a:off x="3326156" y="872385"/>
            <a:ext cx="352200" cy="3837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 name="Google Shape;1043;p62"/>
          <p:cNvCxnSpPr>
            <a:endCxn id="1042" idx="0"/>
          </p:cNvCxnSpPr>
          <p:nvPr/>
        </p:nvCxnSpPr>
        <p:spPr>
          <a:xfrm>
            <a:off x="3502256" y="588885"/>
            <a:ext cx="0" cy="283500"/>
          </a:xfrm>
          <a:prstGeom prst="straightConnector1">
            <a:avLst/>
          </a:prstGeom>
          <a:noFill/>
          <a:ln w="28575" cap="flat" cmpd="sng">
            <a:solidFill>
              <a:schemeClr val="accent6"/>
            </a:solidFill>
            <a:prstDash val="solid"/>
            <a:round/>
            <a:headEnd type="none" w="med" len="med"/>
            <a:tailEnd type="triangle" w="med" len="med"/>
          </a:ln>
        </p:spPr>
      </p:cxnSp>
      <p:cxnSp>
        <p:nvCxnSpPr>
          <p:cNvPr id="1044" name="Google Shape;1044;p62"/>
          <p:cNvCxnSpPr>
            <a:endCxn id="1045" idx="0"/>
          </p:cNvCxnSpPr>
          <p:nvPr/>
        </p:nvCxnSpPr>
        <p:spPr>
          <a:xfrm>
            <a:off x="5032851" y="588844"/>
            <a:ext cx="0" cy="283500"/>
          </a:xfrm>
          <a:prstGeom prst="straightConnector1">
            <a:avLst/>
          </a:prstGeom>
          <a:noFill/>
          <a:ln w="28575" cap="flat" cmpd="sng">
            <a:solidFill>
              <a:schemeClr val="accent6"/>
            </a:solidFill>
            <a:prstDash val="solid"/>
            <a:round/>
            <a:headEnd type="none" w="med" len="med"/>
            <a:tailEnd type="triangle" w="med" len="med"/>
          </a:ln>
        </p:spPr>
      </p:cxnSp>
      <p:sp>
        <p:nvSpPr>
          <p:cNvPr id="1045" name="Google Shape;1045;p62"/>
          <p:cNvSpPr/>
          <p:nvPr/>
        </p:nvSpPr>
        <p:spPr>
          <a:xfrm>
            <a:off x="4856751" y="872344"/>
            <a:ext cx="352200" cy="3837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txBox="1"/>
          <p:nvPr/>
        </p:nvSpPr>
        <p:spPr>
          <a:xfrm>
            <a:off x="5317344" y="792350"/>
            <a:ext cx="1399500" cy="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2"/>
                </a:solidFill>
                <a:latin typeface="Roboto Light"/>
                <a:ea typeface="Roboto Light"/>
                <a:cs typeface="Roboto Light"/>
                <a:sym typeface="Roboto Light"/>
              </a:rPr>
              <a:t>Data </a:t>
            </a:r>
            <a:endParaRPr sz="1600">
              <a:solidFill>
                <a:schemeClr val="dk2"/>
              </a:solidFill>
              <a:latin typeface="Roboto Light"/>
              <a:ea typeface="Roboto Light"/>
              <a:cs typeface="Roboto Light"/>
              <a:sym typeface="Roboto Light"/>
            </a:endParaRPr>
          </a:p>
          <a:p>
            <a:pPr marL="0" lvl="0" indent="0" algn="l" rtl="0">
              <a:spcBef>
                <a:spcPts val="0"/>
              </a:spcBef>
              <a:spcAft>
                <a:spcPts val="0"/>
              </a:spcAft>
              <a:buNone/>
            </a:pPr>
            <a:r>
              <a:rPr lang="en" sz="1600">
                <a:solidFill>
                  <a:schemeClr val="dk2"/>
                </a:solidFill>
                <a:latin typeface="Roboto Light"/>
                <a:ea typeface="Roboto Light"/>
                <a:cs typeface="Roboto Light"/>
                <a:sym typeface="Roboto Light"/>
              </a:rPr>
              <a:t>Acquisition</a:t>
            </a:r>
            <a:endParaRPr sz="1600">
              <a:solidFill>
                <a:schemeClr val="dk2"/>
              </a:solidFill>
              <a:latin typeface="Roboto Light"/>
              <a:ea typeface="Roboto Light"/>
              <a:cs typeface="Roboto Light"/>
              <a:sym typeface="Roboto Light"/>
            </a:endParaRPr>
          </a:p>
        </p:txBody>
      </p:sp>
      <p:cxnSp>
        <p:nvCxnSpPr>
          <p:cNvPr id="1047" name="Google Shape;1047;p62"/>
          <p:cNvCxnSpPr>
            <a:stCxn id="1042" idx="6"/>
            <a:endCxn id="1045" idx="2"/>
          </p:cNvCxnSpPr>
          <p:nvPr/>
        </p:nvCxnSpPr>
        <p:spPr>
          <a:xfrm>
            <a:off x="3678356" y="1064235"/>
            <a:ext cx="1178400" cy="0"/>
          </a:xfrm>
          <a:prstGeom prst="straightConnector1">
            <a:avLst/>
          </a:prstGeom>
          <a:noFill/>
          <a:ln w="28575" cap="flat" cmpd="sng">
            <a:solidFill>
              <a:schemeClr val="accent6"/>
            </a:solidFill>
            <a:prstDash val="solid"/>
            <a:round/>
            <a:headEnd type="none" w="med" len="med"/>
            <a:tailEnd type="triangle" w="med" len="med"/>
          </a:ln>
        </p:spPr>
      </p:cxnSp>
      <p:sp>
        <p:nvSpPr>
          <p:cNvPr id="1048" name="Google Shape;1048;p62"/>
          <p:cNvSpPr/>
          <p:nvPr/>
        </p:nvSpPr>
        <p:spPr>
          <a:xfrm>
            <a:off x="4856751" y="2159418"/>
            <a:ext cx="352200" cy="38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txBox="1"/>
          <p:nvPr/>
        </p:nvSpPr>
        <p:spPr>
          <a:xfrm>
            <a:off x="5242398" y="2079400"/>
            <a:ext cx="1529700" cy="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3"/>
                </a:solidFill>
                <a:latin typeface="Roboto"/>
                <a:ea typeface="Roboto"/>
                <a:cs typeface="Roboto"/>
                <a:sym typeface="Roboto"/>
              </a:rPr>
              <a:t>Exploratory Data Analysis</a:t>
            </a:r>
            <a:endParaRPr sz="1600" b="1">
              <a:solidFill>
                <a:schemeClr val="accent3"/>
              </a:solidFill>
              <a:latin typeface="Roboto"/>
              <a:ea typeface="Roboto"/>
              <a:cs typeface="Roboto"/>
              <a:sym typeface="Roboto"/>
            </a:endParaRPr>
          </a:p>
        </p:txBody>
      </p:sp>
      <p:cxnSp>
        <p:nvCxnSpPr>
          <p:cNvPr id="1050" name="Google Shape;1050;p62"/>
          <p:cNvCxnSpPr>
            <a:stCxn id="1045" idx="4"/>
            <a:endCxn id="1048" idx="0"/>
          </p:cNvCxnSpPr>
          <p:nvPr/>
        </p:nvCxnSpPr>
        <p:spPr>
          <a:xfrm>
            <a:off x="5032851" y="1256044"/>
            <a:ext cx="0" cy="903300"/>
          </a:xfrm>
          <a:prstGeom prst="straightConnector1">
            <a:avLst/>
          </a:prstGeom>
          <a:noFill/>
          <a:ln w="28575" cap="flat" cmpd="sng">
            <a:solidFill>
              <a:schemeClr val="dk1"/>
            </a:solidFill>
            <a:prstDash val="solid"/>
            <a:round/>
            <a:headEnd type="none" w="med" len="med"/>
            <a:tailEnd type="triangle" w="med" len="med"/>
          </a:ln>
        </p:spPr>
      </p:cxnSp>
      <p:cxnSp>
        <p:nvCxnSpPr>
          <p:cNvPr id="1051" name="Google Shape;1051;p62"/>
          <p:cNvCxnSpPr>
            <a:stCxn id="1048" idx="1"/>
            <a:endCxn id="1042" idx="5"/>
          </p:cNvCxnSpPr>
          <p:nvPr/>
        </p:nvCxnSpPr>
        <p:spPr>
          <a:xfrm rot="10800000">
            <a:off x="3626730" y="1199810"/>
            <a:ext cx="1281600" cy="1015800"/>
          </a:xfrm>
          <a:prstGeom prst="straightConnector1">
            <a:avLst/>
          </a:prstGeom>
          <a:noFill/>
          <a:ln w="28575" cap="flat" cmpd="sng">
            <a:solidFill>
              <a:schemeClr val="accent6"/>
            </a:solidFill>
            <a:prstDash val="solid"/>
            <a:round/>
            <a:headEnd type="none" w="med" len="med"/>
            <a:tailEnd type="triangle" w="med" len="med"/>
          </a:ln>
        </p:spPr>
      </p:cxnSp>
      <p:sp>
        <p:nvSpPr>
          <p:cNvPr id="1052" name="Google Shape;1052;p62"/>
          <p:cNvSpPr/>
          <p:nvPr/>
        </p:nvSpPr>
        <p:spPr>
          <a:xfrm>
            <a:off x="3326204" y="2159418"/>
            <a:ext cx="352200" cy="3837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txBox="1"/>
          <p:nvPr/>
        </p:nvSpPr>
        <p:spPr>
          <a:xfrm>
            <a:off x="1665428" y="2079400"/>
            <a:ext cx="1608900" cy="44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600">
                <a:solidFill>
                  <a:schemeClr val="dk2"/>
                </a:solidFill>
                <a:latin typeface="Roboto Light"/>
                <a:ea typeface="Roboto Light"/>
                <a:cs typeface="Roboto Light"/>
                <a:sym typeface="Roboto Light"/>
              </a:rPr>
              <a:t>Prediction and</a:t>
            </a:r>
            <a:endParaRPr sz="1600">
              <a:solidFill>
                <a:schemeClr val="dk2"/>
              </a:solidFill>
              <a:latin typeface="Roboto Light"/>
              <a:ea typeface="Roboto Light"/>
              <a:cs typeface="Roboto Light"/>
              <a:sym typeface="Roboto Light"/>
            </a:endParaRPr>
          </a:p>
          <a:p>
            <a:pPr marL="0" lvl="0" indent="0" algn="r" rtl="0">
              <a:spcBef>
                <a:spcPts val="0"/>
              </a:spcBef>
              <a:spcAft>
                <a:spcPts val="0"/>
              </a:spcAft>
              <a:buNone/>
            </a:pPr>
            <a:r>
              <a:rPr lang="en" sz="1600">
                <a:solidFill>
                  <a:schemeClr val="dk2"/>
                </a:solidFill>
                <a:latin typeface="Roboto Light"/>
                <a:ea typeface="Roboto Light"/>
                <a:cs typeface="Roboto Light"/>
                <a:sym typeface="Roboto Light"/>
              </a:rPr>
              <a:t>Inference</a:t>
            </a:r>
            <a:endParaRPr sz="1600">
              <a:solidFill>
                <a:schemeClr val="dk2"/>
              </a:solidFill>
              <a:latin typeface="Roboto Light"/>
              <a:ea typeface="Roboto Light"/>
              <a:cs typeface="Roboto Light"/>
              <a:sym typeface="Roboto Light"/>
            </a:endParaRPr>
          </a:p>
        </p:txBody>
      </p:sp>
      <p:cxnSp>
        <p:nvCxnSpPr>
          <p:cNvPr id="1054" name="Google Shape;1054;p62"/>
          <p:cNvCxnSpPr>
            <a:stCxn id="1048" idx="2"/>
            <a:endCxn id="1052" idx="6"/>
          </p:cNvCxnSpPr>
          <p:nvPr/>
        </p:nvCxnSpPr>
        <p:spPr>
          <a:xfrm rot="10800000">
            <a:off x="3678351" y="2351268"/>
            <a:ext cx="1178400" cy="0"/>
          </a:xfrm>
          <a:prstGeom prst="straightConnector1">
            <a:avLst/>
          </a:prstGeom>
          <a:noFill/>
          <a:ln w="28575" cap="flat" cmpd="sng">
            <a:solidFill>
              <a:schemeClr val="accent6"/>
            </a:solidFill>
            <a:prstDash val="solid"/>
            <a:round/>
            <a:headEnd type="none" w="med" len="med"/>
            <a:tailEnd type="triangle" w="med" len="med"/>
          </a:ln>
        </p:spPr>
      </p:cxnSp>
      <p:cxnSp>
        <p:nvCxnSpPr>
          <p:cNvPr id="1055" name="Google Shape;1055;p62"/>
          <p:cNvCxnSpPr>
            <a:stCxn id="1052" idx="0"/>
            <a:endCxn id="1042" idx="4"/>
          </p:cNvCxnSpPr>
          <p:nvPr/>
        </p:nvCxnSpPr>
        <p:spPr>
          <a:xfrm rot="10800000">
            <a:off x="3502304" y="1256118"/>
            <a:ext cx="0" cy="903300"/>
          </a:xfrm>
          <a:prstGeom prst="straightConnector1">
            <a:avLst/>
          </a:prstGeom>
          <a:noFill/>
          <a:ln w="28575" cap="flat" cmpd="sng">
            <a:solidFill>
              <a:schemeClr val="accent6"/>
            </a:solidFill>
            <a:prstDash val="solid"/>
            <a:round/>
            <a:headEnd type="none" w="med" len="med"/>
            <a:tailEnd type="triangle" w="med" len="med"/>
          </a:ln>
        </p:spPr>
      </p:cxnSp>
      <p:sp>
        <p:nvSpPr>
          <p:cNvPr id="1056" name="Google Shape;1056;p62"/>
          <p:cNvSpPr txBox="1"/>
          <p:nvPr/>
        </p:nvSpPr>
        <p:spPr>
          <a:xfrm>
            <a:off x="3847788" y="2770000"/>
            <a:ext cx="2064600" cy="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Roboto Light"/>
                <a:ea typeface="Roboto Light"/>
                <a:cs typeface="Roboto Light"/>
                <a:sym typeface="Roboto Light"/>
              </a:rPr>
              <a:t>Reports, Decisions, and Solutions</a:t>
            </a:r>
            <a:endParaRPr sz="1600">
              <a:solidFill>
                <a:schemeClr val="dk2"/>
              </a:solidFill>
              <a:latin typeface="Roboto Light"/>
              <a:ea typeface="Roboto Light"/>
              <a:cs typeface="Roboto Light"/>
              <a:sym typeface="Roboto Light"/>
            </a:endParaRPr>
          </a:p>
        </p:txBody>
      </p:sp>
      <p:cxnSp>
        <p:nvCxnSpPr>
          <p:cNvPr id="1057" name="Google Shape;1057;p62"/>
          <p:cNvCxnSpPr>
            <a:stCxn id="1052" idx="4"/>
            <a:endCxn id="1056" idx="1"/>
          </p:cNvCxnSpPr>
          <p:nvPr/>
        </p:nvCxnSpPr>
        <p:spPr>
          <a:xfrm rot="-5400000" flipH="1">
            <a:off x="3450704" y="2594718"/>
            <a:ext cx="448800" cy="345600"/>
          </a:xfrm>
          <a:prstGeom prst="bentConnector2">
            <a:avLst/>
          </a:prstGeom>
          <a:noFill/>
          <a:ln w="28575" cap="flat" cmpd="sng">
            <a:solidFill>
              <a:schemeClr val="accent6"/>
            </a:solidFill>
            <a:prstDash val="solid"/>
            <a:round/>
            <a:headEnd type="none" w="med" len="med"/>
            <a:tailEnd type="triangle" w="med" len="med"/>
          </a:ln>
        </p:spPr>
      </p:cxnSp>
      <p:sp>
        <p:nvSpPr>
          <p:cNvPr id="1058" name="Google Shape;1058;p62"/>
          <p:cNvSpPr txBox="1"/>
          <p:nvPr/>
        </p:nvSpPr>
        <p:spPr>
          <a:xfrm>
            <a:off x="5000619" y="2152924"/>
            <a:ext cx="173100" cy="1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9" name="Google Shape;1059;p62"/>
          <p:cNvSpPr txBox="1"/>
          <p:nvPr/>
        </p:nvSpPr>
        <p:spPr>
          <a:xfrm>
            <a:off x="5081077" y="1094402"/>
            <a:ext cx="96900" cy="1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060" name="Google Shape;1060;p62"/>
          <p:cNvCxnSpPr>
            <a:stCxn id="1058" idx="3"/>
            <a:endCxn id="1059" idx="3"/>
          </p:cNvCxnSpPr>
          <p:nvPr/>
        </p:nvCxnSpPr>
        <p:spPr>
          <a:xfrm rot="10800000" flipH="1">
            <a:off x="5173719" y="1186774"/>
            <a:ext cx="4200" cy="1056600"/>
          </a:xfrm>
          <a:prstGeom prst="curvedConnector3">
            <a:avLst>
              <a:gd name="adj1" fmla="val 5771023"/>
            </a:avLst>
          </a:prstGeom>
          <a:noFill/>
          <a:ln w="28575" cap="flat" cmpd="sng">
            <a:solidFill>
              <a:schemeClr val="accent6"/>
            </a:solidFill>
            <a:prstDash val="solid"/>
            <a:round/>
            <a:headEnd type="none" w="med" len="med"/>
            <a:tailEnd type="triangle" w="med" len="med"/>
          </a:ln>
        </p:spPr>
      </p:cxnSp>
      <p:sp>
        <p:nvSpPr>
          <p:cNvPr id="1061" name="Google Shape;1061;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1063" name="Google Shape;1063;p62"/>
          <p:cNvPicPr preferRelativeResize="0"/>
          <p:nvPr/>
        </p:nvPicPr>
        <p:blipFill rotWithShape="1">
          <a:blip r:embed="rId3">
            <a:alphaModFix/>
          </a:blip>
          <a:srcRect/>
          <a:stretch/>
        </p:blipFill>
        <p:spPr>
          <a:xfrm>
            <a:off x="6716847" y="475612"/>
            <a:ext cx="898800" cy="995900"/>
          </a:xfrm>
          <a:prstGeom prst="rect">
            <a:avLst/>
          </a:prstGeom>
          <a:noFill/>
          <a:ln>
            <a:noFill/>
          </a:ln>
        </p:spPr>
      </p:pic>
      <p:pic>
        <p:nvPicPr>
          <p:cNvPr id="1064" name="Google Shape;1064;p62"/>
          <p:cNvPicPr preferRelativeResize="0"/>
          <p:nvPr/>
        </p:nvPicPr>
        <p:blipFill rotWithShape="1">
          <a:blip r:embed="rId4">
            <a:alphaModFix/>
          </a:blip>
          <a:srcRect/>
          <a:stretch/>
        </p:blipFill>
        <p:spPr>
          <a:xfrm>
            <a:off x="6716839" y="2152921"/>
            <a:ext cx="1222468" cy="843843"/>
          </a:xfrm>
          <a:prstGeom prst="rect">
            <a:avLst/>
          </a:prstGeom>
          <a:noFill/>
          <a:ln>
            <a:noFill/>
          </a:ln>
        </p:spPr>
      </p:pic>
      <p:pic>
        <p:nvPicPr>
          <p:cNvPr id="1066" name="Google Shape;1066;p62"/>
          <p:cNvPicPr preferRelativeResize="0"/>
          <p:nvPr/>
        </p:nvPicPr>
        <p:blipFill rotWithShape="1">
          <a:blip r:embed="rId5">
            <a:alphaModFix/>
          </a:blip>
          <a:srcRect/>
          <a:stretch/>
        </p:blipFill>
        <p:spPr>
          <a:xfrm>
            <a:off x="627446" y="1970253"/>
            <a:ext cx="894692" cy="884229"/>
          </a:xfrm>
          <a:prstGeom prst="rect">
            <a:avLst/>
          </a:prstGeom>
          <a:noFill/>
          <a:ln>
            <a:noFill/>
          </a:ln>
        </p:spPr>
      </p:pic>
      <p:sp>
        <p:nvSpPr>
          <p:cNvPr id="1067" name="Google Shape;1067;p62"/>
          <p:cNvSpPr/>
          <p:nvPr/>
        </p:nvSpPr>
        <p:spPr>
          <a:xfrm>
            <a:off x="155900" y="3768400"/>
            <a:ext cx="4110600" cy="843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a:solidFill>
                  <a:schemeClr val="dk1"/>
                </a:solidFill>
                <a:latin typeface="Roboto Light"/>
                <a:ea typeface="Roboto Light"/>
                <a:cs typeface="Roboto Light"/>
                <a:sym typeface="Roboto Light"/>
              </a:rPr>
              <a:t>Exploring and Cleaning Tabular Data</a:t>
            </a:r>
            <a:endParaRPr dirty="0">
              <a:solidFill>
                <a:schemeClr val="dk1"/>
              </a:solidFill>
              <a:latin typeface="Roboto Light"/>
              <a:ea typeface="Roboto Light"/>
              <a:cs typeface="Roboto Light"/>
              <a:sym typeface="Roboto Light"/>
            </a:endParaRPr>
          </a:p>
        </p:txBody>
      </p:sp>
      <p:sp>
        <p:nvSpPr>
          <p:cNvPr id="1068" name="Google Shape;1068;p62"/>
          <p:cNvSpPr/>
          <p:nvPr/>
        </p:nvSpPr>
        <p:spPr>
          <a:xfrm>
            <a:off x="4856750" y="3768400"/>
            <a:ext cx="4110600" cy="8439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a:latin typeface="Roboto Light"/>
                <a:ea typeface="Roboto Light"/>
                <a:cs typeface="Roboto Light"/>
                <a:sym typeface="Roboto Light"/>
              </a:rPr>
              <a:t>Data Science in Practice</a:t>
            </a:r>
            <a:br>
              <a:rPr lang="en">
                <a:latin typeface="Roboto Light"/>
                <a:ea typeface="Roboto Light"/>
                <a:cs typeface="Roboto Light"/>
                <a:sym typeface="Roboto Light"/>
              </a:rPr>
            </a:br>
            <a:r>
              <a:rPr lang="en" sz="1200" b="1">
                <a:latin typeface="Roboto"/>
                <a:ea typeface="Roboto"/>
                <a:cs typeface="Roboto"/>
                <a:sym typeface="Roboto"/>
              </a:rPr>
              <a:t>EDA, Data Cleaning</a:t>
            </a:r>
            <a:r>
              <a:rPr lang="en" sz="1200">
                <a:latin typeface="Roboto Light"/>
                <a:ea typeface="Roboto Light"/>
                <a:cs typeface="Roboto Light"/>
                <a:sym typeface="Roboto Light"/>
              </a:rPr>
              <a:t>, Text processing (regular expressions)</a:t>
            </a:r>
            <a:endParaRPr sz="1200">
              <a:latin typeface="Roboto Light"/>
              <a:ea typeface="Roboto Light"/>
              <a:cs typeface="Roboto Light"/>
              <a:sym typeface="Roboto Light"/>
            </a:endParaRPr>
          </a:p>
        </p:txBody>
      </p:sp>
      <p:sp>
        <p:nvSpPr>
          <p:cNvPr id="1071" name="Google Shape;1071;p62"/>
          <p:cNvSpPr/>
          <p:nvPr/>
        </p:nvSpPr>
        <p:spPr>
          <a:xfrm>
            <a:off x="4440425" y="3847450"/>
            <a:ext cx="242400" cy="6858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68"/>
          <p:cNvSpPr/>
          <p:nvPr/>
        </p:nvSpPr>
        <p:spPr>
          <a:xfrm>
            <a:off x="5202000" y="1680475"/>
            <a:ext cx="1938600" cy="662700"/>
          </a:xfrm>
          <a:prstGeom prst="roundRect">
            <a:avLst>
              <a:gd name="adj" fmla="val 16667"/>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Light"/>
                <a:ea typeface="Roboto Light"/>
                <a:cs typeface="Roboto Light"/>
                <a:sym typeface="Roboto Light"/>
              </a:rPr>
              <a:t>What is </a:t>
            </a:r>
            <a:r>
              <a:rPr lang="en" b="1">
                <a:latin typeface="Roboto"/>
                <a:ea typeface="Roboto"/>
                <a:cs typeface="Roboto"/>
                <a:sym typeface="Roboto"/>
              </a:rPr>
              <a:t>incidence</a:t>
            </a:r>
            <a:r>
              <a:rPr lang="en">
                <a:latin typeface="Roboto Light"/>
                <a:ea typeface="Roboto Light"/>
                <a:cs typeface="Roboto Light"/>
                <a:sym typeface="Roboto Light"/>
              </a:rPr>
              <a:t>?</a:t>
            </a:r>
            <a:endParaRPr>
              <a:latin typeface="Roboto Light"/>
              <a:ea typeface="Roboto Light"/>
              <a:cs typeface="Roboto Light"/>
              <a:sym typeface="Roboto Light"/>
            </a:endParaRPr>
          </a:p>
          <a:p>
            <a:pPr marL="0" lvl="0" indent="0" algn="l" rtl="0">
              <a:spcBef>
                <a:spcPts val="0"/>
              </a:spcBef>
              <a:spcAft>
                <a:spcPts val="0"/>
              </a:spcAft>
              <a:buNone/>
            </a:pPr>
            <a:r>
              <a:rPr lang="en">
                <a:latin typeface="Roboto Light"/>
                <a:ea typeface="Roboto Light"/>
                <a:cs typeface="Roboto Light"/>
                <a:sym typeface="Roboto Light"/>
              </a:rPr>
              <a:t>Why use it here?</a:t>
            </a:r>
            <a:endParaRPr>
              <a:latin typeface="Roboto Light"/>
              <a:ea typeface="Roboto Light"/>
              <a:cs typeface="Roboto Light"/>
              <a:sym typeface="Roboto Light"/>
            </a:endParaRPr>
          </a:p>
        </p:txBody>
      </p:sp>
      <p:pic>
        <p:nvPicPr>
          <p:cNvPr id="1126" name="Google Shape;1126;p68"/>
          <p:cNvPicPr preferRelativeResize="0"/>
          <p:nvPr/>
        </p:nvPicPr>
        <p:blipFill>
          <a:blip r:embed="rId3">
            <a:alphaModFix/>
          </a:blip>
          <a:stretch>
            <a:fillRect/>
          </a:stretch>
        </p:blipFill>
        <p:spPr>
          <a:xfrm>
            <a:off x="368400" y="648419"/>
            <a:ext cx="3969176" cy="4205906"/>
          </a:xfrm>
          <a:prstGeom prst="rect">
            <a:avLst/>
          </a:prstGeom>
          <a:noFill/>
          <a:ln>
            <a:noFill/>
          </a:ln>
        </p:spPr>
      </p:pic>
      <p:sp>
        <p:nvSpPr>
          <p:cNvPr id="1127" name="Google Shape;1127;p68"/>
          <p:cNvSpPr txBox="1">
            <a:spLocks noGrp="1"/>
          </p:cNvSpPr>
          <p:nvPr>
            <p:ph type="title"/>
          </p:nvPr>
        </p:nvSpPr>
        <p:spPr>
          <a:xfrm>
            <a:off x="0" y="-32413"/>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Tuberculosis – United States, 2021</a:t>
            </a:r>
            <a:endParaRPr sz="2800" dirty="0"/>
          </a:p>
        </p:txBody>
      </p:sp>
      <p:sp>
        <p:nvSpPr>
          <p:cNvPr id="1128" name="Google Shape;1128;p68"/>
          <p:cNvSpPr txBox="1">
            <a:spLocks noGrp="1"/>
          </p:cNvSpPr>
          <p:nvPr>
            <p:ph type="body" idx="1"/>
          </p:nvPr>
        </p:nvSpPr>
        <p:spPr>
          <a:xfrm>
            <a:off x="5058125" y="640590"/>
            <a:ext cx="3798000" cy="4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CDC Morbidity and Mortality Weekly Report (MMWR) 03/25/2022.</a:t>
            </a:r>
            <a:endParaRPr/>
          </a:p>
        </p:txBody>
      </p:sp>
      <p:sp>
        <p:nvSpPr>
          <p:cNvPr id="1129" name="Google Shape;1129;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grpSp>
        <p:nvGrpSpPr>
          <p:cNvPr id="1130" name="Google Shape;1130;p68"/>
          <p:cNvGrpSpPr/>
          <p:nvPr/>
        </p:nvGrpSpPr>
        <p:grpSpPr>
          <a:xfrm>
            <a:off x="1423145" y="2696544"/>
            <a:ext cx="5717455" cy="662700"/>
            <a:chOff x="1214120" y="3034950"/>
            <a:chExt cx="5717455" cy="662700"/>
          </a:xfrm>
        </p:grpSpPr>
        <p:sp>
          <p:nvSpPr>
            <p:cNvPr id="1131" name="Google Shape;1131;p68"/>
            <p:cNvSpPr/>
            <p:nvPr/>
          </p:nvSpPr>
          <p:spPr>
            <a:xfrm>
              <a:off x="4992975" y="3034950"/>
              <a:ext cx="1938600" cy="662700"/>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Light"/>
                  <a:ea typeface="Roboto Light"/>
                  <a:cs typeface="Roboto Light"/>
                  <a:sym typeface="Roboto Light"/>
                </a:rPr>
                <a:t>How was “9.4% increase” computed?</a:t>
              </a:r>
              <a:endParaRPr/>
            </a:p>
          </p:txBody>
        </p:sp>
        <p:cxnSp>
          <p:nvCxnSpPr>
            <p:cNvPr id="1132" name="Google Shape;1132;p68"/>
            <p:cNvCxnSpPr/>
            <p:nvPr/>
          </p:nvCxnSpPr>
          <p:spPr>
            <a:xfrm>
              <a:off x="1214120" y="3177600"/>
              <a:ext cx="3761700" cy="377400"/>
            </a:xfrm>
            <a:prstGeom prst="bentConnector3">
              <a:avLst>
                <a:gd name="adj1" fmla="val 84060"/>
              </a:avLst>
            </a:prstGeom>
            <a:noFill/>
            <a:ln w="28575" cap="flat" cmpd="sng">
              <a:solidFill>
                <a:schemeClr val="accent4"/>
              </a:solidFill>
              <a:prstDash val="solid"/>
              <a:round/>
              <a:headEnd type="none" w="med" len="med"/>
              <a:tailEnd type="none" w="med" len="med"/>
            </a:ln>
          </p:spPr>
        </p:cxnSp>
      </p:grpSp>
      <p:sp>
        <p:nvSpPr>
          <p:cNvPr id="1133" name="Google Shape;1133;p68"/>
          <p:cNvSpPr txBox="1"/>
          <p:nvPr/>
        </p:nvSpPr>
        <p:spPr>
          <a:xfrm>
            <a:off x="5965150" y="4659925"/>
            <a:ext cx="2662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Clr>
                <a:schemeClr val="dk1"/>
              </a:buClr>
              <a:buSzPts val="1100"/>
              <a:buFont typeface="Arial"/>
              <a:buNone/>
            </a:pPr>
            <a:r>
              <a:rPr lang="en">
                <a:latin typeface="Roboto Light"/>
                <a:ea typeface="Roboto Light"/>
                <a:cs typeface="Roboto Light"/>
                <a:sym typeface="Roboto Light"/>
              </a:rPr>
              <a:t>CDC: </a:t>
            </a:r>
            <a:r>
              <a:rPr lang="en" b="1" u="sng">
                <a:solidFill>
                  <a:schemeClr val="hlink"/>
                </a:solidFill>
                <a:latin typeface="Roboto"/>
                <a:ea typeface="Roboto"/>
                <a:cs typeface="Roboto"/>
                <a:sym typeface="Roboto"/>
                <a:hlinkClick r:id="rId4"/>
              </a:rPr>
              <a:t>source</a:t>
            </a:r>
            <a:r>
              <a:rPr lang="en">
                <a:latin typeface="Roboto Light"/>
                <a:ea typeface="Roboto Light"/>
                <a:cs typeface="Roboto Light"/>
                <a:sym typeface="Roboto Light"/>
              </a:rPr>
              <a:t>, 2021</a:t>
            </a:r>
            <a:endParaRPr>
              <a:latin typeface="Roboto Light"/>
              <a:ea typeface="Roboto Light"/>
              <a:cs typeface="Roboto Light"/>
              <a:sym typeface="Roboto Light"/>
            </a:endParaRPr>
          </a:p>
        </p:txBody>
      </p:sp>
      <p:cxnSp>
        <p:nvCxnSpPr>
          <p:cNvPr id="1134" name="Google Shape;1134;p68"/>
          <p:cNvCxnSpPr>
            <a:endCxn id="1125" idx="1"/>
          </p:cNvCxnSpPr>
          <p:nvPr/>
        </p:nvCxnSpPr>
        <p:spPr>
          <a:xfrm rot="10800000" flipH="1">
            <a:off x="1881900" y="2011825"/>
            <a:ext cx="3320100" cy="606600"/>
          </a:xfrm>
          <a:prstGeom prst="bentConnector3">
            <a:avLst>
              <a:gd name="adj1" fmla="val 67670"/>
            </a:avLst>
          </a:prstGeom>
          <a:noFill/>
          <a:ln w="28575" cap="flat" cmpd="sng">
            <a:solidFill>
              <a:schemeClr val="accent3"/>
            </a:solidFill>
            <a:prstDash val="solid"/>
            <a:round/>
            <a:headEnd type="none" w="med" len="med"/>
            <a:tailEnd type="none" w="med" len="med"/>
          </a:ln>
        </p:spPr>
      </p:cxnSp>
      <p:grpSp>
        <p:nvGrpSpPr>
          <p:cNvPr id="1135" name="Google Shape;1135;p68"/>
          <p:cNvGrpSpPr/>
          <p:nvPr/>
        </p:nvGrpSpPr>
        <p:grpSpPr>
          <a:xfrm>
            <a:off x="424220" y="2419300"/>
            <a:ext cx="1457780" cy="442200"/>
            <a:chOff x="136077" y="2728351"/>
            <a:chExt cx="1457780" cy="442200"/>
          </a:xfrm>
        </p:grpSpPr>
        <p:sp>
          <p:nvSpPr>
            <p:cNvPr id="1136" name="Google Shape;1136;p68"/>
            <p:cNvSpPr/>
            <p:nvPr/>
          </p:nvSpPr>
          <p:spPr>
            <a:xfrm>
              <a:off x="136077" y="2949451"/>
              <a:ext cx="1018500" cy="2211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756857" y="2728351"/>
              <a:ext cx="837000" cy="221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8" name="Google Shape;1138;p68"/>
          <p:cNvPicPr preferRelativeResize="0"/>
          <p:nvPr/>
        </p:nvPicPr>
        <p:blipFill>
          <a:blip r:embed="rId5">
            <a:alphaModFix/>
          </a:blip>
          <a:stretch>
            <a:fillRect/>
          </a:stretch>
        </p:blipFill>
        <p:spPr>
          <a:xfrm>
            <a:off x="0" y="4983478"/>
            <a:ext cx="457200" cy="160022"/>
          </a:xfrm>
          <a:prstGeom prst="rect">
            <a:avLst/>
          </a:prstGeom>
          <a:noFill/>
          <a:ln>
            <a:noFill/>
          </a:ln>
        </p:spPr>
      </p:pic>
      <p:sp>
        <p:nvSpPr>
          <p:cNvPr id="1139" name="Google Shape;1139;p68"/>
          <p:cNvSpPr/>
          <p:nvPr/>
        </p:nvSpPr>
        <p:spPr>
          <a:xfrm>
            <a:off x="5202000" y="3555925"/>
            <a:ext cx="3642900" cy="87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Roboto"/>
                <a:ea typeface="Roboto"/>
                <a:cs typeface="Roboto"/>
                <a:sym typeface="Roboto"/>
              </a:rPr>
              <a:t>Question</a:t>
            </a:r>
            <a:r>
              <a:rPr lang="en" sz="1600">
                <a:latin typeface="Roboto Light"/>
                <a:ea typeface="Roboto Light"/>
                <a:cs typeface="Roboto Light"/>
                <a:sym typeface="Roboto Light"/>
              </a:rPr>
              <a:t>: Can we </a:t>
            </a:r>
            <a:r>
              <a:rPr lang="en" sz="1600" b="1">
                <a:latin typeface="Roboto"/>
                <a:ea typeface="Roboto"/>
                <a:cs typeface="Roboto"/>
                <a:sym typeface="Roboto"/>
              </a:rPr>
              <a:t>reproduce</a:t>
            </a:r>
            <a:r>
              <a:rPr lang="en" sz="1600">
                <a:latin typeface="Roboto Light"/>
                <a:ea typeface="Roboto Light"/>
                <a:cs typeface="Roboto Light"/>
                <a:sym typeface="Roboto Light"/>
              </a:rPr>
              <a:t> these numbers using government data?</a:t>
            </a:r>
            <a:endParaRPr sz="1600">
              <a:latin typeface="Roboto Light"/>
              <a:ea typeface="Roboto Light"/>
              <a:cs typeface="Roboto Light"/>
              <a:sym typeface="Roboto Light"/>
            </a:endParaRPr>
          </a:p>
        </p:txBody>
      </p:sp>
    </p:spTree>
    <p:extLst>
      <p:ext uri="{BB962C8B-B14F-4D97-AF65-F5344CB8AC3E}">
        <p14:creationId xmlns:p14="http://schemas.microsoft.com/office/powerpoint/2010/main" val="82493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incidence</a:t>
            </a:r>
            <a:endParaRPr/>
          </a:p>
        </p:txBody>
      </p:sp>
      <p:sp>
        <p:nvSpPr>
          <p:cNvPr id="230" name="Google Shape;230;p36"/>
          <p:cNvSpPr txBox="1">
            <a:spLocks noGrp="1"/>
          </p:cNvSpPr>
          <p:nvPr>
            <p:ph type="body" idx="1"/>
          </p:nvPr>
        </p:nvSpPr>
        <p:spPr>
          <a:xfrm>
            <a:off x="107050" y="402200"/>
            <a:ext cx="8520600" cy="950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t>From the </a:t>
            </a:r>
            <a:r>
              <a:rPr lang="en" sz="1400" u="sng" dirty="0">
                <a:solidFill>
                  <a:schemeClr val="hlink"/>
                </a:solidFill>
                <a:hlinkClick r:id="rId3"/>
              </a:rPr>
              <a:t>CDC report</a:t>
            </a:r>
            <a:r>
              <a:rPr lang="en" sz="1400" dirty="0"/>
              <a:t>: </a:t>
            </a:r>
            <a:r>
              <a:rPr lang="en" sz="1400" b="1" dirty="0">
                <a:solidFill>
                  <a:schemeClr val="accent3"/>
                </a:solidFill>
                <a:latin typeface="Roboto"/>
                <a:ea typeface="Roboto"/>
                <a:cs typeface="Roboto"/>
                <a:sym typeface="Roboto"/>
              </a:rPr>
              <a:t>TB incidence</a:t>
            </a:r>
            <a:r>
              <a:rPr lang="en" sz="1400" dirty="0"/>
              <a:t> is computed as the number of “cases per 100,000 persons using mid-year population estimates from the U.S. Census Bureau.”</a:t>
            </a:r>
            <a:endParaRPr sz="1400" dirty="0"/>
          </a:p>
          <a:p>
            <a:pPr marL="457200" lvl="0" indent="-330200" algn="l" rtl="0">
              <a:spcBef>
                <a:spcPts val="600"/>
              </a:spcBef>
              <a:spcAft>
                <a:spcPts val="0"/>
              </a:spcAft>
              <a:buSzPts val="1600"/>
              <a:buChar char="●"/>
            </a:pPr>
            <a:r>
              <a:rPr lang="en" sz="1400" dirty="0"/>
              <a:t>Incidence is useful when comparing case rates across differently sized populations.</a:t>
            </a:r>
            <a:endParaRPr sz="1400" dirty="0"/>
          </a:p>
          <a:p>
            <a:pPr marL="0" lvl="0" indent="0" algn="l" rtl="0">
              <a:spcBef>
                <a:spcPts val="600"/>
              </a:spcBef>
              <a:spcAft>
                <a:spcPts val="0"/>
              </a:spcAft>
              <a:buClr>
                <a:schemeClr val="dk1"/>
              </a:buClr>
              <a:buSzPts val="1100"/>
              <a:buFont typeface="Arial"/>
              <a:buNone/>
            </a:pPr>
            <a:endParaRPr sz="1400" dirty="0"/>
          </a:p>
          <a:p>
            <a:pPr marL="0" lvl="0" indent="0" algn="l" rtl="0">
              <a:spcBef>
                <a:spcPts val="600"/>
              </a:spcBef>
              <a:spcAft>
                <a:spcPts val="0"/>
              </a:spcAft>
              <a:buNone/>
            </a:pPr>
            <a:endParaRPr sz="1400" dirty="0"/>
          </a:p>
        </p:txBody>
      </p:sp>
      <p:sp>
        <p:nvSpPr>
          <p:cNvPr id="231" name="Google Shape;23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232" name="Google Shape;232;p36"/>
          <p:cNvSpPr txBox="1"/>
          <p:nvPr/>
        </p:nvSpPr>
        <p:spPr>
          <a:xfrm>
            <a:off x="4424450" y="1409600"/>
            <a:ext cx="995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Light"/>
                <a:ea typeface="Roboto Light"/>
                <a:cs typeface="Roboto Light"/>
                <a:sym typeface="Roboto Light"/>
              </a:rPr>
              <a:t>(group: 100,000 people)</a:t>
            </a:r>
            <a:endParaRPr>
              <a:latin typeface="Roboto Light"/>
              <a:ea typeface="Roboto Light"/>
              <a:cs typeface="Roboto Light"/>
              <a:sym typeface="Roboto Light"/>
            </a:endParaRPr>
          </a:p>
        </p:txBody>
      </p:sp>
      <p:grpSp>
        <p:nvGrpSpPr>
          <p:cNvPr id="233" name="Google Shape;233;p36"/>
          <p:cNvGrpSpPr/>
          <p:nvPr/>
        </p:nvGrpSpPr>
        <p:grpSpPr>
          <a:xfrm>
            <a:off x="192560" y="1426650"/>
            <a:ext cx="4121690" cy="797200"/>
            <a:chOff x="192560" y="1274250"/>
            <a:chExt cx="4121690" cy="797200"/>
          </a:xfrm>
        </p:grpSpPr>
        <p:sp>
          <p:nvSpPr>
            <p:cNvPr id="234" name="Google Shape;234;p36"/>
            <p:cNvSpPr txBox="1"/>
            <p:nvPr/>
          </p:nvSpPr>
          <p:spPr>
            <a:xfrm>
              <a:off x="1684450" y="1274250"/>
              <a:ext cx="262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Light"/>
                  <a:ea typeface="Roboto Light"/>
                  <a:cs typeface="Roboto Light"/>
                  <a:sym typeface="Roboto Light"/>
                </a:rPr>
                <a:t># TB cases in population</a:t>
              </a:r>
              <a:endParaRPr sz="1600">
                <a:latin typeface="Roboto Light"/>
                <a:ea typeface="Roboto Light"/>
                <a:cs typeface="Roboto Light"/>
                <a:sym typeface="Roboto Light"/>
              </a:endParaRPr>
            </a:p>
          </p:txBody>
        </p:sp>
        <p:sp>
          <p:nvSpPr>
            <p:cNvPr id="235" name="Google Shape;235;p36"/>
            <p:cNvSpPr txBox="1"/>
            <p:nvPr/>
          </p:nvSpPr>
          <p:spPr>
            <a:xfrm>
              <a:off x="192560" y="1416949"/>
              <a:ext cx="1592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3"/>
                  </a:solidFill>
                  <a:latin typeface="Roboto"/>
                  <a:ea typeface="Roboto"/>
                  <a:cs typeface="Roboto"/>
                  <a:sym typeface="Roboto"/>
                </a:rPr>
                <a:t>TB incidence  </a:t>
              </a:r>
              <a:r>
                <a:rPr lang="en" sz="1600">
                  <a:solidFill>
                    <a:schemeClr val="accent3"/>
                  </a:solidFill>
                  <a:latin typeface="Roboto Light"/>
                  <a:ea typeface="Roboto Light"/>
                  <a:cs typeface="Roboto Light"/>
                  <a:sym typeface="Roboto Light"/>
                </a:rPr>
                <a:t>=</a:t>
              </a:r>
              <a:r>
                <a:rPr lang="en" sz="1600" b="1">
                  <a:solidFill>
                    <a:schemeClr val="accent3"/>
                  </a:solidFill>
                  <a:latin typeface="Roboto"/>
                  <a:ea typeface="Roboto"/>
                  <a:cs typeface="Roboto"/>
                  <a:sym typeface="Roboto"/>
                </a:rPr>
                <a:t> </a:t>
              </a:r>
              <a:endParaRPr sz="1600" b="1">
                <a:solidFill>
                  <a:schemeClr val="accent3"/>
                </a:solidFill>
                <a:latin typeface="Roboto"/>
                <a:ea typeface="Roboto"/>
                <a:cs typeface="Roboto"/>
                <a:sym typeface="Roboto"/>
              </a:endParaRPr>
            </a:p>
          </p:txBody>
        </p:sp>
        <p:sp>
          <p:nvSpPr>
            <p:cNvPr id="236" name="Google Shape;236;p36"/>
            <p:cNvSpPr txBox="1"/>
            <p:nvPr/>
          </p:nvSpPr>
          <p:spPr>
            <a:xfrm>
              <a:off x="1739350" y="1640350"/>
              <a:ext cx="220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Light"/>
                  <a:ea typeface="Roboto Light"/>
                  <a:cs typeface="Roboto Light"/>
                  <a:sym typeface="Roboto Light"/>
                </a:rPr>
                <a:t># groups in population</a:t>
              </a:r>
              <a:endParaRPr sz="1600">
                <a:latin typeface="Roboto Light"/>
                <a:ea typeface="Roboto Light"/>
                <a:cs typeface="Roboto Light"/>
                <a:sym typeface="Roboto Light"/>
              </a:endParaRPr>
            </a:p>
          </p:txBody>
        </p:sp>
        <p:cxnSp>
          <p:nvCxnSpPr>
            <p:cNvPr id="237" name="Google Shape;237;p36"/>
            <p:cNvCxnSpPr/>
            <p:nvPr/>
          </p:nvCxnSpPr>
          <p:spPr>
            <a:xfrm>
              <a:off x="1739375" y="1647175"/>
              <a:ext cx="2406900" cy="1500"/>
            </a:xfrm>
            <a:prstGeom prst="straightConnector1">
              <a:avLst/>
            </a:prstGeom>
            <a:noFill/>
            <a:ln w="19050" cap="flat" cmpd="sng">
              <a:solidFill>
                <a:schemeClr val="dk1"/>
              </a:solidFill>
              <a:prstDash val="solid"/>
              <a:round/>
              <a:headEnd type="none" w="med" len="med"/>
              <a:tailEnd type="none" w="med" len="med"/>
            </a:ln>
          </p:spPr>
        </p:cxnSp>
      </p:grpSp>
      <p:grpSp>
        <p:nvGrpSpPr>
          <p:cNvPr id="238" name="Google Shape;238;p36"/>
          <p:cNvGrpSpPr/>
          <p:nvPr/>
        </p:nvGrpSpPr>
        <p:grpSpPr>
          <a:xfrm>
            <a:off x="1473735" y="2241500"/>
            <a:ext cx="2401342" cy="809325"/>
            <a:chOff x="4521735" y="1708100"/>
            <a:chExt cx="2401342" cy="809325"/>
          </a:xfrm>
        </p:grpSpPr>
        <p:sp>
          <p:nvSpPr>
            <p:cNvPr id="239" name="Google Shape;239;p36"/>
            <p:cNvSpPr txBox="1"/>
            <p:nvPr/>
          </p:nvSpPr>
          <p:spPr>
            <a:xfrm>
              <a:off x="4745377" y="2086325"/>
              <a:ext cx="2177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Light"/>
                  <a:ea typeface="Roboto Light"/>
                  <a:cs typeface="Roboto Light"/>
                  <a:sym typeface="Roboto Light"/>
                </a:rPr>
                <a:t>(population/100,000)</a:t>
              </a:r>
              <a:endParaRPr sz="1600">
                <a:latin typeface="Roboto Light"/>
                <a:ea typeface="Roboto Light"/>
                <a:cs typeface="Roboto Light"/>
                <a:sym typeface="Roboto Light"/>
              </a:endParaRPr>
            </a:p>
          </p:txBody>
        </p:sp>
        <p:sp>
          <p:nvSpPr>
            <p:cNvPr id="240" name="Google Shape;240;p36"/>
            <p:cNvSpPr txBox="1"/>
            <p:nvPr/>
          </p:nvSpPr>
          <p:spPr>
            <a:xfrm>
              <a:off x="4787125" y="1708100"/>
              <a:ext cx="204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Light"/>
                  <a:ea typeface="Roboto Light"/>
                  <a:cs typeface="Roboto Light"/>
                  <a:sym typeface="Roboto Light"/>
                </a:rPr>
                <a:t># TB cases</a:t>
              </a:r>
              <a:endParaRPr sz="1600">
                <a:latin typeface="Roboto Light"/>
                <a:ea typeface="Roboto Light"/>
                <a:cs typeface="Roboto Light"/>
                <a:sym typeface="Roboto Light"/>
              </a:endParaRPr>
            </a:p>
          </p:txBody>
        </p:sp>
        <p:cxnSp>
          <p:nvCxnSpPr>
            <p:cNvPr id="241" name="Google Shape;241;p36"/>
            <p:cNvCxnSpPr/>
            <p:nvPr/>
          </p:nvCxnSpPr>
          <p:spPr>
            <a:xfrm>
              <a:off x="4787125" y="2089996"/>
              <a:ext cx="1992600" cy="2700"/>
            </a:xfrm>
            <a:prstGeom prst="straightConnector1">
              <a:avLst/>
            </a:prstGeom>
            <a:noFill/>
            <a:ln w="19050" cap="flat" cmpd="sng">
              <a:solidFill>
                <a:schemeClr val="dk1"/>
              </a:solidFill>
              <a:prstDash val="solid"/>
              <a:round/>
              <a:headEnd type="none" w="med" len="med"/>
              <a:tailEnd type="none" w="med" len="med"/>
            </a:ln>
          </p:spPr>
        </p:cxnSp>
        <p:sp>
          <p:nvSpPr>
            <p:cNvPr id="242" name="Google Shape;242;p36"/>
            <p:cNvSpPr txBox="1"/>
            <p:nvPr/>
          </p:nvSpPr>
          <p:spPr>
            <a:xfrm>
              <a:off x="4521735" y="1871596"/>
              <a:ext cx="50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Light"/>
                  <a:ea typeface="Roboto Light"/>
                  <a:cs typeface="Roboto Light"/>
                  <a:sym typeface="Roboto Light"/>
                </a:rPr>
                <a:t>= </a:t>
              </a:r>
              <a:endParaRPr sz="1600">
                <a:latin typeface="Roboto Light"/>
                <a:ea typeface="Roboto Light"/>
                <a:cs typeface="Roboto Light"/>
                <a:sym typeface="Roboto Light"/>
              </a:endParaRPr>
            </a:p>
          </p:txBody>
        </p:sp>
      </p:grpSp>
      <p:grpSp>
        <p:nvGrpSpPr>
          <p:cNvPr id="243" name="Google Shape;243;p36"/>
          <p:cNvGrpSpPr/>
          <p:nvPr/>
        </p:nvGrpSpPr>
        <p:grpSpPr>
          <a:xfrm>
            <a:off x="1493126" y="3155900"/>
            <a:ext cx="2931319" cy="809325"/>
            <a:chOff x="4524226" y="2696275"/>
            <a:chExt cx="2931319" cy="809325"/>
          </a:xfrm>
        </p:grpSpPr>
        <p:sp>
          <p:nvSpPr>
            <p:cNvPr id="244" name="Google Shape;244;p36"/>
            <p:cNvSpPr txBox="1"/>
            <p:nvPr/>
          </p:nvSpPr>
          <p:spPr>
            <a:xfrm>
              <a:off x="4806844" y="3074500"/>
              <a:ext cx="1242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Roboto Light"/>
                  <a:ea typeface="Roboto Light"/>
                  <a:cs typeface="Roboto Light"/>
                  <a:sym typeface="Roboto Light"/>
                </a:rPr>
                <a:t>population</a:t>
              </a:r>
              <a:endParaRPr sz="1600">
                <a:latin typeface="Roboto Light"/>
                <a:ea typeface="Roboto Light"/>
                <a:cs typeface="Roboto Light"/>
                <a:sym typeface="Roboto Light"/>
              </a:endParaRPr>
            </a:p>
          </p:txBody>
        </p:sp>
        <p:sp>
          <p:nvSpPr>
            <p:cNvPr id="245" name="Google Shape;245;p36"/>
            <p:cNvSpPr txBox="1"/>
            <p:nvPr/>
          </p:nvSpPr>
          <p:spPr>
            <a:xfrm>
              <a:off x="4806850" y="2696275"/>
              <a:ext cx="1242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Roboto Light"/>
                  <a:ea typeface="Roboto Light"/>
                  <a:cs typeface="Roboto Light"/>
                  <a:sym typeface="Roboto Light"/>
                </a:rPr>
                <a:t># TB cases</a:t>
              </a:r>
              <a:endParaRPr sz="1600">
                <a:latin typeface="Roboto Light"/>
                <a:ea typeface="Roboto Light"/>
                <a:cs typeface="Roboto Light"/>
                <a:sym typeface="Roboto Light"/>
              </a:endParaRPr>
            </a:p>
          </p:txBody>
        </p:sp>
        <p:cxnSp>
          <p:nvCxnSpPr>
            <p:cNvPr id="246" name="Google Shape;246;p36"/>
            <p:cNvCxnSpPr/>
            <p:nvPr/>
          </p:nvCxnSpPr>
          <p:spPr>
            <a:xfrm>
              <a:off x="4818244" y="3078171"/>
              <a:ext cx="1219500" cy="0"/>
            </a:xfrm>
            <a:prstGeom prst="straightConnector1">
              <a:avLst/>
            </a:prstGeom>
            <a:noFill/>
            <a:ln w="19050" cap="flat" cmpd="sng">
              <a:solidFill>
                <a:schemeClr val="dk1"/>
              </a:solidFill>
              <a:prstDash val="solid"/>
              <a:round/>
              <a:headEnd type="none" w="med" len="med"/>
              <a:tailEnd type="none" w="med" len="med"/>
            </a:ln>
          </p:spPr>
        </p:cxnSp>
        <p:sp>
          <p:nvSpPr>
            <p:cNvPr id="247" name="Google Shape;247;p36"/>
            <p:cNvSpPr txBox="1"/>
            <p:nvPr/>
          </p:nvSpPr>
          <p:spPr>
            <a:xfrm>
              <a:off x="4524226" y="2859771"/>
              <a:ext cx="50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Light"/>
                  <a:ea typeface="Roboto Light"/>
                  <a:cs typeface="Roboto Light"/>
                  <a:sym typeface="Roboto Light"/>
                </a:rPr>
                <a:t>= </a:t>
              </a:r>
              <a:endParaRPr sz="1600">
                <a:latin typeface="Roboto Light"/>
                <a:ea typeface="Roboto Light"/>
                <a:cs typeface="Roboto Light"/>
                <a:sym typeface="Roboto Light"/>
              </a:endParaRPr>
            </a:p>
          </p:txBody>
        </p:sp>
        <p:sp>
          <p:nvSpPr>
            <p:cNvPr id="248" name="Google Shape;248;p36"/>
            <p:cNvSpPr txBox="1"/>
            <p:nvPr/>
          </p:nvSpPr>
          <p:spPr>
            <a:xfrm>
              <a:off x="6541744" y="2851775"/>
              <a:ext cx="913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Light"/>
                  <a:ea typeface="Roboto Light"/>
                  <a:cs typeface="Roboto Light"/>
                  <a:sym typeface="Roboto Light"/>
                </a:rPr>
                <a:t>100,000</a:t>
              </a:r>
              <a:endParaRPr sz="1600">
                <a:latin typeface="Roboto Light"/>
                <a:ea typeface="Roboto Light"/>
                <a:cs typeface="Roboto Light"/>
                <a:sym typeface="Roboto Light"/>
              </a:endParaRPr>
            </a:p>
          </p:txBody>
        </p:sp>
        <p:sp>
          <p:nvSpPr>
            <p:cNvPr id="249" name="Google Shape;249;p36"/>
            <p:cNvSpPr txBox="1"/>
            <p:nvPr/>
          </p:nvSpPr>
          <p:spPr>
            <a:xfrm>
              <a:off x="6143807" y="2859775"/>
              <a:ext cx="303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Roboto Light"/>
                  <a:ea typeface="Roboto Light"/>
                  <a:cs typeface="Roboto Light"/>
                  <a:sym typeface="Roboto Light"/>
                </a:rPr>
                <a:t>x</a:t>
              </a:r>
              <a:endParaRPr sz="1600">
                <a:latin typeface="Roboto Light"/>
                <a:ea typeface="Roboto Light"/>
                <a:cs typeface="Roboto Light"/>
                <a:sym typeface="Roboto Light"/>
              </a:endParaRPr>
            </a:p>
          </p:txBody>
        </p:sp>
      </p:grpSp>
      <p:sp>
        <p:nvSpPr>
          <p:cNvPr id="250" name="Google Shape;250;p36"/>
          <p:cNvSpPr/>
          <p:nvPr/>
        </p:nvSpPr>
        <p:spPr>
          <a:xfrm>
            <a:off x="4824300" y="3729625"/>
            <a:ext cx="4121700" cy="87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We don’t have U.S. Census population data in our DataFrame.</a:t>
            </a:r>
            <a:br>
              <a:rPr lang="en" sz="1600">
                <a:latin typeface="Roboto Light"/>
                <a:ea typeface="Roboto Light"/>
                <a:cs typeface="Roboto Light"/>
                <a:sym typeface="Roboto Light"/>
              </a:rPr>
            </a:br>
            <a:r>
              <a:rPr lang="en" sz="1600">
                <a:latin typeface="Roboto Light"/>
                <a:ea typeface="Roboto Light"/>
                <a:cs typeface="Roboto Light"/>
                <a:sym typeface="Roboto Light"/>
              </a:rPr>
              <a:t>We need to acquire it to verify incidence!</a:t>
            </a:r>
            <a:endParaRPr sz="1600">
              <a:latin typeface="Roboto Light"/>
              <a:ea typeface="Roboto Light"/>
              <a:cs typeface="Roboto Light"/>
              <a:sym typeface="Roboto Light"/>
            </a:endParaRPr>
          </a:p>
        </p:txBody>
      </p:sp>
    </p:spTree>
    <p:extLst>
      <p:ext uri="{BB962C8B-B14F-4D97-AF65-F5344CB8AC3E}">
        <p14:creationId xmlns:p14="http://schemas.microsoft.com/office/powerpoint/2010/main" val="719523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body" idx="1"/>
          </p:nvPr>
        </p:nvSpPr>
        <p:spPr>
          <a:xfrm>
            <a:off x="107050" y="402200"/>
            <a:ext cx="8520600" cy="67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In practice, EDA informs whether you need more data to address your research question.</a:t>
            </a:r>
            <a:endParaRPr/>
          </a:p>
        </p:txBody>
      </p:sp>
      <p:sp>
        <p:nvSpPr>
          <p:cNvPr id="256" name="Google Shape;256;p37"/>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Data Science Lifecycle is a Cycle</a:t>
            </a:r>
            <a:endParaRPr dirty="0"/>
          </a:p>
        </p:txBody>
      </p:sp>
      <p:sp>
        <p:nvSpPr>
          <p:cNvPr id="257" name="Google Shape;25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258" name="Google Shape;258;p37"/>
          <p:cNvSpPr txBox="1"/>
          <p:nvPr/>
        </p:nvSpPr>
        <p:spPr>
          <a:xfrm>
            <a:off x="1362300" y="1401950"/>
            <a:ext cx="1912200" cy="44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600" b="1">
                <a:solidFill>
                  <a:schemeClr val="accent3"/>
                </a:solidFill>
                <a:latin typeface="Roboto"/>
                <a:ea typeface="Roboto"/>
                <a:cs typeface="Roboto"/>
                <a:sym typeface="Roboto"/>
              </a:rPr>
              <a:t>Question &amp; Problem</a:t>
            </a:r>
            <a:endParaRPr sz="1600" b="1">
              <a:solidFill>
                <a:schemeClr val="accent3"/>
              </a:solidFill>
              <a:latin typeface="Roboto"/>
              <a:ea typeface="Roboto"/>
              <a:cs typeface="Roboto"/>
              <a:sym typeface="Roboto"/>
            </a:endParaRPr>
          </a:p>
          <a:p>
            <a:pPr marL="0" lvl="0" indent="0" algn="r" rtl="0">
              <a:spcBef>
                <a:spcPts val="0"/>
              </a:spcBef>
              <a:spcAft>
                <a:spcPts val="0"/>
              </a:spcAft>
              <a:buNone/>
            </a:pPr>
            <a:r>
              <a:rPr lang="en" sz="1600" b="1">
                <a:solidFill>
                  <a:schemeClr val="accent3"/>
                </a:solidFill>
                <a:latin typeface="Roboto"/>
                <a:ea typeface="Roboto"/>
                <a:cs typeface="Roboto"/>
                <a:sym typeface="Roboto"/>
              </a:rPr>
              <a:t>Formulation</a:t>
            </a:r>
            <a:endParaRPr sz="1600" b="1">
              <a:solidFill>
                <a:schemeClr val="accent3"/>
              </a:solidFill>
              <a:latin typeface="Roboto"/>
              <a:ea typeface="Roboto"/>
              <a:cs typeface="Roboto"/>
              <a:sym typeface="Roboto"/>
            </a:endParaRPr>
          </a:p>
        </p:txBody>
      </p:sp>
      <p:sp>
        <p:nvSpPr>
          <p:cNvPr id="259" name="Google Shape;259;p37"/>
          <p:cNvSpPr/>
          <p:nvPr/>
        </p:nvSpPr>
        <p:spPr>
          <a:xfrm>
            <a:off x="3326156" y="1481985"/>
            <a:ext cx="352200" cy="3837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37"/>
          <p:cNvCxnSpPr>
            <a:endCxn id="259" idx="0"/>
          </p:cNvCxnSpPr>
          <p:nvPr/>
        </p:nvCxnSpPr>
        <p:spPr>
          <a:xfrm>
            <a:off x="3502256" y="1198485"/>
            <a:ext cx="0" cy="283500"/>
          </a:xfrm>
          <a:prstGeom prst="straightConnector1">
            <a:avLst/>
          </a:prstGeom>
          <a:noFill/>
          <a:ln w="28575" cap="flat" cmpd="sng">
            <a:solidFill>
              <a:schemeClr val="accent6"/>
            </a:solidFill>
            <a:prstDash val="solid"/>
            <a:round/>
            <a:headEnd type="none" w="med" len="med"/>
            <a:tailEnd type="triangle" w="med" len="med"/>
          </a:ln>
        </p:spPr>
      </p:cxnSp>
      <p:cxnSp>
        <p:nvCxnSpPr>
          <p:cNvPr id="261" name="Google Shape;261;p37"/>
          <p:cNvCxnSpPr>
            <a:endCxn id="262" idx="0"/>
          </p:cNvCxnSpPr>
          <p:nvPr/>
        </p:nvCxnSpPr>
        <p:spPr>
          <a:xfrm>
            <a:off x="5032851" y="1198444"/>
            <a:ext cx="0" cy="283500"/>
          </a:xfrm>
          <a:prstGeom prst="straightConnector1">
            <a:avLst/>
          </a:prstGeom>
          <a:noFill/>
          <a:ln w="28575" cap="flat" cmpd="sng">
            <a:solidFill>
              <a:schemeClr val="accent6"/>
            </a:solidFill>
            <a:prstDash val="solid"/>
            <a:round/>
            <a:headEnd type="none" w="med" len="med"/>
            <a:tailEnd type="triangle" w="med" len="med"/>
          </a:ln>
        </p:spPr>
      </p:cxnSp>
      <p:sp>
        <p:nvSpPr>
          <p:cNvPr id="262" name="Google Shape;262;p37"/>
          <p:cNvSpPr/>
          <p:nvPr/>
        </p:nvSpPr>
        <p:spPr>
          <a:xfrm>
            <a:off x="4856751" y="1481944"/>
            <a:ext cx="352200" cy="38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p:nvPr/>
        </p:nvSpPr>
        <p:spPr>
          <a:xfrm>
            <a:off x="5317344" y="1401950"/>
            <a:ext cx="1399500" cy="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accent3"/>
                </a:solidFill>
                <a:latin typeface="Roboto"/>
                <a:ea typeface="Roboto"/>
                <a:cs typeface="Roboto"/>
                <a:sym typeface="Roboto"/>
              </a:rPr>
              <a:t>Data </a:t>
            </a:r>
            <a:endParaRPr sz="1600" b="1">
              <a:solidFill>
                <a:schemeClr val="accent3"/>
              </a:solidFill>
              <a:latin typeface="Roboto"/>
              <a:ea typeface="Roboto"/>
              <a:cs typeface="Roboto"/>
              <a:sym typeface="Roboto"/>
            </a:endParaRPr>
          </a:p>
          <a:p>
            <a:pPr marL="0" lvl="0" indent="0" algn="l" rtl="0">
              <a:spcBef>
                <a:spcPts val="0"/>
              </a:spcBef>
              <a:spcAft>
                <a:spcPts val="0"/>
              </a:spcAft>
              <a:buNone/>
            </a:pPr>
            <a:r>
              <a:rPr lang="en" sz="1600" b="1">
                <a:solidFill>
                  <a:schemeClr val="accent3"/>
                </a:solidFill>
                <a:latin typeface="Roboto"/>
                <a:ea typeface="Roboto"/>
                <a:cs typeface="Roboto"/>
                <a:sym typeface="Roboto"/>
              </a:rPr>
              <a:t>Acquisition</a:t>
            </a:r>
            <a:endParaRPr sz="1600" b="1">
              <a:solidFill>
                <a:schemeClr val="accent3"/>
              </a:solidFill>
              <a:latin typeface="Roboto"/>
              <a:ea typeface="Roboto"/>
              <a:cs typeface="Roboto"/>
              <a:sym typeface="Roboto"/>
            </a:endParaRPr>
          </a:p>
        </p:txBody>
      </p:sp>
      <p:cxnSp>
        <p:nvCxnSpPr>
          <p:cNvPr id="264" name="Google Shape;264;p37"/>
          <p:cNvCxnSpPr>
            <a:stCxn id="259" idx="6"/>
            <a:endCxn id="262" idx="2"/>
          </p:cNvCxnSpPr>
          <p:nvPr/>
        </p:nvCxnSpPr>
        <p:spPr>
          <a:xfrm>
            <a:off x="3678356" y="1673835"/>
            <a:ext cx="1178400" cy="0"/>
          </a:xfrm>
          <a:prstGeom prst="straightConnector1">
            <a:avLst/>
          </a:prstGeom>
          <a:noFill/>
          <a:ln w="28575" cap="flat" cmpd="sng">
            <a:solidFill>
              <a:schemeClr val="accent6"/>
            </a:solidFill>
            <a:prstDash val="solid"/>
            <a:round/>
            <a:headEnd type="none" w="med" len="med"/>
            <a:tailEnd type="triangle" w="med" len="med"/>
          </a:ln>
        </p:spPr>
      </p:cxnSp>
      <p:sp>
        <p:nvSpPr>
          <p:cNvPr id="265" name="Google Shape;265;p37"/>
          <p:cNvSpPr/>
          <p:nvPr/>
        </p:nvSpPr>
        <p:spPr>
          <a:xfrm>
            <a:off x="4856751" y="2769018"/>
            <a:ext cx="352200" cy="38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p:cNvSpPr txBox="1"/>
          <p:nvPr/>
        </p:nvSpPr>
        <p:spPr>
          <a:xfrm>
            <a:off x="5242398" y="2689000"/>
            <a:ext cx="1529700" cy="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3"/>
                </a:solidFill>
                <a:latin typeface="Roboto"/>
                <a:ea typeface="Roboto"/>
                <a:cs typeface="Roboto"/>
                <a:sym typeface="Roboto"/>
              </a:rPr>
              <a:t>Exploratory Data Analysis</a:t>
            </a:r>
            <a:endParaRPr sz="1600" b="1">
              <a:solidFill>
                <a:schemeClr val="accent3"/>
              </a:solidFill>
              <a:latin typeface="Roboto"/>
              <a:ea typeface="Roboto"/>
              <a:cs typeface="Roboto"/>
              <a:sym typeface="Roboto"/>
            </a:endParaRPr>
          </a:p>
        </p:txBody>
      </p:sp>
      <p:cxnSp>
        <p:nvCxnSpPr>
          <p:cNvPr id="267" name="Google Shape;267;p37"/>
          <p:cNvCxnSpPr>
            <a:stCxn id="262" idx="4"/>
            <a:endCxn id="265" idx="0"/>
          </p:cNvCxnSpPr>
          <p:nvPr/>
        </p:nvCxnSpPr>
        <p:spPr>
          <a:xfrm>
            <a:off x="5032851" y="1865644"/>
            <a:ext cx="0" cy="903300"/>
          </a:xfrm>
          <a:prstGeom prst="straightConnector1">
            <a:avLst/>
          </a:prstGeom>
          <a:noFill/>
          <a:ln w="28575" cap="flat" cmpd="sng">
            <a:solidFill>
              <a:schemeClr val="dk1"/>
            </a:solidFill>
            <a:prstDash val="solid"/>
            <a:round/>
            <a:headEnd type="none" w="med" len="med"/>
            <a:tailEnd type="triangle" w="med" len="med"/>
          </a:ln>
        </p:spPr>
      </p:cxnSp>
      <p:cxnSp>
        <p:nvCxnSpPr>
          <p:cNvPr id="268" name="Google Shape;268;p37"/>
          <p:cNvCxnSpPr>
            <a:stCxn id="265" idx="1"/>
            <a:endCxn id="259" idx="5"/>
          </p:cNvCxnSpPr>
          <p:nvPr/>
        </p:nvCxnSpPr>
        <p:spPr>
          <a:xfrm rot="10800000">
            <a:off x="3626730" y="1809410"/>
            <a:ext cx="1281600" cy="1015800"/>
          </a:xfrm>
          <a:prstGeom prst="straightConnector1">
            <a:avLst/>
          </a:prstGeom>
          <a:noFill/>
          <a:ln w="28575" cap="flat" cmpd="sng">
            <a:solidFill>
              <a:schemeClr val="accent6"/>
            </a:solidFill>
            <a:prstDash val="solid"/>
            <a:round/>
            <a:headEnd type="none" w="med" len="med"/>
            <a:tailEnd type="triangle" w="med" len="med"/>
          </a:ln>
        </p:spPr>
      </p:cxnSp>
      <p:sp>
        <p:nvSpPr>
          <p:cNvPr id="269" name="Google Shape;269;p37"/>
          <p:cNvSpPr/>
          <p:nvPr/>
        </p:nvSpPr>
        <p:spPr>
          <a:xfrm>
            <a:off x="3326204" y="2769018"/>
            <a:ext cx="352200" cy="3837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txBox="1"/>
          <p:nvPr/>
        </p:nvSpPr>
        <p:spPr>
          <a:xfrm>
            <a:off x="1665428" y="2689000"/>
            <a:ext cx="1608900" cy="44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600">
                <a:solidFill>
                  <a:schemeClr val="dk2"/>
                </a:solidFill>
                <a:latin typeface="Roboto Light"/>
                <a:ea typeface="Roboto Light"/>
                <a:cs typeface="Roboto Light"/>
                <a:sym typeface="Roboto Light"/>
              </a:rPr>
              <a:t>Prediction and</a:t>
            </a:r>
            <a:endParaRPr sz="1600">
              <a:solidFill>
                <a:schemeClr val="dk2"/>
              </a:solidFill>
              <a:latin typeface="Roboto Light"/>
              <a:ea typeface="Roboto Light"/>
              <a:cs typeface="Roboto Light"/>
              <a:sym typeface="Roboto Light"/>
            </a:endParaRPr>
          </a:p>
          <a:p>
            <a:pPr marL="0" lvl="0" indent="0" algn="r" rtl="0">
              <a:spcBef>
                <a:spcPts val="0"/>
              </a:spcBef>
              <a:spcAft>
                <a:spcPts val="0"/>
              </a:spcAft>
              <a:buNone/>
            </a:pPr>
            <a:r>
              <a:rPr lang="en" sz="1600">
                <a:solidFill>
                  <a:schemeClr val="dk2"/>
                </a:solidFill>
                <a:latin typeface="Roboto Light"/>
                <a:ea typeface="Roboto Light"/>
                <a:cs typeface="Roboto Light"/>
                <a:sym typeface="Roboto Light"/>
              </a:rPr>
              <a:t>Inference</a:t>
            </a:r>
            <a:endParaRPr sz="1600">
              <a:solidFill>
                <a:schemeClr val="dk2"/>
              </a:solidFill>
              <a:latin typeface="Roboto Light"/>
              <a:ea typeface="Roboto Light"/>
              <a:cs typeface="Roboto Light"/>
              <a:sym typeface="Roboto Light"/>
            </a:endParaRPr>
          </a:p>
        </p:txBody>
      </p:sp>
      <p:cxnSp>
        <p:nvCxnSpPr>
          <p:cNvPr id="271" name="Google Shape;271;p37"/>
          <p:cNvCxnSpPr>
            <a:stCxn id="265" idx="2"/>
            <a:endCxn id="269" idx="6"/>
          </p:cNvCxnSpPr>
          <p:nvPr/>
        </p:nvCxnSpPr>
        <p:spPr>
          <a:xfrm rot="10800000">
            <a:off x="3678351" y="2960868"/>
            <a:ext cx="1178400" cy="0"/>
          </a:xfrm>
          <a:prstGeom prst="straightConnector1">
            <a:avLst/>
          </a:prstGeom>
          <a:noFill/>
          <a:ln w="28575" cap="flat" cmpd="sng">
            <a:solidFill>
              <a:schemeClr val="accent6"/>
            </a:solidFill>
            <a:prstDash val="solid"/>
            <a:round/>
            <a:headEnd type="none" w="med" len="med"/>
            <a:tailEnd type="triangle" w="med" len="med"/>
          </a:ln>
        </p:spPr>
      </p:cxnSp>
      <p:cxnSp>
        <p:nvCxnSpPr>
          <p:cNvPr id="272" name="Google Shape;272;p37"/>
          <p:cNvCxnSpPr>
            <a:stCxn id="269" idx="0"/>
            <a:endCxn id="259" idx="4"/>
          </p:cNvCxnSpPr>
          <p:nvPr/>
        </p:nvCxnSpPr>
        <p:spPr>
          <a:xfrm rot="10800000">
            <a:off x="3502304" y="1865718"/>
            <a:ext cx="0" cy="903300"/>
          </a:xfrm>
          <a:prstGeom prst="straightConnector1">
            <a:avLst/>
          </a:prstGeom>
          <a:noFill/>
          <a:ln w="28575" cap="flat" cmpd="sng">
            <a:solidFill>
              <a:schemeClr val="accent6"/>
            </a:solidFill>
            <a:prstDash val="solid"/>
            <a:round/>
            <a:headEnd type="none" w="med" len="med"/>
            <a:tailEnd type="triangle" w="med" len="med"/>
          </a:ln>
        </p:spPr>
      </p:cxnSp>
      <p:sp>
        <p:nvSpPr>
          <p:cNvPr id="273" name="Google Shape;273;p37"/>
          <p:cNvSpPr txBox="1"/>
          <p:nvPr/>
        </p:nvSpPr>
        <p:spPr>
          <a:xfrm>
            <a:off x="3847788" y="3379600"/>
            <a:ext cx="2064600" cy="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Roboto Light"/>
                <a:ea typeface="Roboto Light"/>
                <a:cs typeface="Roboto Light"/>
                <a:sym typeface="Roboto Light"/>
              </a:rPr>
              <a:t>Reports, Decisions, and Solutions</a:t>
            </a:r>
            <a:endParaRPr sz="1600">
              <a:solidFill>
                <a:schemeClr val="dk2"/>
              </a:solidFill>
              <a:latin typeface="Roboto Light"/>
              <a:ea typeface="Roboto Light"/>
              <a:cs typeface="Roboto Light"/>
              <a:sym typeface="Roboto Light"/>
            </a:endParaRPr>
          </a:p>
        </p:txBody>
      </p:sp>
      <p:cxnSp>
        <p:nvCxnSpPr>
          <p:cNvPr id="274" name="Google Shape;274;p37"/>
          <p:cNvCxnSpPr>
            <a:stCxn id="269" idx="4"/>
            <a:endCxn id="273" idx="1"/>
          </p:cNvCxnSpPr>
          <p:nvPr/>
        </p:nvCxnSpPr>
        <p:spPr>
          <a:xfrm rot="-5400000" flipH="1">
            <a:off x="3450704" y="3204318"/>
            <a:ext cx="448800" cy="345600"/>
          </a:xfrm>
          <a:prstGeom prst="bentConnector2">
            <a:avLst/>
          </a:prstGeom>
          <a:noFill/>
          <a:ln w="28575" cap="flat" cmpd="sng">
            <a:solidFill>
              <a:schemeClr val="accent6"/>
            </a:solidFill>
            <a:prstDash val="solid"/>
            <a:round/>
            <a:headEnd type="none" w="med" len="med"/>
            <a:tailEnd type="triangle" w="med" len="med"/>
          </a:ln>
        </p:spPr>
      </p:cxnSp>
      <p:sp>
        <p:nvSpPr>
          <p:cNvPr id="275" name="Google Shape;275;p37"/>
          <p:cNvSpPr txBox="1"/>
          <p:nvPr/>
        </p:nvSpPr>
        <p:spPr>
          <a:xfrm>
            <a:off x="5000619" y="2762524"/>
            <a:ext cx="173100" cy="1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37"/>
          <p:cNvSpPr txBox="1"/>
          <p:nvPr/>
        </p:nvSpPr>
        <p:spPr>
          <a:xfrm>
            <a:off x="5081077" y="1704002"/>
            <a:ext cx="96900" cy="1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277" name="Google Shape;277;p37"/>
          <p:cNvCxnSpPr>
            <a:stCxn id="275" idx="3"/>
            <a:endCxn id="276" idx="3"/>
          </p:cNvCxnSpPr>
          <p:nvPr/>
        </p:nvCxnSpPr>
        <p:spPr>
          <a:xfrm rot="10800000" flipH="1">
            <a:off x="5173719" y="1796374"/>
            <a:ext cx="4200" cy="1056600"/>
          </a:xfrm>
          <a:prstGeom prst="curvedConnector3">
            <a:avLst>
              <a:gd name="adj1" fmla="val 5771023"/>
            </a:avLst>
          </a:prstGeom>
          <a:noFill/>
          <a:ln w="2857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542260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077" name="Google Shape;1077;p63"/>
          <p:cNvSpPr txBox="1">
            <a:spLocks noGrp="1"/>
          </p:cNvSpPr>
          <p:nvPr>
            <p:ph type="body" idx="1"/>
          </p:nvPr>
        </p:nvSpPr>
        <p:spPr>
          <a:xfrm>
            <a:off x="4882900" y="448050"/>
            <a:ext cx="3950100" cy="4124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dirty="0">
                <a:latin typeface="Roboto"/>
                <a:ea typeface="Roboto"/>
                <a:cs typeface="Roboto"/>
                <a:sym typeface="Roboto"/>
              </a:rPr>
              <a:t>Structure </a:t>
            </a:r>
            <a:r>
              <a:rPr lang="en" dirty="0"/>
              <a:t>-- the “shape” of a data file</a:t>
            </a:r>
            <a:endParaRPr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Clr>
                <a:schemeClr val="dk1"/>
              </a:buClr>
              <a:buSzPts val="1100"/>
              <a:buFont typeface="Arial"/>
              <a:buNone/>
            </a:pPr>
            <a:r>
              <a:rPr lang="en" b="1" dirty="0">
                <a:latin typeface="Roboto"/>
                <a:ea typeface="Roboto"/>
                <a:cs typeface="Roboto"/>
                <a:sym typeface="Roboto"/>
              </a:rPr>
              <a:t>Granularity</a:t>
            </a:r>
            <a:r>
              <a:rPr lang="en" dirty="0"/>
              <a:t> -- how fine/coarse is each datum</a:t>
            </a:r>
            <a:endParaRPr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Clr>
                <a:schemeClr val="dk1"/>
              </a:buClr>
              <a:buSzPts val="1100"/>
              <a:buFont typeface="Arial"/>
              <a:buNone/>
            </a:pPr>
            <a:r>
              <a:rPr lang="en" b="1" dirty="0">
                <a:latin typeface="Roboto"/>
                <a:ea typeface="Roboto"/>
                <a:cs typeface="Roboto"/>
                <a:sym typeface="Roboto"/>
              </a:rPr>
              <a:t>Scope</a:t>
            </a:r>
            <a:r>
              <a:rPr lang="en" dirty="0"/>
              <a:t> -- how (in)complete is the data</a:t>
            </a:r>
            <a:endParaRPr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Clr>
                <a:schemeClr val="dk1"/>
              </a:buClr>
              <a:buSzPts val="1100"/>
              <a:buFont typeface="Arial"/>
              <a:buNone/>
            </a:pPr>
            <a:r>
              <a:rPr lang="en" b="1" dirty="0">
                <a:latin typeface="Roboto"/>
                <a:ea typeface="Roboto"/>
                <a:cs typeface="Roboto"/>
                <a:sym typeface="Roboto"/>
              </a:rPr>
              <a:t>Temporality</a:t>
            </a:r>
            <a:r>
              <a:rPr lang="en" dirty="0"/>
              <a:t> -- how is the data situated in time</a:t>
            </a:r>
            <a:endParaRPr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None/>
            </a:pPr>
            <a:r>
              <a:rPr lang="en" b="1" dirty="0">
                <a:latin typeface="Roboto"/>
                <a:ea typeface="Roboto"/>
                <a:cs typeface="Roboto"/>
                <a:sym typeface="Roboto"/>
              </a:rPr>
              <a:t>Faithfulness</a:t>
            </a:r>
            <a:r>
              <a:rPr lang="en" dirty="0"/>
              <a:t> -- how well does the data capture “reality”</a:t>
            </a:r>
            <a:endParaRPr dirty="0"/>
          </a:p>
        </p:txBody>
      </p:sp>
      <p:sp>
        <p:nvSpPr>
          <p:cNvPr id="1078" name="Google Shape;1078;p63"/>
          <p:cNvSpPr txBox="1"/>
          <p:nvPr/>
        </p:nvSpPr>
        <p:spPr>
          <a:xfrm>
            <a:off x="177925" y="2003300"/>
            <a:ext cx="4038000" cy="203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0B5394"/>
                </a:solidFill>
                <a:latin typeface="Roboto Medium"/>
                <a:ea typeface="Roboto Medium"/>
                <a:cs typeface="Roboto Medium"/>
                <a:sym typeface="Roboto Medium"/>
              </a:rPr>
              <a:t>Key Data Properties to Consider in EDA</a:t>
            </a:r>
            <a:endParaRPr sz="3600">
              <a:solidFill>
                <a:srgbClr val="0B5394"/>
              </a:solidFill>
              <a:latin typeface="Roboto Medium"/>
              <a:ea typeface="Roboto Medium"/>
              <a:cs typeface="Roboto Medium"/>
              <a:sym typeface="Roboto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64"/>
          <p:cNvSpPr txBox="1">
            <a:spLocks noGrp="1"/>
          </p:cNvSpPr>
          <p:nvPr>
            <p:ph type="body" idx="1"/>
          </p:nvPr>
        </p:nvSpPr>
        <p:spPr>
          <a:xfrm>
            <a:off x="4812375" y="402200"/>
            <a:ext cx="4158000" cy="42609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4"/>
              </a:buClr>
              <a:buSzPts val="1600"/>
              <a:buFont typeface="Roboto"/>
              <a:buChar char="•"/>
            </a:pPr>
            <a:r>
              <a:rPr lang="en" b="1" dirty="0">
                <a:solidFill>
                  <a:schemeClr val="accent4"/>
                </a:solidFill>
                <a:latin typeface="Roboto"/>
                <a:ea typeface="Roboto"/>
                <a:cs typeface="Roboto"/>
                <a:sym typeface="Roboto"/>
              </a:rPr>
              <a:t>EDA, Part I</a:t>
            </a:r>
            <a:endParaRPr b="1" dirty="0">
              <a:solidFill>
                <a:schemeClr val="accent4"/>
              </a:solidFill>
              <a:latin typeface="Roboto"/>
              <a:ea typeface="Roboto"/>
              <a:cs typeface="Roboto"/>
              <a:sym typeface="Roboto"/>
            </a:endParaRPr>
          </a:p>
          <a:p>
            <a:pPr marL="914400" lvl="1" indent="-330200" algn="l" rtl="0">
              <a:spcBef>
                <a:spcPts val="0"/>
              </a:spcBef>
              <a:spcAft>
                <a:spcPts val="0"/>
              </a:spcAft>
              <a:buClr>
                <a:schemeClr val="accent3"/>
              </a:buClr>
              <a:buSzPts val="1600"/>
              <a:buFont typeface="Roboto"/>
              <a:buChar char="•"/>
            </a:pPr>
            <a:r>
              <a:rPr lang="en" b="1" dirty="0">
                <a:solidFill>
                  <a:schemeClr val="accent3"/>
                </a:solidFill>
                <a:latin typeface="Roboto"/>
                <a:ea typeface="Roboto"/>
                <a:cs typeface="Roboto"/>
                <a:sym typeface="Roboto"/>
              </a:rPr>
              <a:t>Structure: Tabular Data</a:t>
            </a:r>
            <a:endParaRPr b="1" dirty="0">
              <a:solidFill>
                <a:schemeClr val="accent3"/>
              </a:solidFill>
              <a:latin typeface="Roboto"/>
              <a:ea typeface="Roboto"/>
              <a:cs typeface="Roboto"/>
              <a:sym typeface="Roboto"/>
            </a:endParaRPr>
          </a:p>
          <a:p>
            <a:pPr marL="914400" lvl="1" indent="-330200" algn="l" rtl="0">
              <a:spcBef>
                <a:spcPts val="0"/>
              </a:spcBef>
              <a:spcAft>
                <a:spcPts val="0"/>
              </a:spcAft>
              <a:buClr>
                <a:schemeClr val="dk2"/>
              </a:buClr>
              <a:buSzPts val="1600"/>
              <a:buChar char="•"/>
            </a:pPr>
            <a:r>
              <a:rPr lang="en" dirty="0">
                <a:solidFill>
                  <a:schemeClr val="dk2"/>
                </a:solidFill>
              </a:rPr>
              <a:t>Granularity</a:t>
            </a:r>
            <a:endParaRPr dirty="0">
              <a:solidFill>
                <a:schemeClr val="dk2"/>
              </a:solidFill>
            </a:endParaRPr>
          </a:p>
          <a:p>
            <a:pPr marL="914400" lvl="1" indent="-330200" algn="l" rtl="0">
              <a:spcBef>
                <a:spcPts val="0"/>
              </a:spcBef>
              <a:spcAft>
                <a:spcPts val="0"/>
              </a:spcAft>
              <a:buClr>
                <a:schemeClr val="dk2"/>
              </a:buClr>
              <a:buSzPts val="1600"/>
              <a:buChar char="•"/>
            </a:pPr>
            <a:r>
              <a:rPr lang="en" dirty="0">
                <a:solidFill>
                  <a:schemeClr val="dk2"/>
                </a:solidFill>
              </a:rPr>
              <a:t>Structure: Variable Types</a:t>
            </a:r>
            <a:endParaRPr dirty="0">
              <a:solidFill>
                <a:schemeClr val="dk2"/>
              </a:solidFill>
            </a:endParaRPr>
          </a:p>
          <a:p>
            <a:pPr marL="914400" lvl="1" indent="-330200" algn="l" rtl="0">
              <a:spcBef>
                <a:spcPts val="0"/>
              </a:spcBef>
              <a:spcAft>
                <a:spcPts val="0"/>
              </a:spcAft>
              <a:buClr>
                <a:schemeClr val="dk2"/>
              </a:buClr>
              <a:buSzPts val="1600"/>
              <a:buChar char="•"/>
            </a:pPr>
            <a:r>
              <a:rPr lang="en" dirty="0">
                <a:solidFill>
                  <a:schemeClr val="dk2"/>
                </a:solidFill>
              </a:rPr>
              <a:t>Multiple Files</a:t>
            </a:r>
            <a:endParaRPr b="1" dirty="0">
              <a:solidFill>
                <a:schemeClr val="accent3"/>
              </a:solidFill>
              <a:latin typeface="Roboto"/>
              <a:ea typeface="Roboto"/>
              <a:cs typeface="Roboto"/>
              <a:sym typeface="Roboto"/>
            </a:endParaRPr>
          </a:p>
        </p:txBody>
      </p:sp>
      <p:sp>
        <p:nvSpPr>
          <p:cNvPr id="1084" name="Google Shape;1084;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1085" name="Google Shape;1085;p64"/>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Tabular Data</a:t>
            </a:r>
            <a:endParaRPr/>
          </a:p>
        </p:txBody>
      </p:sp>
      <p:sp>
        <p:nvSpPr>
          <p:cNvPr id="3" name="Subtitle 2">
            <a:extLst>
              <a:ext uri="{FF2B5EF4-FFF2-40B4-BE49-F238E27FC236}">
                <a16:creationId xmlns:a16="http://schemas.microsoft.com/office/drawing/2014/main" id="{189D02DE-DC3D-D58A-A851-C5D2CDB4145A}"/>
              </a:ext>
            </a:extLst>
          </p:cNvPr>
          <p:cNvSpPr>
            <a:spLocks noGrp="1"/>
          </p:cNvSpPr>
          <p:nvPr>
            <p:ph type="subTitle" idx="2"/>
          </p:nvPr>
        </p:nvSpPr>
        <p:spPr/>
        <p:txBody>
          <a:bodyPr/>
          <a:lstStyle/>
          <a:p>
            <a:endParaRPr lang="en-CY"/>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p:nvPr/>
        </p:nvSpPr>
        <p:spPr>
          <a:xfrm>
            <a:off x="385650" y="1533650"/>
            <a:ext cx="5805300" cy="3411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600"/>
              </a:spcBef>
              <a:spcAft>
                <a:spcPts val="0"/>
              </a:spcAft>
              <a:buSzPts val="2000"/>
              <a:buFont typeface="Helvetica Neue"/>
              <a:buChar char="●"/>
            </a:pPr>
            <a:r>
              <a:rPr lang="en" sz="2000">
                <a:latin typeface="Helvetica Neue"/>
                <a:ea typeface="Helvetica Neue"/>
                <a:cs typeface="Helvetica Neue"/>
                <a:sym typeface="Helvetica Neue"/>
              </a:rPr>
              <a:t>“The world is simple: one type of entity, all with the same attributes”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Flat model</a:t>
            </a:r>
            <a:endParaRPr sz="2000" b="1">
              <a:solidFill>
                <a:srgbClr val="CC0000"/>
              </a:solidFill>
              <a:latin typeface="Helvetica Neue"/>
              <a:ea typeface="Helvetica Neue"/>
              <a:cs typeface="Helvetica Neue"/>
              <a:sym typeface="Helvetica Neue"/>
            </a:endParaRPr>
          </a:p>
          <a:p>
            <a:pPr marL="457200" marR="0" lvl="0" indent="-355600" algn="l" rtl="0">
              <a:lnSpc>
                <a:spcPct val="90000"/>
              </a:lnSpc>
              <a:spcBef>
                <a:spcPts val="1000"/>
              </a:spcBef>
              <a:spcAft>
                <a:spcPts val="0"/>
              </a:spcAft>
              <a:buSzPts val="2000"/>
              <a:buFont typeface="Helvetica Neue"/>
              <a:buChar char="●"/>
            </a:pPr>
            <a:r>
              <a:rPr lang="en" sz="2000">
                <a:latin typeface="Helvetica Neue"/>
                <a:ea typeface="Helvetica Neue"/>
                <a:cs typeface="Helvetica Neue"/>
                <a:sym typeface="Helvetica Neue"/>
              </a:rPr>
              <a:t>“The world contains many types of entities, connected by relationships”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Relational model</a:t>
            </a:r>
            <a:endParaRPr sz="2000">
              <a:latin typeface="Helvetica Neue"/>
              <a:ea typeface="Helvetica Neue"/>
              <a:cs typeface="Helvetica Neue"/>
              <a:sym typeface="Helvetica Neue"/>
            </a:endParaRPr>
          </a:p>
          <a:p>
            <a:pPr marL="457200" marR="0" lvl="0" indent="-355600" algn="l" rtl="0">
              <a:lnSpc>
                <a:spcPct val="90000"/>
              </a:lnSpc>
              <a:spcBef>
                <a:spcPts val="1000"/>
              </a:spcBef>
              <a:spcAft>
                <a:spcPts val="0"/>
              </a:spcAft>
              <a:buSzPts val="2000"/>
              <a:buFont typeface="Helvetica Neue"/>
              <a:buChar char="●"/>
            </a:pPr>
            <a:r>
              <a:rPr lang="en" sz="2000">
                <a:latin typeface="Helvetica Neue"/>
                <a:ea typeface="Helvetica Neue"/>
                <a:cs typeface="Helvetica Neue"/>
                <a:sym typeface="Helvetica Neue"/>
              </a:rPr>
              <a:t>“The world is a hierarchy of entities”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Document model</a:t>
            </a:r>
            <a:endParaRPr sz="2000">
              <a:latin typeface="Helvetica Neue"/>
              <a:ea typeface="Helvetica Neue"/>
              <a:cs typeface="Helvetica Neue"/>
              <a:sym typeface="Helvetica Neue"/>
            </a:endParaRPr>
          </a:p>
          <a:p>
            <a:pPr marL="457200" marR="0" lvl="0" indent="-355600" algn="l" rtl="0">
              <a:lnSpc>
                <a:spcPct val="90000"/>
              </a:lnSpc>
              <a:spcBef>
                <a:spcPts val="1000"/>
              </a:spcBef>
              <a:spcAft>
                <a:spcPts val="1000"/>
              </a:spcAft>
              <a:buSzPts val="2000"/>
              <a:buFont typeface="Helvetica Neue"/>
              <a:buChar char="●"/>
            </a:pPr>
            <a:r>
              <a:rPr lang="en" sz="2000">
                <a:latin typeface="Helvetica Neue"/>
                <a:ea typeface="Helvetica Neue"/>
                <a:cs typeface="Helvetica Neue"/>
                <a:sym typeface="Helvetica Neue"/>
              </a:rPr>
              <a:t>“The world is a complex network of entities”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Network model</a:t>
            </a:r>
            <a:endParaRPr sz="2000">
              <a:latin typeface="Helvetica Neue"/>
              <a:ea typeface="Helvetica Neue"/>
              <a:cs typeface="Helvetica Neue"/>
              <a:sym typeface="Helvetica Neue"/>
            </a:endParaRPr>
          </a:p>
        </p:txBody>
      </p:sp>
      <p:sp>
        <p:nvSpPr>
          <p:cNvPr id="301" name="Google Shape;301;p49"/>
          <p:cNvSpPr txBox="1">
            <a:spLocks noGrp="1"/>
          </p:cNvSpPr>
          <p:nvPr>
            <p:ph type="title"/>
          </p:nvPr>
        </p:nvSpPr>
        <p:spPr>
          <a:xfrm>
            <a:off x="292500" y="151900"/>
            <a:ext cx="8559000" cy="1041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900" b="0">
                <a:solidFill>
                  <a:srgbClr val="000000"/>
                </a:solidFill>
                <a:latin typeface="Helvetica Neue"/>
                <a:ea typeface="Helvetica Neue"/>
                <a:cs typeface="Helvetica Neue"/>
                <a:sym typeface="Helvetica Neue"/>
              </a:rPr>
              <a:t>Q1: “How should I store my data on a computer?”</a:t>
            </a:r>
            <a:endParaRPr sz="29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900" b="0">
                <a:solidFill>
                  <a:srgbClr val="000000"/>
                </a:solidFill>
                <a:latin typeface="Helvetica Neue"/>
                <a:ea typeface="Helvetica Neue"/>
                <a:cs typeface="Helvetica Neue"/>
                <a:sym typeface="Helvetica Neue"/>
              </a:rPr>
              <a:t>Q2: “How do I think about the world?”</a:t>
            </a:r>
            <a:endParaRPr sz="2900">
              <a:solidFill>
                <a:srgbClr val="000000"/>
              </a:solidFill>
              <a:latin typeface="Helvetica Neue"/>
              <a:ea typeface="Helvetica Neue"/>
              <a:cs typeface="Helvetica Neue"/>
              <a:sym typeface="Helvetica Neue"/>
            </a:endParaRPr>
          </a:p>
        </p:txBody>
      </p:sp>
      <p:pic>
        <p:nvPicPr>
          <p:cNvPr id="302" name="Google Shape;302;p49"/>
          <p:cNvPicPr preferRelativeResize="0"/>
          <p:nvPr/>
        </p:nvPicPr>
        <p:blipFill>
          <a:blip r:embed="rId3">
            <a:alphaModFix/>
          </a:blip>
          <a:stretch>
            <a:fillRect/>
          </a:stretch>
        </p:blipFill>
        <p:spPr>
          <a:xfrm>
            <a:off x="6150225" y="4057950"/>
            <a:ext cx="1419576" cy="1065800"/>
          </a:xfrm>
          <a:prstGeom prst="rect">
            <a:avLst/>
          </a:prstGeom>
          <a:noFill/>
          <a:ln>
            <a:noFill/>
          </a:ln>
        </p:spPr>
      </p:pic>
      <p:pic>
        <p:nvPicPr>
          <p:cNvPr id="303" name="Google Shape;303;p49"/>
          <p:cNvPicPr preferRelativeResize="0"/>
          <p:nvPr/>
        </p:nvPicPr>
        <p:blipFill>
          <a:blip r:embed="rId4">
            <a:alphaModFix/>
          </a:blip>
          <a:stretch>
            <a:fillRect/>
          </a:stretch>
        </p:blipFill>
        <p:spPr>
          <a:xfrm>
            <a:off x="5201825" y="3278975"/>
            <a:ext cx="1105375" cy="829025"/>
          </a:xfrm>
          <a:prstGeom prst="rect">
            <a:avLst/>
          </a:prstGeom>
          <a:noFill/>
          <a:ln>
            <a:noFill/>
          </a:ln>
        </p:spPr>
      </p:pic>
      <p:pic>
        <p:nvPicPr>
          <p:cNvPr id="304" name="Google Shape;304;p49"/>
          <p:cNvPicPr preferRelativeResize="0"/>
          <p:nvPr/>
        </p:nvPicPr>
        <p:blipFill>
          <a:blip r:embed="rId5">
            <a:alphaModFix/>
          </a:blip>
          <a:stretch>
            <a:fillRect/>
          </a:stretch>
        </p:blipFill>
        <p:spPr>
          <a:xfrm>
            <a:off x="6190950" y="2567722"/>
            <a:ext cx="1682788" cy="829025"/>
          </a:xfrm>
          <a:prstGeom prst="rect">
            <a:avLst/>
          </a:prstGeom>
          <a:noFill/>
          <a:ln>
            <a:noFill/>
          </a:ln>
        </p:spPr>
      </p:pic>
      <p:pic>
        <p:nvPicPr>
          <p:cNvPr id="305" name="Google Shape;305;p49"/>
          <p:cNvPicPr preferRelativeResize="0"/>
          <p:nvPr/>
        </p:nvPicPr>
        <p:blipFill>
          <a:blip r:embed="rId6">
            <a:alphaModFix/>
          </a:blip>
          <a:stretch>
            <a:fillRect/>
          </a:stretch>
        </p:blipFill>
        <p:spPr>
          <a:xfrm>
            <a:off x="4612125" y="1933769"/>
            <a:ext cx="4502175" cy="488825"/>
          </a:xfrm>
          <a:prstGeom prst="rect">
            <a:avLst/>
          </a:prstGeom>
          <a:noFill/>
          <a:ln>
            <a:noFill/>
          </a:ln>
        </p:spPr>
      </p:pic>
      <p:sp>
        <p:nvSpPr>
          <p:cNvPr id="306" name="Google Shape;306;p49"/>
          <p:cNvSpPr/>
          <p:nvPr/>
        </p:nvSpPr>
        <p:spPr>
          <a:xfrm>
            <a:off x="384025" y="1576788"/>
            <a:ext cx="5533200" cy="9834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ctangle 8">
            <a:extLst>
              <a:ext uri="{FF2B5EF4-FFF2-40B4-BE49-F238E27FC236}">
                <a16:creationId xmlns:a16="http://schemas.microsoft.com/office/drawing/2014/main" id="{C4B6CD75-C5C6-DD41-93E3-52FC6C23BF19}"/>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1092" name="Google Shape;1092;p65"/>
          <p:cNvSpPr txBox="1">
            <a:spLocks noGrp="1"/>
          </p:cNvSpPr>
          <p:nvPr>
            <p:ph type="body" idx="1"/>
          </p:nvPr>
        </p:nvSpPr>
        <p:spPr>
          <a:xfrm>
            <a:off x="4882900" y="448050"/>
            <a:ext cx="3950100" cy="4124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latin typeface="Roboto"/>
                <a:ea typeface="Roboto"/>
                <a:cs typeface="Roboto"/>
                <a:sym typeface="Roboto"/>
              </a:rPr>
              <a:t>Structure </a:t>
            </a:r>
            <a:r>
              <a:rPr lang="en"/>
              <a:t>-- the “shape” of a data file</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Clr>
                <a:schemeClr val="dk1"/>
              </a:buClr>
              <a:buSzPts val="1100"/>
              <a:buFont typeface="Arial"/>
              <a:buNone/>
            </a:pPr>
            <a:r>
              <a:rPr lang="en" b="1">
                <a:solidFill>
                  <a:schemeClr val="dk2"/>
                </a:solidFill>
                <a:latin typeface="Roboto"/>
                <a:ea typeface="Roboto"/>
                <a:cs typeface="Roboto"/>
                <a:sym typeface="Roboto"/>
              </a:rPr>
              <a:t>Granularity</a:t>
            </a:r>
            <a:r>
              <a:rPr lang="en">
                <a:solidFill>
                  <a:schemeClr val="dk2"/>
                </a:solidFill>
              </a:rPr>
              <a:t> -- how fine/coarse is each datum</a:t>
            </a:r>
            <a:endParaRPr>
              <a:solidFill>
                <a:schemeClr val="dk2"/>
              </a:solidFill>
            </a:endParaRPr>
          </a:p>
          <a:p>
            <a:pPr marL="0" lvl="0" indent="0" algn="l" rtl="0">
              <a:spcBef>
                <a:spcPts val="600"/>
              </a:spcBef>
              <a:spcAft>
                <a:spcPts val="0"/>
              </a:spcAft>
              <a:buClr>
                <a:schemeClr val="dk1"/>
              </a:buClr>
              <a:buSzPts val="1100"/>
              <a:buFont typeface="Arial"/>
              <a:buNone/>
            </a:pPr>
            <a:endParaRPr>
              <a:solidFill>
                <a:schemeClr val="dk2"/>
              </a:solidFill>
            </a:endParaRPr>
          </a:p>
          <a:p>
            <a:pPr marL="0" lvl="0" indent="0" algn="l" rtl="0">
              <a:spcBef>
                <a:spcPts val="600"/>
              </a:spcBef>
              <a:spcAft>
                <a:spcPts val="0"/>
              </a:spcAft>
              <a:buClr>
                <a:schemeClr val="dk1"/>
              </a:buClr>
              <a:buSzPts val="1100"/>
              <a:buFont typeface="Arial"/>
              <a:buNone/>
            </a:pPr>
            <a:r>
              <a:rPr lang="en" b="1">
                <a:solidFill>
                  <a:schemeClr val="dk2"/>
                </a:solidFill>
                <a:latin typeface="Roboto"/>
                <a:ea typeface="Roboto"/>
                <a:cs typeface="Roboto"/>
                <a:sym typeface="Roboto"/>
              </a:rPr>
              <a:t>Scope</a:t>
            </a:r>
            <a:r>
              <a:rPr lang="en">
                <a:solidFill>
                  <a:schemeClr val="dk2"/>
                </a:solidFill>
              </a:rPr>
              <a:t> -- how (in)complete is the data</a:t>
            </a:r>
            <a:endParaRPr>
              <a:solidFill>
                <a:schemeClr val="dk2"/>
              </a:solidFill>
            </a:endParaRPr>
          </a:p>
          <a:p>
            <a:pPr marL="0" lvl="0" indent="0" algn="l" rtl="0">
              <a:spcBef>
                <a:spcPts val="600"/>
              </a:spcBef>
              <a:spcAft>
                <a:spcPts val="0"/>
              </a:spcAft>
              <a:buClr>
                <a:schemeClr val="dk1"/>
              </a:buClr>
              <a:buSzPts val="1100"/>
              <a:buFont typeface="Arial"/>
              <a:buNone/>
            </a:pPr>
            <a:endParaRPr>
              <a:solidFill>
                <a:schemeClr val="dk2"/>
              </a:solidFill>
            </a:endParaRPr>
          </a:p>
          <a:p>
            <a:pPr marL="0" lvl="0" indent="0" algn="l" rtl="0">
              <a:spcBef>
                <a:spcPts val="600"/>
              </a:spcBef>
              <a:spcAft>
                <a:spcPts val="0"/>
              </a:spcAft>
              <a:buClr>
                <a:schemeClr val="dk1"/>
              </a:buClr>
              <a:buSzPts val="1100"/>
              <a:buFont typeface="Arial"/>
              <a:buNone/>
            </a:pPr>
            <a:r>
              <a:rPr lang="en" b="1">
                <a:solidFill>
                  <a:schemeClr val="dk2"/>
                </a:solidFill>
                <a:latin typeface="Roboto"/>
                <a:ea typeface="Roboto"/>
                <a:cs typeface="Roboto"/>
                <a:sym typeface="Roboto"/>
              </a:rPr>
              <a:t>Temporality</a:t>
            </a:r>
            <a:r>
              <a:rPr lang="en">
                <a:solidFill>
                  <a:schemeClr val="dk2"/>
                </a:solidFill>
              </a:rPr>
              <a:t> -- how is the data situated in time</a:t>
            </a:r>
            <a:endParaRPr>
              <a:solidFill>
                <a:schemeClr val="dk2"/>
              </a:solidFill>
            </a:endParaRPr>
          </a:p>
          <a:p>
            <a:pPr marL="0" lvl="0" indent="0" algn="l" rtl="0">
              <a:spcBef>
                <a:spcPts val="600"/>
              </a:spcBef>
              <a:spcAft>
                <a:spcPts val="0"/>
              </a:spcAft>
              <a:buClr>
                <a:schemeClr val="dk1"/>
              </a:buClr>
              <a:buSzPts val="1100"/>
              <a:buFont typeface="Arial"/>
              <a:buNone/>
            </a:pPr>
            <a:endParaRPr>
              <a:solidFill>
                <a:schemeClr val="dk2"/>
              </a:solidFill>
            </a:endParaRPr>
          </a:p>
          <a:p>
            <a:pPr marL="0" lvl="0" indent="0" algn="l" rtl="0">
              <a:spcBef>
                <a:spcPts val="600"/>
              </a:spcBef>
              <a:spcAft>
                <a:spcPts val="0"/>
              </a:spcAft>
              <a:buNone/>
            </a:pPr>
            <a:r>
              <a:rPr lang="en" b="1">
                <a:solidFill>
                  <a:schemeClr val="dk2"/>
                </a:solidFill>
                <a:latin typeface="Roboto"/>
                <a:ea typeface="Roboto"/>
                <a:cs typeface="Roboto"/>
                <a:sym typeface="Roboto"/>
              </a:rPr>
              <a:t>Faithfulness</a:t>
            </a:r>
            <a:r>
              <a:rPr lang="en">
                <a:solidFill>
                  <a:schemeClr val="dk2"/>
                </a:solidFill>
              </a:rPr>
              <a:t> -- how well does the data capture “reality”</a:t>
            </a:r>
            <a:endParaRPr>
              <a:solidFill>
                <a:schemeClr val="dk2"/>
              </a:solidFill>
            </a:endParaRPr>
          </a:p>
        </p:txBody>
      </p:sp>
      <p:sp>
        <p:nvSpPr>
          <p:cNvPr id="1093" name="Google Shape;1093;p65"/>
          <p:cNvSpPr txBox="1"/>
          <p:nvPr/>
        </p:nvSpPr>
        <p:spPr>
          <a:xfrm>
            <a:off x="177925" y="2003300"/>
            <a:ext cx="4038000" cy="203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0B5394"/>
                </a:solidFill>
                <a:latin typeface="Roboto Medium"/>
                <a:ea typeface="Roboto Medium"/>
                <a:cs typeface="Roboto Medium"/>
                <a:sym typeface="Roboto Medium"/>
              </a:rPr>
              <a:t>Key Data Properties to Consider in EDA</a:t>
            </a:r>
            <a:endParaRPr sz="3600">
              <a:solidFill>
                <a:srgbClr val="0B5394"/>
              </a:solidFill>
              <a:latin typeface="Roboto Medium"/>
              <a:ea typeface="Roboto Medium"/>
              <a:cs typeface="Roboto Medium"/>
              <a:sym typeface="Roboto Medium"/>
            </a:endParaRPr>
          </a:p>
        </p:txBody>
      </p:sp>
      <p:sp>
        <p:nvSpPr>
          <p:cNvPr id="1094" name="Google Shape;1094;p65"/>
          <p:cNvSpPr txBox="1"/>
          <p:nvPr/>
        </p:nvSpPr>
        <p:spPr>
          <a:xfrm>
            <a:off x="2086200" y="448050"/>
            <a:ext cx="3072300" cy="14586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None/>
            </a:pPr>
            <a:r>
              <a:rPr lang="en" sz="1800" b="1">
                <a:solidFill>
                  <a:schemeClr val="accent3"/>
                </a:solidFill>
                <a:latin typeface="Roboto"/>
                <a:ea typeface="Roboto"/>
                <a:cs typeface="Roboto"/>
                <a:sym typeface="Roboto"/>
              </a:rPr>
              <a:t>File Format</a:t>
            </a:r>
            <a:endParaRPr sz="1800" b="1">
              <a:solidFill>
                <a:schemeClr val="accent3"/>
              </a:solidFill>
              <a:latin typeface="Roboto"/>
              <a:ea typeface="Roboto"/>
              <a:cs typeface="Roboto"/>
              <a:sym typeface="Roboto"/>
            </a:endParaRPr>
          </a:p>
          <a:p>
            <a:pPr marL="0" lvl="0" indent="0" algn="l" rtl="0">
              <a:spcBef>
                <a:spcPts val="400"/>
              </a:spcBef>
              <a:spcAft>
                <a:spcPts val="0"/>
              </a:spcAft>
              <a:buNone/>
            </a:pPr>
            <a:r>
              <a:rPr lang="en" sz="1800">
                <a:solidFill>
                  <a:srgbClr val="000000"/>
                </a:solidFill>
                <a:latin typeface="Roboto Light"/>
                <a:ea typeface="Roboto Light"/>
                <a:cs typeface="Roboto Light"/>
                <a:sym typeface="Roboto Light"/>
              </a:rPr>
              <a:t>Variable Type</a:t>
            </a:r>
            <a:endParaRPr sz="1800">
              <a:solidFill>
                <a:srgbClr val="000000"/>
              </a:solidFill>
              <a:latin typeface="Roboto Light"/>
              <a:ea typeface="Roboto Light"/>
              <a:cs typeface="Roboto Light"/>
              <a:sym typeface="Roboto Light"/>
            </a:endParaRPr>
          </a:p>
          <a:p>
            <a:pPr marL="0" lvl="0" indent="0" algn="l" rtl="0">
              <a:spcBef>
                <a:spcPts val="400"/>
              </a:spcBef>
              <a:spcAft>
                <a:spcPts val="0"/>
              </a:spcAft>
              <a:buNone/>
            </a:pPr>
            <a:r>
              <a:rPr lang="en" sz="1800">
                <a:solidFill>
                  <a:schemeClr val="dk1"/>
                </a:solidFill>
                <a:latin typeface="Roboto Light"/>
                <a:ea typeface="Roboto Light"/>
                <a:cs typeface="Roboto Light"/>
                <a:sym typeface="Roboto Light"/>
              </a:rPr>
              <a:t>Multiple files</a:t>
            </a:r>
            <a:br>
              <a:rPr lang="en" sz="1800">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(Primary and Foreign Keys)</a:t>
            </a:r>
            <a:endParaRPr sz="1200">
              <a:solidFill>
                <a:schemeClr val="dk1"/>
              </a:solidFill>
              <a:latin typeface="Roboto Light"/>
              <a:ea typeface="Roboto Light"/>
              <a:cs typeface="Roboto Light"/>
              <a:sym typeface="Roboto Light"/>
            </a:endParaRPr>
          </a:p>
        </p:txBody>
      </p:sp>
      <p:sp>
        <p:nvSpPr>
          <p:cNvPr id="1095" name="Google Shape;1095;p65"/>
          <p:cNvSpPr/>
          <p:nvPr/>
        </p:nvSpPr>
        <p:spPr>
          <a:xfrm flipH="1">
            <a:off x="3995325" y="398875"/>
            <a:ext cx="801300" cy="728700"/>
          </a:xfrm>
          <a:prstGeom prst="leftArrow">
            <a:avLst>
              <a:gd name="adj1" fmla="val 50000"/>
              <a:gd name="adj2" fmla="val 50000"/>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66"/>
          <p:cNvSpPr txBox="1">
            <a:spLocks noGrp="1"/>
          </p:cNvSpPr>
          <p:nvPr>
            <p:ph type="title"/>
          </p:nvPr>
        </p:nvSpPr>
        <p:spPr>
          <a:xfrm>
            <a:off x="0" y="0"/>
            <a:ext cx="8520600" cy="393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entury Gothic"/>
              <a:buNone/>
            </a:pPr>
            <a:r>
              <a:rPr lang="en"/>
              <a:t>Rectangular and Non-rectangular Data</a:t>
            </a:r>
            <a:endParaRPr/>
          </a:p>
        </p:txBody>
      </p:sp>
      <p:sp>
        <p:nvSpPr>
          <p:cNvPr id="1101" name="Google Shape;1101;p66"/>
          <p:cNvSpPr txBox="1">
            <a:spLocks noGrp="1"/>
          </p:cNvSpPr>
          <p:nvPr>
            <p:ph type="body" idx="4294967295"/>
          </p:nvPr>
        </p:nvSpPr>
        <p:spPr>
          <a:xfrm>
            <a:off x="107048" y="402200"/>
            <a:ext cx="6146700" cy="45159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600"/>
              </a:spcBef>
              <a:spcAft>
                <a:spcPts val="0"/>
              </a:spcAft>
              <a:buSzPts val="1800"/>
              <a:buNone/>
            </a:pPr>
            <a:r>
              <a:rPr lang="en"/>
              <a:t>Data come in many different shapes. </a:t>
            </a:r>
            <a:endParaRPr>
              <a:latin typeface="Roboto Light"/>
              <a:ea typeface="Roboto Light"/>
              <a:cs typeface="Roboto Light"/>
              <a:sym typeface="Roboto Light"/>
            </a:endParaRPr>
          </a:p>
        </p:txBody>
      </p:sp>
      <p:sp>
        <p:nvSpPr>
          <p:cNvPr id="1102" name="Google Shape;1102;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pic>
        <p:nvPicPr>
          <p:cNvPr id="1103" name="Google Shape;1103;p66"/>
          <p:cNvPicPr preferRelativeResize="0"/>
          <p:nvPr/>
        </p:nvPicPr>
        <p:blipFill>
          <a:blip r:embed="rId3">
            <a:alphaModFix/>
          </a:blip>
          <a:stretch>
            <a:fillRect/>
          </a:stretch>
        </p:blipFill>
        <p:spPr>
          <a:xfrm>
            <a:off x="3953950" y="1107100"/>
            <a:ext cx="4947200" cy="1473550"/>
          </a:xfrm>
          <a:prstGeom prst="rect">
            <a:avLst/>
          </a:prstGeom>
          <a:noFill/>
          <a:ln>
            <a:noFill/>
          </a:ln>
        </p:spPr>
      </p:pic>
      <p:graphicFrame>
        <p:nvGraphicFramePr>
          <p:cNvPr id="1104" name="Google Shape;1104;p66"/>
          <p:cNvGraphicFramePr/>
          <p:nvPr/>
        </p:nvGraphicFramePr>
        <p:xfrm>
          <a:off x="870652" y="1851833"/>
          <a:ext cx="1942000" cy="1724650"/>
        </p:xfrm>
        <a:graphic>
          <a:graphicData uri="http://schemas.openxmlformats.org/drawingml/2006/table">
            <a:tbl>
              <a:tblPr firstRow="1" firstCol="1">
                <a:noFill/>
              </a:tblPr>
              <a:tblGrid>
                <a:gridCol w="242750">
                  <a:extLst>
                    <a:ext uri="{9D8B030D-6E8A-4147-A177-3AD203B41FA5}">
                      <a16:colId xmlns:a16="http://schemas.microsoft.com/office/drawing/2014/main" val="20000"/>
                    </a:ext>
                  </a:extLst>
                </a:gridCol>
                <a:gridCol w="242750">
                  <a:extLst>
                    <a:ext uri="{9D8B030D-6E8A-4147-A177-3AD203B41FA5}">
                      <a16:colId xmlns:a16="http://schemas.microsoft.com/office/drawing/2014/main" val="20001"/>
                    </a:ext>
                  </a:extLst>
                </a:gridCol>
                <a:gridCol w="242750">
                  <a:extLst>
                    <a:ext uri="{9D8B030D-6E8A-4147-A177-3AD203B41FA5}">
                      <a16:colId xmlns:a16="http://schemas.microsoft.com/office/drawing/2014/main" val="20002"/>
                    </a:ext>
                  </a:extLst>
                </a:gridCol>
                <a:gridCol w="242750">
                  <a:extLst>
                    <a:ext uri="{9D8B030D-6E8A-4147-A177-3AD203B41FA5}">
                      <a16:colId xmlns:a16="http://schemas.microsoft.com/office/drawing/2014/main" val="20003"/>
                    </a:ext>
                  </a:extLst>
                </a:gridCol>
                <a:gridCol w="242750">
                  <a:extLst>
                    <a:ext uri="{9D8B030D-6E8A-4147-A177-3AD203B41FA5}">
                      <a16:colId xmlns:a16="http://schemas.microsoft.com/office/drawing/2014/main" val="20004"/>
                    </a:ext>
                  </a:extLst>
                </a:gridCol>
                <a:gridCol w="242750">
                  <a:extLst>
                    <a:ext uri="{9D8B030D-6E8A-4147-A177-3AD203B41FA5}">
                      <a16:colId xmlns:a16="http://schemas.microsoft.com/office/drawing/2014/main" val="20005"/>
                    </a:ext>
                  </a:extLst>
                </a:gridCol>
                <a:gridCol w="242750">
                  <a:extLst>
                    <a:ext uri="{9D8B030D-6E8A-4147-A177-3AD203B41FA5}">
                      <a16:colId xmlns:a16="http://schemas.microsoft.com/office/drawing/2014/main" val="20006"/>
                    </a:ext>
                  </a:extLst>
                </a:gridCol>
                <a:gridCol w="242750">
                  <a:extLst>
                    <a:ext uri="{9D8B030D-6E8A-4147-A177-3AD203B41FA5}">
                      <a16:colId xmlns:a16="http://schemas.microsoft.com/office/drawing/2014/main" val="20007"/>
                    </a:ext>
                  </a:extLst>
                </a:gridCol>
              </a:tblGrid>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0"/>
                  </a:ext>
                </a:extLst>
              </a:tr>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1"/>
                  </a:ext>
                </a:extLst>
              </a:tr>
              <a:tr h="37640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2"/>
                  </a:ext>
                </a:extLst>
              </a:tr>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3"/>
                  </a:ext>
                </a:extLst>
              </a:tr>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4"/>
                  </a:ext>
                </a:extLst>
              </a:tr>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105" name="Google Shape;1105;p66"/>
          <p:cNvPicPr preferRelativeResize="0"/>
          <p:nvPr/>
        </p:nvPicPr>
        <p:blipFill>
          <a:blip r:embed="rId4">
            <a:alphaModFix/>
          </a:blip>
          <a:stretch>
            <a:fillRect/>
          </a:stretch>
        </p:blipFill>
        <p:spPr>
          <a:xfrm>
            <a:off x="4492248" y="2829400"/>
            <a:ext cx="1913910" cy="1913910"/>
          </a:xfrm>
          <a:prstGeom prst="rect">
            <a:avLst/>
          </a:prstGeom>
          <a:noFill/>
          <a:ln>
            <a:noFill/>
          </a:ln>
        </p:spPr>
      </p:pic>
      <p:sp>
        <p:nvSpPr>
          <p:cNvPr id="1106" name="Google Shape;1106;p66"/>
          <p:cNvSpPr txBox="1"/>
          <p:nvPr/>
        </p:nvSpPr>
        <p:spPr>
          <a:xfrm>
            <a:off x="1068075" y="1028575"/>
            <a:ext cx="162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Light"/>
                <a:ea typeface="Roboto Light"/>
                <a:cs typeface="Roboto Light"/>
                <a:sym typeface="Roboto Light"/>
              </a:rPr>
              <a:t>Rectangular data</a:t>
            </a:r>
            <a:endParaRPr>
              <a:latin typeface="Roboto Light"/>
              <a:ea typeface="Roboto Light"/>
              <a:cs typeface="Roboto Light"/>
              <a:sym typeface="Roboto Light"/>
            </a:endParaRPr>
          </a:p>
        </p:txBody>
      </p:sp>
      <p:sp>
        <p:nvSpPr>
          <p:cNvPr id="1107" name="Google Shape;1107;p66"/>
          <p:cNvSpPr txBox="1"/>
          <p:nvPr/>
        </p:nvSpPr>
        <p:spPr>
          <a:xfrm>
            <a:off x="5074725" y="628375"/>
            <a:ext cx="183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Light"/>
                <a:ea typeface="Roboto Light"/>
                <a:cs typeface="Roboto Light"/>
                <a:sym typeface="Roboto Light"/>
              </a:rPr>
              <a:t>Non-rectangular data</a:t>
            </a:r>
            <a:endParaRPr>
              <a:latin typeface="Roboto Light"/>
              <a:ea typeface="Roboto Light"/>
              <a:cs typeface="Roboto Light"/>
              <a:sym typeface="Roboto Light"/>
            </a:endParaRPr>
          </a:p>
        </p:txBody>
      </p:sp>
      <p:pic>
        <p:nvPicPr>
          <p:cNvPr id="1108" name="Google Shape;1108;p66"/>
          <p:cNvPicPr preferRelativeResize="0"/>
          <p:nvPr/>
        </p:nvPicPr>
        <p:blipFill>
          <a:blip r:embed="rId5">
            <a:alphaModFix/>
          </a:blip>
          <a:stretch>
            <a:fillRect/>
          </a:stretch>
        </p:blipFill>
        <p:spPr>
          <a:xfrm>
            <a:off x="6406148" y="2829400"/>
            <a:ext cx="1913909" cy="191390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67"/>
          <p:cNvSpPr txBox="1">
            <a:spLocks noGrp="1"/>
          </p:cNvSpPr>
          <p:nvPr>
            <p:ph type="title"/>
          </p:nvPr>
        </p:nvSpPr>
        <p:spPr>
          <a:xfrm>
            <a:off x="0" y="0"/>
            <a:ext cx="8520600" cy="393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entury Gothic"/>
              <a:buNone/>
            </a:pPr>
            <a:r>
              <a:rPr lang="en"/>
              <a:t>Rectangular Data</a:t>
            </a:r>
            <a:endParaRPr/>
          </a:p>
        </p:txBody>
      </p:sp>
      <p:sp>
        <p:nvSpPr>
          <p:cNvPr id="1114" name="Google Shape;1114;p67"/>
          <p:cNvSpPr txBox="1">
            <a:spLocks noGrp="1"/>
          </p:cNvSpPr>
          <p:nvPr>
            <p:ph type="body" idx="4294967295"/>
          </p:nvPr>
        </p:nvSpPr>
        <p:spPr>
          <a:xfrm>
            <a:off x="107048" y="402200"/>
            <a:ext cx="6146700" cy="45159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600"/>
              </a:spcBef>
              <a:spcAft>
                <a:spcPts val="0"/>
              </a:spcAft>
              <a:buSzPts val="1800"/>
              <a:buNone/>
            </a:pPr>
            <a:r>
              <a:rPr lang="en">
                <a:latin typeface="Roboto Light"/>
                <a:ea typeface="Roboto Light"/>
                <a:cs typeface="Roboto Light"/>
                <a:sym typeface="Roboto Light"/>
              </a:rPr>
              <a:t>We prefer rectangular data for data analysis (why?)</a:t>
            </a:r>
            <a:endParaRPr/>
          </a:p>
          <a:p>
            <a:pPr marL="457200" lvl="0" indent="-330200" algn="l" rtl="0">
              <a:lnSpc>
                <a:spcPct val="100000"/>
              </a:lnSpc>
              <a:spcBef>
                <a:spcPts val="600"/>
              </a:spcBef>
              <a:spcAft>
                <a:spcPts val="0"/>
              </a:spcAft>
              <a:buSzPts val="1600"/>
              <a:buFont typeface="Roboto Light"/>
              <a:buChar char="•"/>
            </a:pPr>
            <a:r>
              <a:rPr lang="en">
                <a:latin typeface="Roboto Light"/>
                <a:ea typeface="Roboto Light"/>
                <a:cs typeface="Roboto Light"/>
                <a:sym typeface="Roboto Light"/>
              </a:rPr>
              <a:t>Regular structures are easy to manipulate and analyze</a:t>
            </a:r>
            <a:endParaRPr/>
          </a:p>
          <a:p>
            <a:pPr marL="457200" lvl="0" indent="-330200" algn="l" rtl="0">
              <a:lnSpc>
                <a:spcPct val="100000"/>
              </a:lnSpc>
              <a:spcBef>
                <a:spcPts val="0"/>
              </a:spcBef>
              <a:spcAft>
                <a:spcPts val="0"/>
              </a:spcAft>
              <a:buSzPts val="1600"/>
              <a:buFont typeface="Roboto Light"/>
              <a:buChar char="•"/>
            </a:pPr>
            <a:r>
              <a:rPr lang="en">
                <a:latin typeface="Roboto Light"/>
                <a:ea typeface="Roboto Light"/>
                <a:cs typeface="Roboto Light"/>
                <a:sym typeface="Roboto Light"/>
              </a:rPr>
              <a:t>A big part of data cleaning is about </a:t>
            </a:r>
            <a:br>
              <a:rPr lang="en">
                <a:latin typeface="Roboto Light"/>
                <a:ea typeface="Roboto Light"/>
                <a:cs typeface="Roboto Light"/>
                <a:sym typeface="Roboto Light"/>
              </a:rPr>
            </a:br>
            <a:r>
              <a:rPr lang="en">
                <a:latin typeface="Roboto Light"/>
                <a:ea typeface="Roboto Light"/>
                <a:cs typeface="Roboto Light"/>
                <a:sym typeface="Roboto Light"/>
              </a:rPr>
              <a:t>transforming data to be more rectangular</a:t>
            </a: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r>
              <a:rPr lang="en"/>
              <a:t>T</a:t>
            </a:r>
            <a:r>
              <a:rPr lang="en">
                <a:latin typeface="Roboto Light"/>
                <a:ea typeface="Roboto Light"/>
                <a:cs typeface="Roboto Light"/>
                <a:sym typeface="Roboto Light"/>
              </a:rPr>
              <a:t>wo kinds of rectangular data: </a:t>
            </a:r>
            <a:r>
              <a:rPr lang="en" b="1">
                <a:solidFill>
                  <a:schemeClr val="accent3"/>
                </a:solidFill>
                <a:latin typeface="Roboto"/>
                <a:ea typeface="Roboto"/>
                <a:cs typeface="Roboto"/>
                <a:sym typeface="Roboto"/>
              </a:rPr>
              <a:t>Tables</a:t>
            </a:r>
            <a:r>
              <a:rPr lang="en" i="1">
                <a:latin typeface="Roboto Light"/>
                <a:ea typeface="Roboto Light"/>
                <a:cs typeface="Roboto Light"/>
                <a:sym typeface="Roboto Light"/>
              </a:rPr>
              <a:t> </a:t>
            </a:r>
            <a:r>
              <a:rPr lang="en">
                <a:latin typeface="Roboto Light"/>
                <a:ea typeface="Roboto Light"/>
                <a:cs typeface="Roboto Light"/>
                <a:sym typeface="Roboto Light"/>
              </a:rPr>
              <a:t>and </a:t>
            </a:r>
            <a:r>
              <a:rPr lang="en" b="1">
                <a:latin typeface="Roboto"/>
                <a:ea typeface="Roboto"/>
                <a:cs typeface="Roboto"/>
                <a:sym typeface="Roboto"/>
              </a:rPr>
              <a:t>Matrices</a:t>
            </a:r>
            <a:r>
              <a:rPr lang="en"/>
              <a:t>.</a:t>
            </a:r>
            <a:endParaRPr>
              <a:latin typeface="Roboto Light"/>
              <a:ea typeface="Roboto Light"/>
              <a:cs typeface="Roboto Light"/>
              <a:sym typeface="Roboto Light"/>
            </a:endParaRPr>
          </a:p>
        </p:txBody>
      </p:sp>
      <p:graphicFrame>
        <p:nvGraphicFramePr>
          <p:cNvPr id="1115" name="Google Shape;1115;p67"/>
          <p:cNvGraphicFramePr/>
          <p:nvPr/>
        </p:nvGraphicFramePr>
        <p:xfrm>
          <a:off x="6373227" y="949258"/>
          <a:ext cx="1942000" cy="1617900"/>
        </p:xfrm>
        <a:graphic>
          <a:graphicData uri="http://schemas.openxmlformats.org/drawingml/2006/table">
            <a:tbl>
              <a:tblPr firstRow="1" firstCol="1">
                <a:noFill/>
              </a:tblPr>
              <a:tblGrid>
                <a:gridCol w="242750">
                  <a:extLst>
                    <a:ext uri="{9D8B030D-6E8A-4147-A177-3AD203B41FA5}">
                      <a16:colId xmlns:a16="http://schemas.microsoft.com/office/drawing/2014/main" val="20000"/>
                    </a:ext>
                  </a:extLst>
                </a:gridCol>
                <a:gridCol w="242750">
                  <a:extLst>
                    <a:ext uri="{9D8B030D-6E8A-4147-A177-3AD203B41FA5}">
                      <a16:colId xmlns:a16="http://schemas.microsoft.com/office/drawing/2014/main" val="20001"/>
                    </a:ext>
                  </a:extLst>
                </a:gridCol>
                <a:gridCol w="242750">
                  <a:extLst>
                    <a:ext uri="{9D8B030D-6E8A-4147-A177-3AD203B41FA5}">
                      <a16:colId xmlns:a16="http://schemas.microsoft.com/office/drawing/2014/main" val="20002"/>
                    </a:ext>
                  </a:extLst>
                </a:gridCol>
                <a:gridCol w="242750">
                  <a:extLst>
                    <a:ext uri="{9D8B030D-6E8A-4147-A177-3AD203B41FA5}">
                      <a16:colId xmlns:a16="http://schemas.microsoft.com/office/drawing/2014/main" val="20003"/>
                    </a:ext>
                  </a:extLst>
                </a:gridCol>
                <a:gridCol w="242750">
                  <a:extLst>
                    <a:ext uri="{9D8B030D-6E8A-4147-A177-3AD203B41FA5}">
                      <a16:colId xmlns:a16="http://schemas.microsoft.com/office/drawing/2014/main" val="20004"/>
                    </a:ext>
                  </a:extLst>
                </a:gridCol>
                <a:gridCol w="242750">
                  <a:extLst>
                    <a:ext uri="{9D8B030D-6E8A-4147-A177-3AD203B41FA5}">
                      <a16:colId xmlns:a16="http://schemas.microsoft.com/office/drawing/2014/main" val="20005"/>
                    </a:ext>
                  </a:extLst>
                </a:gridCol>
                <a:gridCol w="242750">
                  <a:extLst>
                    <a:ext uri="{9D8B030D-6E8A-4147-A177-3AD203B41FA5}">
                      <a16:colId xmlns:a16="http://schemas.microsoft.com/office/drawing/2014/main" val="20006"/>
                    </a:ext>
                  </a:extLst>
                </a:gridCol>
                <a:gridCol w="242750">
                  <a:extLst>
                    <a:ext uri="{9D8B030D-6E8A-4147-A177-3AD203B41FA5}">
                      <a16:colId xmlns:a16="http://schemas.microsoft.com/office/drawing/2014/main" val="20007"/>
                    </a:ext>
                  </a:extLst>
                </a:gridCol>
              </a:tblGrid>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T w="12700" cap="flat" cmpd="sng">
                      <a:solidFill>
                        <a:schemeClr val="dk1"/>
                      </a:solidFill>
                      <a:prstDash val="solid"/>
                      <a:round/>
                      <a:headEnd type="none" w="sm" len="sm"/>
                      <a:tailEnd type="none" w="sm" len="sm"/>
                    </a:lnT>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0"/>
                  </a:ext>
                </a:extLst>
              </a:tr>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1"/>
                  </a:ext>
                </a:extLst>
              </a:tr>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2"/>
                  </a:ext>
                </a:extLst>
              </a:tr>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3"/>
                  </a:ext>
                </a:extLst>
              </a:tr>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4"/>
                  </a:ext>
                </a:extLst>
              </a:tr>
              <a:tr h="269650">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 b="0" i="0">
                        <a:latin typeface="Helvetica Neue"/>
                        <a:ea typeface="Helvetica Neue"/>
                        <a:cs typeface="Helvetica Neue"/>
                        <a:sym typeface="Helvetica Neue"/>
                      </a:endParaRPr>
                    </a:p>
                  </a:txBody>
                  <a:tcPr marL="106575" marR="106575" marT="53300" marB="53300">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116" name="Google Shape;1116;p67"/>
          <p:cNvSpPr txBox="1"/>
          <p:nvPr/>
        </p:nvSpPr>
        <p:spPr>
          <a:xfrm rot="-5400000">
            <a:off x="5290004" y="1649541"/>
            <a:ext cx="17241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600" b="1">
                <a:solidFill>
                  <a:schemeClr val="accent4"/>
                </a:solidFill>
                <a:latin typeface="Roboto"/>
                <a:ea typeface="Roboto"/>
                <a:cs typeface="Roboto"/>
                <a:sym typeface="Roboto"/>
              </a:rPr>
              <a:t>Records</a:t>
            </a:r>
            <a:r>
              <a:rPr lang="en" sz="1600">
                <a:solidFill>
                  <a:schemeClr val="dk1"/>
                </a:solidFill>
                <a:latin typeface="Roboto Light"/>
                <a:ea typeface="Roboto Light"/>
                <a:cs typeface="Roboto Light"/>
                <a:sym typeface="Roboto Light"/>
              </a:rPr>
              <a:t>/Rows</a:t>
            </a:r>
            <a:endParaRPr sz="1600">
              <a:latin typeface="Roboto Light"/>
              <a:ea typeface="Roboto Light"/>
              <a:cs typeface="Roboto Light"/>
              <a:sym typeface="Roboto Light"/>
            </a:endParaRPr>
          </a:p>
        </p:txBody>
      </p:sp>
      <p:sp>
        <p:nvSpPr>
          <p:cNvPr id="1117" name="Google Shape;1117;p67"/>
          <p:cNvSpPr txBox="1"/>
          <p:nvPr/>
        </p:nvSpPr>
        <p:spPr>
          <a:xfrm>
            <a:off x="6263818" y="402211"/>
            <a:ext cx="21606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600" b="1">
                <a:solidFill>
                  <a:schemeClr val="accent5"/>
                </a:solidFill>
                <a:latin typeface="Roboto"/>
                <a:ea typeface="Roboto"/>
                <a:cs typeface="Roboto"/>
                <a:sym typeface="Roboto"/>
              </a:rPr>
              <a:t>Fields</a:t>
            </a:r>
            <a:r>
              <a:rPr lang="en" sz="1600">
                <a:solidFill>
                  <a:schemeClr val="dk1"/>
                </a:solidFill>
                <a:latin typeface="Roboto Light"/>
                <a:ea typeface="Roboto Light"/>
                <a:cs typeface="Roboto Light"/>
                <a:sym typeface="Roboto Light"/>
              </a:rPr>
              <a:t>/Attributes/</a:t>
            </a:r>
            <a:br>
              <a:rPr lang="en" sz="1600">
                <a:solidFill>
                  <a:schemeClr val="dk1"/>
                </a:solidFill>
                <a:latin typeface="Roboto Light"/>
                <a:ea typeface="Roboto Light"/>
                <a:cs typeface="Roboto Light"/>
                <a:sym typeface="Roboto Light"/>
              </a:rPr>
            </a:br>
            <a:r>
              <a:rPr lang="en" sz="1600">
                <a:solidFill>
                  <a:schemeClr val="dk1"/>
                </a:solidFill>
                <a:latin typeface="Roboto Light"/>
                <a:ea typeface="Roboto Light"/>
                <a:cs typeface="Roboto Light"/>
                <a:sym typeface="Roboto Light"/>
              </a:rPr>
              <a:t>Features/Columns</a:t>
            </a:r>
            <a:endParaRPr sz="1600">
              <a:latin typeface="Roboto Light"/>
              <a:ea typeface="Roboto Light"/>
              <a:cs typeface="Roboto Light"/>
              <a:sym typeface="Roboto Light"/>
            </a:endParaRPr>
          </a:p>
        </p:txBody>
      </p:sp>
      <p:sp>
        <p:nvSpPr>
          <p:cNvPr id="1118" name="Google Shape;1118;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1119" name="Google Shape;1119;p67"/>
          <p:cNvSpPr txBox="1"/>
          <p:nvPr/>
        </p:nvSpPr>
        <p:spPr>
          <a:xfrm>
            <a:off x="164750" y="2612025"/>
            <a:ext cx="3825300" cy="19857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b="1">
                <a:solidFill>
                  <a:schemeClr val="accent3"/>
                </a:solidFill>
                <a:latin typeface="Roboto"/>
                <a:ea typeface="Roboto"/>
                <a:cs typeface="Roboto"/>
                <a:sym typeface="Roboto"/>
              </a:rPr>
              <a:t>Tables</a:t>
            </a:r>
            <a:r>
              <a:rPr lang="en" sz="1600">
                <a:solidFill>
                  <a:schemeClr val="dk1"/>
                </a:solidFill>
                <a:latin typeface="Roboto Light"/>
                <a:ea typeface="Roboto Light"/>
                <a:cs typeface="Roboto Light"/>
                <a:sym typeface="Roboto Light"/>
              </a:rPr>
              <a:t> (a.k.a. dataframes in R/Python and relations in SQL)</a:t>
            </a:r>
            <a:endParaRPr sz="1600">
              <a:solidFill>
                <a:schemeClr val="dk1"/>
              </a:solidFill>
              <a:latin typeface="Roboto Light"/>
              <a:ea typeface="Roboto Light"/>
              <a:cs typeface="Roboto Light"/>
              <a:sym typeface="Roboto Light"/>
            </a:endParaRPr>
          </a:p>
          <a:p>
            <a:pPr marL="457200" lvl="0" indent="-330200" algn="l" rtl="0">
              <a:spcBef>
                <a:spcPts val="6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Named columns with different types</a:t>
            </a:r>
            <a:endParaRPr sz="1600">
              <a:solidFill>
                <a:schemeClr val="dk1"/>
              </a:solidFill>
              <a:latin typeface="Roboto Light"/>
              <a:ea typeface="Roboto Light"/>
              <a:cs typeface="Roboto Light"/>
              <a:sym typeface="Roboto Light"/>
            </a:endParaRPr>
          </a:p>
          <a:p>
            <a:pPr marL="457200" lvl="0" indent="-330200" algn="l" rtl="0">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Manipulated using data transformation languages (map, filter, group by, join, …)</a:t>
            </a:r>
            <a:endParaRPr sz="1600">
              <a:latin typeface="Roboto Light"/>
              <a:ea typeface="Roboto Light"/>
              <a:cs typeface="Roboto Light"/>
              <a:sym typeface="Roboto Light"/>
            </a:endParaRPr>
          </a:p>
        </p:txBody>
      </p:sp>
      <p:sp>
        <p:nvSpPr>
          <p:cNvPr id="1120" name="Google Shape;1120;p67"/>
          <p:cNvSpPr txBox="1"/>
          <p:nvPr/>
        </p:nvSpPr>
        <p:spPr>
          <a:xfrm>
            <a:off x="4368875" y="2612025"/>
            <a:ext cx="3825300" cy="12468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b="1">
                <a:solidFill>
                  <a:schemeClr val="dk1"/>
                </a:solidFill>
                <a:latin typeface="Roboto"/>
                <a:ea typeface="Roboto"/>
                <a:cs typeface="Roboto"/>
                <a:sym typeface="Roboto"/>
              </a:rPr>
              <a:t>Matrices</a:t>
            </a:r>
            <a:endParaRPr sz="1600" b="1">
              <a:solidFill>
                <a:schemeClr val="dk1"/>
              </a:solidFill>
              <a:latin typeface="Roboto"/>
              <a:ea typeface="Roboto"/>
              <a:cs typeface="Roboto"/>
              <a:sym typeface="Roboto"/>
            </a:endParaRPr>
          </a:p>
          <a:p>
            <a:pPr marL="457200" lvl="0" indent="-330200" algn="l" rtl="0">
              <a:spcBef>
                <a:spcPts val="6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Numeric data of the same type (float, int, etc.)</a:t>
            </a:r>
            <a:endParaRPr sz="1600">
              <a:solidFill>
                <a:schemeClr val="dk1"/>
              </a:solidFill>
              <a:latin typeface="Roboto Light"/>
              <a:ea typeface="Roboto Light"/>
              <a:cs typeface="Roboto Light"/>
              <a:sym typeface="Roboto Light"/>
            </a:endParaRPr>
          </a:p>
          <a:p>
            <a:pPr marL="457200" lvl="0" indent="-330200" algn="l" rtl="0">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Manipulated using linear algebra </a:t>
            </a:r>
            <a:endParaRPr sz="1600">
              <a:solidFill>
                <a:schemeClr val="dk1"/>
              </a:solidFill>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69"/>
          <p:cNvSpPr txBox="1">
            <a:spLocks noGrp="1"/>
          </p:cNvSpPr>
          <p:nvPr>
            <p:ph type="title"/>
          </p:nvPr>
        </p:nvSpPr>
        <p:spPr>
          <a:xfrm>
            <a:off x="4572000" y="0"/>
            <a:ext cx="4572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rPr>
              <a:t>CSV: Comma-Separated Values</a:t>
            </a:r>
            <a:endParaRPr sz="2000" dirty="0"/>
          </a:p>
        </p:txBody>
      </p:sp>
      <p:sp>
        <p:nvSpPr>
          <p:cNvPr id="1145" name="Google Shape;1145;p69"/>
          <p:cNvSpPr txBox="1">
            <a:spLocks noGrp="1"/>
          </p:cNvSpPr>
          <p:nvPr>
            <p:ph type="subTitle" idx="1"/>
          </p:nvPr>
        </p:nvSpPr>
        <p:spPr>
          <a:xfrm>
            <a:off x="225450" y="3943400"/>
            <a:ext cx="4045200" cy="46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1146" name="Google Shape;1146;p69"/>
          <p:cNvSpPr txBox="1">
            <a:spLocks noGrp="1"/>
          </p:cNvSpPr>
          <p:nvPr>
            <p:ph type="body" idx="2"/>
          </p:nvPr>
        </p:nvSpPr>
        <p:spPr>
          <a:xfrm>
            <a:off x="4667425" y="402200"/>
            <a:ext cx="4302300" cy="4261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t>Tuberculosis in the US [CDC </a:t>
            </a:r>
            <a:r>
              <a:rPr lang="en" sz="1400" b="1" u="sng" dirty="0">
                <a:solidFill>
                  <a:schemeClr val="hlink"/>
                </a:solidFill>
                <a:latin typeface="Roboto"/>
                <a:ea typeface="Roboto"/>
                <a:cs typeface="Roboto"/>
                <a:sym typeface="Roboto"/>
                <a:hlinkClick r:id="rId3"/>
              </a:rPr>
              <a:t>source</a:t>
            </a:r>
            <a:r>
              <a:rPr lang="en" sz="1400" dirty="0"/>
              <a:t>].</a:t>
            </a:r>
            <a:endParaRPr sz="1400" dirty="0"/>
          </a:p>
          <a:p>
            <a:pPr marL="0" lvl="0" indent="0" algn="l" rtl="0">
              <a:spcBef>
                <a:spcPts val="600"/>
              </a:spcBef>
              <a:spcAft>
                <a:spcPts val="0"/>
              </a:spcAft>
              <a:buNone/>
            </a:pPr>
            <a:endParaRPr sz="1400" dirty="0"/>
          </a:p>
          <a:p>
            <a:pPr marL="0" lvl="0" indent="0" algn="l" rtl="0">
              <a:spcBef>
                <a:spcPts val="600"/>
              </a:spcBef>
              <a:spcAft>
                <a:spcPts val="0"/>
              </a:spcAft>
              <a:buClr>
                <a:schemeClr val="dk1"/>
              </a:buClr>
              <a:buSzPts val="1100"/>
              <a:buFont typeface="Arial"/>
              <a:buNone/>
            </a:pPr>
            <a:r>
              <a:rPr lang="en" sz="1400" dirty="0"/>
              <a:t>CSV is a very common </a:t>
            </a:r>
            <a:r>
              <a:rPr lang="en" sz="1400" b="1" dirty="0">
                <a:latin typeface="Roboto"/>
                <a:ea typeface="Roboto"/>
                <a:cs typeface="Roboto"/>
                <a:sym typeface="Roboto"/>
              </a:rPr>
              <a:t>tabular file format</a:t>
            </a:r>
            <a:r>
              <a:rPr lang="en" sz="1400" dirty="0"/>
              <a:t>.</a:t>
            </a:r>
            <a:endParaRPr sz="1400" dirty="0"/>
          </a:p>
          <a:p>
            <a:pPr marL="457200" lvl="0" indent="-330200" algn="l" rtl="0">
              <a:spcBef>
                <a:spcPts val="600"/>
              </a:spcBef>
              <a:spcAft>
                <a:spcPts val="0"/>
              </a:spcAft>
              <a:buSzPts val="1600"/>
              <a:buChar char="●"/>
            </a:pPr>
            <a:r>
              <a:rPr lang="en" sz="1400" b="1" dirty="0">
                <a:solidFill>
                  <a:schemeClr val="accent4"/>
                </a:solidFill>
                <a:latin typeface="Roboto"/>
                <a:ea typeface="Roboto"/>
                <a:cs typeface="Roboto"/>
                <a:sym typeface="Roboto"/>
              </a:rPr>
              <a:t>Records</a:t>
            </a:r>
            <a:r>
              <a:rPr lang="en" sz="1400" dirty="0"/>
              <a:t> (rows) are delimited by a newline: </a:t>
            </a:r>
            <a:r>
              <a:rPr lang="en" sz="1400" dirty="0">
                <a:latin typeface="Roboto Mono"/>
                <a:ea typeface="Roboto Mono"/>
                <a:cs typeface="Roboto Mono"/>
                <a:sym typeface="Roboto Mono"/>
              </a:rPr>
              <a:t>'\n'</a:t>
            </a:r>
            <a:r>
              <a:rPr lang="en" sz="1400" dirty="0"/>
              <a:t>, </a:t>
            </a:r>
            <a:r>
              <a:rPr lang="en" sz="1400" dirty="0">
                <a:latin typeface="Roboto Mono"/>
                <a:ea typeface="Roboto Mono"/>
                <a:cs typeface="Roboto Mono"/>
                <a:sym typeface="Roboto Mono"/>
              </a:rPr>
              <a:t>"\r\n"</a:t>
            </a:r>
            <a:endParaRPr sz="1400" dirty="0">
              <a:latin typeface="Roboto Mono"/>
              <a:ea typeface="Roboto Mono"/>
              <a:cs typeface="Roboto Mono"/>
              <a:sym typeface="Roboto Mono"/>
            </a:endParaRPr>
          </a:p>
          <a:p>
            <a:pPr marL="457200" lvl="0" indent="-330200" algn="l" rtl="0">
              <a:spcBef>
                <a:spcPts val="0"/>
              </a:spcBef>
              <a:spcAft>
                <a:spcPts val="0"/>
              </a:spcAft>
              <a:buSzPts val="1600"/>
              <a:buChar char="●"/>
            </a:pPr>
            <a:r>
              <a:rPr lang="en" sz="1400" b="1" dirty="0">
                <a:solidFill>
                  <a:schemeClr val="accent5"/>
                </a:solidFill>
                <a:latin typeface="Roboto"/>
                <a:ea typeface="Roboto"/>
                <a:cs typeface="Roboto"/>
                <a:sym typeface="Roboto"/>
              </a:rPr>
              <a:t>Fields</a:t>
            </a:r>
            <a:r>
              <a:rPr lang="en" sz="1400" dirty="0"/>
              <a:t> (columns) are delimited by commas: </a:t>
            </a:r>
            <a:r>
              <a:rPr lang="en" sz="1400" dirty="0">
                <a:latin typeface="Roboto Mono"/>
                <a:ea typeface="Roboto Mono"/>
                <a:cs typeface="Roboto Mono"/>
                <a:sym typeface="Roboto Mono"/>
              </a:rPr>
              <a:t>','</a:t>
            </a:r>
            <a:endParaRPr sz="1400" dirty="0">
              <a:latin typeface="Roboto Mono Light"/>
              <a:ea typeface="Roboto Mono Light"/>
              <a:cs typeface="Roboto Mono Light"/>
              <a:sym typeface="Roboto Mono Light"/>
            </a:endParaRPr>
          </a:p>
          <a:p>
            <a:pPr marL="0" lvl="0" indent="0" algn="l" rtl="0">
              <a:spcBef>
                <a:spcPts val="600"/>
              </a:spcBef>
              <a:spcAft>
                <a:spcPts val="0"/>
              </a:spcAft>
              <a:buNone/>
            </a:pPr>
            <a:r>
              <a:rPr lang="en" sz="1400" dirty="0"/>
              <a:t>Pandas: </a:t>
            </a:r>
            <a:r>
              <a:rPr lang="en" sz="1400" b="1" u="sng" dirty="0">
                <a:solidFill>
                  <a:schemeClr val="hlink"/>
                </a:solidFill>
                <a:latin typeface="Roboto Mono"/>
                <a:ea typeface="Roboto Mono"/>
                <a:cs typeface="Roboto Mono"/>
                <a:sym typeface="Roboto Mono"/>
                <a:hlinkClick r:id="rId4"/>
              </a:rPr>
              <a:t>pd.read_csv</a:t>
            </a:r>
            <a:r>
              <a:rPr lang="en" sz="1400" dirty="0">
                <a:latin typeface="Roboto Mono Medium"/>
                <a:ea typeface="Roboto Mono Medium"/>
                <a:cs typeface="Roboto Mono Medium"/>
                <a:sym typeface="Roboto Mono Medium"/>
              </a:rPr>
              <a:t>(header=...)</a:t>
            </a:r>
            <a:endParaRPr sz="1400" dirty="0">
              <a:latin typeface="Roboto Mono Medium"/>
              <a:ea typeface="Roboto Mono Medium"/>
              <a:cs typeface="Roboto Mono Medium"/>
              <a:sym typeface="Roboto Mono Medium"/>
            </a:endParaRPr>
          </a:p>
        </p:txBody>
      </p:sp>
      <p:sp>
        <p:nvSpPr>
          <p:cNvPr id="1147" name="Google Shape;1147;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1148" name="Google Shape;1148;p69"/>
          <p:cNvSpPr txBox="1"/>
          <p:nvPr/>
        </p:nvSpPr>
        <p:spPr>
          <a:xfrm rot="-5400000">
            <a:off x="4123054" y="3962904"/>
            <a:ext cx="1724100" cy="34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300" b="1">
                <a:solidFill>
                  <a:schemeClr val="accent4"/>
                </a:solidFill>
                <a:latin typeface="Roboto"/>
                <a:ea typeface="Roboto"/>
                <a:cs typeface="Roboto"/>
                <a:sym typeface="Roboto"/>
              </a:rPr>
              <a:t>Records</a:t>
            </a:r>
            <a:r>
              <a:rPr lang="en" sz="1300">
                <a:solidFill>
                  <a:schemeClr val="dk1"/>
                </a:solidFill>
                <a:latin typeface="Roboto Light"/>
                <a:ea typeface="Roboto Light"/>
                <a:cs typeface="Roboto Light"/>
                <a:sym typeface="Roboto Light"/>
              </a:rPr>
              <a:t>/Rows</a:t>
            </a:r>
            <a:endParaRPr sz="1300">
              <a:latin typeface="Roboto Light"/>
              <a:ea typeface="Roboto Light"/>
              <a:cs typeface="Roboto Light"/>
              <a:sym typeface="Roboto Light"/>
            </a:endParaRPr>
          </a:p>
        </p:txBody>
      </p:sp>
      <p:sp>
        <p:nvSpPr>
          <p:cNvPr id="1149" name="Google Shape;1149;p69"/>
          <p:cNvSpPr txBox="1"/>
          <p:nvPr/>
        </p:nvSpPr>
        <p:spPr>
          <a:xfrm>
            <a:off x="5138850" y="3273950"/>
            <a:ext cx="3257400" cy="274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300" b="1">
                <a:solidFill>
                  <a:schemeClr val="accent5"/>
                </a:solidFill>
                <a:latin typeface="Roboto"/>
                <a:ea typeface="Roboto"/>
                <a:cs typeface="Roboto"/>
                <a:sym typeface="Roboto"/>
              </a:rPr>
              <a:t>Fields</a:t>
            </a:r>
            <a:r>
              <a:rPr lang="en" sz="1300">
                <a:solidFill>
                  <a:schemeClr val="dk1"/>
                </a:solidFill>
                <a:latin typeface="Roboto Light"/>
                <a:ea typeface="Roboto Light"/>
                <a:cs typeface="Roboto Light"/>
                <a:sym typeface="Roboto Light"/>
              </a:rPr>
              <a:t>/Attributes/Features/Columns</a:t>
            </a:r>
            <a:endParaRPr sz="1300">
              <a:latin typeface="Roboto Light"/>
              <a:ea typeface="Roboto Light"/>
              <a:cs typeface="Roboto Light"/>
              <a:sym typeface="Roboto Light"/>
            </a:endParaRPr>
          </a:p>
        </p:txBody>
      </p:sp>
      <p:graphicFrame>
        <p:nvGraphicFramePr>
          <p:cNvPr id="1150" name="Google Shape;1150;p69"/>
          <p:cNvGraphicFramePr/>
          <p:nvPr/>
        </p:nvGraphicFramePr>
        <p:xfrm>
          <a:off x="5138850" y="3602300"/>
          <a:ext cx="3743250" cy="1147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1569725">
                  <a:extLst>
                    <a:ext uri="{9D8B030D-6E8A-4147-A177-3AD203B41FA5}">
                      <a16:colId xmlns:a16="http://schemas.microsoft.com/office/drawing/2014/main" val="20001"/>
                    </a:ext>
                  </a:extLst>
                </a:gridCol>
                <a:gridCol w="1333800">
                  <a:extLst>
                    <a:ext uri="{9D8B030D-6E8A-4147-A177-3AD203B41FA5}">
                      <a16:colId xmlns:a16="http://schemas.microsoft.com/office/drawing/2014/main" val="20002"/>
                    </a:ext>
                  </a:extLst>
                </a:gridCol>
                <a:gridCol w="456875">
                  <a:extLst>
                    <a:ext uri="{9D8B030D-6E8A-4147-A177-3AD203B41FA5}">
                      <a16:colId xmlns:a16="http://schemas.microsoft.com/office/drawing/2014/main" val="20003"/>
                    </a:ext>
                  </a:extLst>
                </a:gridCol>
              </a:tblGrid>
              <a:tr h="385250">
                <a:tc>
                  <a:txBody>
                    <a:bodyPr/>
                    <a:lstStyle/>
                    <a:p>
                      <a:pPr marL="0" lvl="0" indent="0" algn="l" rtl="0">
                        <a:spcBef>
                          <a:spcPts val="0"/>
                        </a:spcBef>
                        <a:spcAft>
                          <a:spcPts val="0"/>
                        </a:spcAft>
                        <a:buNone/>
                      </a:pP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U.S. jurisdiction</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TB cases 2019</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63575">
                <a:tc>
                  <a:txBody>
                    <a:bodyPr/>
                    <a:lstStyle/>
                    <a:p>
                      <a:pPr marL="0" lvl="0" indent="0" algn="l" rtl="0">
                        <a:spcBef>
                          <a:spcPts val="0"/>
                        </a:spcBef>
                        <a:spcAft>
                          <a:spcPts val="0"/>
                        </a:spcAft>
                        <a:buNone/>
                      </a:pPr>
                      <a:r>
                        <a:rPr lang="en" sz="1300">
                          <a:latin typeface="Roboto Light"/>
                          <a:ea typeface="Roboto Light"/>
                          <a:cs typeface="Roboto Light"/>
                          <a:sym typeface="Roboto Light"/>
                        </a:rPr>
                        <a:t>0</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Total</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8,900</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3575">
                <a:tc>
                  <a:txBody>
                    <a:bodyPr/>
                    <a:lstStyle/>
                    <a:p>
                      <a:pPr marL="0" lvl="0" indent="0" algn="l" rtl="0">
                        <a:spcBef>
                          <a:spcPts val="0"/>
                        </a:spcBef>
                        <a:spcAft>
                          <a:spcPts val="0"/>
                        </a:spcAft>
                        <a:buNone/>
                      </a:pPr>
                      <a:r>
                        <a:rPr lang="en" sz="1300">
                          <a:latin typeface="Roboto Light"/>
                          <a:ea typeface="Roboto Light"/>
                          <a:cs typeface="Roboto Light"/>
                          <a:sym typeface="Roboto Light"/>
                        </a:rPr>
                        <a:t>1</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Alabama</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87</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70"/>
          <p:cNvSpPr txBox="1">
            <a:spLocks noGrp="1"/>
          </p:cNvSpPr>
          <p:nvPr>
            <p:ph type="body" idx="1"/>
          </p:nvPr>
        </p:nvSpPr>
        <p:spPr>
          <a:xfrm>
            <a:off x="4812375" y="402200"/>
            <a:ext cx="4158000" cy="42609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4"/>
              </a:buClr>
              <a:buSzPts val="1600"/>
              <a:buFont typeface="Roboto"/>
              <a:buChar char="•"/>
            </a:pPr>
            <a:r>
              <a:rPr lang="en" b="1" dirty="0">
                <a:solidFill>
                  <a:schemeClr val="accent4"/>
                </a:solidFill>
                <a:latin typeface="Roboto"/>
                <a:ea typeface="Roboto"/>
                <a:cs typeface="Roboto"/>
                <a:sym typeface="Roboto"/>
              </a:rPr>
              <a:t>EDA, Part I</a:t>
            </a:r>
            <a:endParaRPr b="1" dirty="0">
              <a:solidFill>
                <a:schemeClr val="accent4"/>
              </a:solidFill>
              <a:latin typeface="Roboto"/>
              <a:ea typeface="Roboto"/>
              <a:cs typeface="Roboto"/>
              <a:sym typeface="Roboto"/>
            </a:endParaRPr>
          </a:p>
          <a:p>
            <a:pPr marL="914400" lvl="1" indent="-330200" algn="l" rtl="0">
              <a:spcBef>
                <a:spcPts val="0"/>
              </a:spcBef>
              <a:spcAft>
                <a:spcPts val="0"/>
              </a:spcAft>
              <a:buClr>
                <a:schemeClr val="dk2"/>
              </a:buClr>
              <a:buSzPts val="1600"/>
              <a:buChar char="•"/>
            </a:pPr>
            <a:r>
              <a:rPr lang="en" dirty="0">
                <a:solidFill>
                  <a:schemeClr val="dk2"/>
                </a:solidFill>
              </a:rPr>
              <a:t>Structure: Tabular Data</a:t>
            </a:r>
            <a:endParaRPr dirty="0">
              <a:solidFill>
                <a:schemeClr val="dk2"/>
              </a:solidFill>
            </a:endParaRPr>
          </a:p>
          <a:p>
            <a:pPr marL="914400" lvl="1" indent="-330200" algn="l" rtl="0">
              <a:spcBef>
                <a:spcPts val="0"/>
              </a:spcBef>
              <a:spcAft>
                <a:spcPts val="0"/>
              </a:spcAft>
              <a:buClr>
                <a:schemeClr val="accent3"/>
              </a:buClr>
              <a:buSzPts val="1600"/>
              <a:buFont typeface="Roboto"/>
              <a:buChar char="•"/>
            </a:pPr>
            <a:r>
              <a:rPr lang="en" b="1" dirty="0">
                <a:solidFill>
                  <a:schemeClr val="accent3"/>
                </a:solidFill>
                <a:latin typeface="Roboto"/>
                <a:ea typeface="Roboto"/>
                <a:cs typeface="Roboto"/>
                <a:sym typeface="Roboto"/>
              </a:rPr>
              <a:t>Granularity</a:t>
            </a:r>
            <a:endParaRPr b="1" dirty="0">
              <a:solidFill>
                <a:schemeClr val="accent3"/>
              </a:solidFill>
              <a:latin typeface="Roboto"/>
              <a:ea typeface="Roboto"/>
              <a:cs typeface="Roboto"/>
              <a:sym typeface="Roboto"/>
            </a:endParaRPr>
          </a:p>
          <a:p>
            <a:pPr marL="914400" lvl="1" indent="-330200" algn="l" rtl="0">
              <a:spcBef>
                <a:spcPts val="0"/>
              </a:spcBef>
              <a:spcAft>
                <a:spcPts val="0"/>
              </a:spcAft>
              <a:buClr>
                <a:schemeClr val="dk2"/>
              </a:buClr>
              <a:buSzPts val="1600"/>
              <a:buChar char="•"/>
            </a:pPr>
            <a:r>
              <a:rPr lang="en" dirty="0">
                <a:solidFill>
                  <a:schemeClr val="dk2"/>
                </a:solidFill>
              </a:rPr>
              <a:t>Structure: Variable Types</a:t>
            </a:r>
            <a:endParaRPr dirty="0">
              <a:solidFill>
                <a:schemeClr val="dk2"/>
              </a:solidFill>
            </a:endParaRPr>
          </a:p>
          <a:p>
            <a:pPr marL="914400" lvl="1" indent="-330200" algn="l" rtl="0">
              <a:spcBef>
                <a:spcPts val="0"/>
              </a:spcBef>
              <a:spcAft>
                <a:spcPts val="0"/>
              </a:spcAft>
              <a:buClr>
                <a:schemeClr val="dk2"/>
              </a:buClr>
              <a:buSzPts val="1600"/>
              <a:buChar char="•"/>
            </a:pPr>
            <a:r>
              <a:rPr lang="en" dirty="0">
                <a:solidFill>
                  <a:schemeClr val="dk2"/>
                </a:solidFill>
              </a:rPr>
              <a:t>Multiple Files</a:t>
            </a:r>
            <a:endParaRPr dirty="0">
              <a:solidFill>
                <a:schemeClr val="dk2"/>
              </a:solidFill>
            </a:endParaRPr>
          </a:p>
        </p:txBody>
      </p:sp>
      <p:sp>
        <p:nvSpPr>
          <p:cNvPr id="1156" name="Google Shape;115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1157" name="Google Shape;1157;p70"/>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Granularity</a:t>
            </a:r>
            <a:endParaRPr/>
          </a:p>
        </p:txBody>
      </p:sp>
      <p:sp>
        <p:nvSpPr>
          <p:cNvPr id="3" name="Subtitle 2">
            <a:extLst>
              <a:ext uri="{FF2B5EF4-FFF2-40B4-BE49-F238E27FC236}">
                <a16:creationId xmlns:a16="http://schemas.microsoft.com/office/drawing/2014/main" id="{5CC01A15-8E7C-93D8-19F7-3B902182E7DE}"/>
              </a:ext>
            </a:extLst>
          </p:cNvPr>
          <p:cNvSpPr>
            <a:spLocks noGrp="1"/>
          </p:cNvSpPr>
          <p:nvPr>
            <p:ph type="subTitle" idx="2"/>
          </p:nvPr>
        </p:nvSpPr>
        <p:spPr/>
        <p:txBody>
          <a:bodyPr/>
          <a:lstStyle/>
          <a:p>
            <a:endParaRPr lang="en-CY"/>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2"/>
          <p:cNvSpPr txBox="1">
            <a:spLocks noGrp="1"/>
          </p:cNvSpPr>
          <p:nvPr>
            <p:ph type="title"/>
          </p:nvPr>
        </p:nvSpPr>
        <p:spPr>
          <a:xfrm>
            <a:off x="0" y="0"/>
            <a:ext cx="8622200" cy="5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Granularity: How fine/coarse is each datum?</a:t>
            </a:r>
            <a:endParaRPr/>
          </a:p>
        </p:txBody>
      </p:sp>
      <p:sp>
        <p:nvSpPr>
          <p:cNvPr id="1173" name="Google Shape;1173;p72"/>
          <p:cNvSpPr txBox="1">
            <a:spLocks noGrp="1"/>
          </p:cNvSpPr>
          <p:nvPr>
            <p:ph type="body" idx="1"/>
          </p:nvPr>
        </p:nvSpPr>
        <p:spPr>
          <a:xfrm>
            <a:off x="107044" y="402200"/>
            <a:ext cx="8520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dirty="0"/>
              <a:t>What does each </a:t>
            </a:r>
            <a:r>
              <a:rPr lang="en" sz="1400" b="1" dirty="0">
                <a:solidFill>
                  <a:schemeClr val="accent3"/>
                </a:solidFill>
                <a:latin typeface="Roboto"/>
                <a:ea typeface="Roboto"/>
                <a:cs typeface="Roboto"/>
                <a:sym typeface="Roboto"/>
              </a:rPr>
              <a:t>record</a:t>
            </a:r>
            <a:r>
              <a:rPr lang="en" sz="1400" dirty="0"/>
              <a:t> represent?</a:t>
            </a:r>
            <a:endParaRPr sz="1400" dirty="0"/>
          </a:p>
          <a:p>
            <a:pPr marL="457200" lvl="0" indent="-330200" algn="l" rtl="0">
              <a:spcBef>
                <a:spcPts val="600"/>
              </a:spcBef>
              <a:spcAft>
                <a:spcPts val="0"/>
              </a:spcAft>
              <a:buSzPts val="1600"/>
              <a:buChar char="●"/>
            </a:pPr>
            <a:r>
              <a:rPr lang="en" sz="1400" dirty="0"/>
              <a:t>Examples: a purchase, a person, a group of users</a:t>
            </a:r>
            <a:endParaRPr sz="1400" dirty="0"/>
          </a:p>
          <a:p>
            <a:pPr marL="0" lvl="0" indent="0" algn="l" rtl="0">
              <a:spcBef>
                <a:spcPts val="600"/>
              </a:spcBef>
              <a:spcAft>
                <a:spcPts val="0"/>
              </a:spcAft>
              <a:buClr>
                <a:schemeClr val="dk1"/>
              </a:buClr>
              <a:buSzPts val="1100"/>
              <a:buFont typeface="Arial"/>
              <a:buNone/>
            </a:pPr>
            <a:r>
              <a:rPr lang="en" sz="1400" dirty="0"/>
              <a:t>Do all records capture granularity at the same level?</a:t>
            </a:r>
            <a:endParaRPr sz="1400" dirty="0"/>
          </a:p>
          <a:p>
            <a:pPr marL="457200" lvl="0" indent="-330200" algn="l" rtl="0">
              <a:spcBef>
                <a:spcPts val="600"/>
              </a:spcBef>
              <a:spcAft>
                <a:spcPts val="0"/>
              </a:spcAft>
              <a:buSzPts val="1600"/>
              <a:buChar char="●"/>
            </a:pPr>
            <a:r>
              <a:rPr lang="en" sz="1400" dirty="0"/>
              <a:t>Some data will include summaries (aka </a:t>
            </a:r>
            <a:r>
              <a:rPr lang="en" sz="1400" b="1" dirty="0">
                <a:solidFill>
                  <a:schemeClr val="accent4"/>
                </a:solidFill>
                <a:latin typeface="Roboto"/>
                <a:ea typeface="Roboto"/>
                <a:cs typeface="Roboto"/>
                <a:sym typeface="Roboto"/>
              </a:rPr>
              <a:t>rollups</a:t>
            </a:r>
            <a:r>
              <a:rPr lang="en" sz="1400" dirty="0"/>
              <a:t>) as records.</a:t>
            </a:r>
            <a:endParaRPr sz="1400" dirty="0"/>
          </a:p>
          <a:p>
            <a:pPr marL="0" lvl="0" indent="0" algn="l" rtl="0">
              <a:spcBef>
                <a:spcPts val="600"/>
              </a:spcBef>
              <a:spcAft>
                <a:spcPts val="0"/>
              </a:spcAft>
              <a:buClr>
                <a:schemeClr val="dk1"/>
              </a:buClr>
              <a:buSzPts val="1100"/>
              <a:buFont typeface="Arial"/>
              <a:buNone/>
            </a:pPr>
            <a:r>
              <a:rPr lang="en" sz="1400" dirty="0"/>
              <a:t>If the data are </a:t>
            </a:r>
            <a:r>
              <a:rPr lang="en" sz="1400" b="1" dirty="0">
                <a:solidFill>
                  <a:schemeClr val="accent4"/>
                </a:solidFill>
                <a:latin typeface="Roboto"/>
                <a:ea typeface="Roboto"/>
                <a:cs typeface="Roboto"/>
                <a:sym typeface="Roboto"/>
              </a:rPr>
              <a:t>coarse</a:t>
            </a:r>
            <a:r>
              <a:rPr lang="en" sz="1400" dirty="0"/>
              <a:t>, how were the records aggregated?</a:t>
            </a:r>
            <a:endParaRPr sz="1400" dirty="0"/>
          </a:p>
          <a:p>
            <a:pPr marL="457200" lvl="0" indent="-330200" algn="l" rtl="0">
              <a:spcBef>
                <a:spcPts val="600"/>
              </a:spcBef>
              <a:spcAft>
                <a:spcPts val="0"/>
              </a:spcAft>
              <a:buSzPts val="1600"/>
              <a:buChar char="●"/>
            </a:pPr>
            <a:r>
              <a:rPr lang="en" sz="1400" dirty="0"/>
              <a:t>Sampling, averaging, maybe some of both…</a:t>
            </a:r>
            <a:endParaRPr sz="1400" dirty="0"/>
          </a:p>
          <a:p>
            <a:pPr marL="0" lvl="0" indent="0" algn="l" rtl="0">
              <a:spcBef>
                <a:spcPts val="600"/>
              </a:spcBef>
              <a:spcAft>
                <a:spcPts val="0"/>
              </a:spcAft>
              <a:buClr>
                <a:schemeClr val="dk1"/>
              </a:buClr>
              <a:buSzPts val="1100"/>
              <a:buFont typeface="Arial"/>
              <a:buNone/>
            </a:pPr>
            <a:endParaRPr sz="1400" dirty="0"/>
          </a:p>
          <a:p>
            <a:pPr marL="0" lvl="0" indent="0" algn="l" rtl="0">
              <a:spcBef>
                <a:spcPts val="600"/>
              </a:spcBef>
              <a:spcAft>
                <a:spcPts val="0"/>
              </a:spcAft>
              <a:buNone/>
            </a:pPr>
            <a:endParaRPr sz="1400" dirty="0"/>
          </a:p>
        </p:txBody>
      </p:sp>
      <p:sp>
        <p:nvSpPr>
          <p:cNvPr id="1174" name="Google Shape;1174;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
        <p:nvSpPr>
          <p:cNvPr id="1175" name="Google Shape;1175;p72"/>
          <p:cNvSpPr txBox="1"/>
          <p:nvPr/>
        </p:nvSpPr>
        <p:spPr>
          <a:xfrm>
            <a:off x="937601" y="3615603"/>
            <a:ext cx="1368300" cy="807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a:solidFill>
                  <a:schemeClr val="dk1"/>
                </a:solidFill>
                <a:latin typeface="Roboto Light"/>
                <a:ea typeface="Roboto Light"/>
                <a:cs typeface="Roboto Light"/>
                <a:sym typeface="Roboto Light"/>
              </a:rPr>
              <a:t>Fine </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Grained</a:t>
            </a:r>
            <a:endParaRPr sz="1100">
              <a:latin typeface="Roboto Light"/>
              <a:ea typeface="Roboto Light"/>
              <a:cs typeface="Roboto Light"/>
              <a:sym typeface="Roboto Light"/>
            </a:endParaRPr>
          </a:p>
        </p:txBody>
      </p:sp>
      <p:sp>
        <p:nvSpPr>
          <p:cNvPr id="1176" name="Google Shape;1176;p72"/>
          <p:cNvSpPr txBox="1"/>
          <p:nvPr/>
        </p:nvSpPr>
        <p:spPr>
          <a:xfrm>
            <a:off x="6744357" y="3615603"/>
            <a:ext cx="1368300" cy="807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a:solidFill>
                  <a:schemeClr val="dk1"/>
                </a:solidFill>
                <a:latin typeface="Roboto Light"/>
                <a:ea typeface="Roboto Light"/>
                <a:cs typeface="Roboto Light"/>
                <a:sym typeface="Roboto Light"/>
              </a:rPr>
              <a:t>Coarse</a:t>
            </a:r>
            <a:endParaRPr sz="1100">
              <a:latin typeface="Roboto Light"/>
              <a:ea typeface="Roboto Light"/>
              <a:cs typeface="Roboto Light"/>
              <a:sym typeface="Roboto Light"/>
            </a:endParaRPr>
          </a:p>
          <a:p>
            <a:pPr marL="0" marR="0" lvl="0" indent="0" algn="ctr" rtl="0">
              <a:spcBef>
                <a:spcPts val="0"/>
              </a:spcBef>
              <a:spcAft>
                <a:spcPts val="0"/>
              </a:spcAft>
              <a:buNone/>
            </a:pPr>
            <a:r>
              <a:rPr lang="en" sz="2400">
                <a:solidFill>
                  <a:schemeClr val="dk1"/>
                </a:solidFill>
                <a:latin typeface="Roboto Light"/>
                <a:ea typeface="Roboto Light"/>
                <a:cs typeface="Roboto Light"/>
                <a:sym typeface="Roboto Light"/>
              </a:rPr>
              <a:t>Grained</a:t>
            </a:r>
            <a:endParaRPr sz="1100">
              <a:latin typeface="Roboto Light"/>
              <a:ea typeface="Roboto Light"/>
              <a:cs typeface="Roboto Light"/>
              <a:sym typeface="Roboto Light"/>
            </a:endParaRPr>
          </a:p>
        </p:txBody>
      </p:sp>
      <p:sp>
        <p:nvSpPr>
          <p:cNvPr id="1177" name="Google Shape;1177;p72"/>
          <p:cNvSpPr/>
          <p:nvPr/>
        </p:nvSpPr>
        <p:spPr>
          <a:xfrm>
            <a:off x="2621056" y="3749812"/>
            <a:ext cx="3831300" cy="539700"/>
          </a:xfrm>
          <a:prstGeom prst="leftRightArrow">
            <a:avLst>
              <a:gd name="adj1" fmla="val 50000"/>
              <a:gd name="adj2" fmla="val 50000"/>
            </a:avLst>
          </a:prstGeom>
          <a:gradFill>
            <a:gsLst>
              <a:gs pos="0">
                <a:srgbClr val="474747"/>
              </a:gs>
              <a:gs pos="50000">
                <a:schemeClr val="dk1"/>
              </a:gs>
              <a:gs pos="100000">
                <a:schemeClr val="dk1"/>
              </a:gs>
            </a:gsLst>
            <a:lin ang="5400012" scaled="0"/>
          </a:gradFill>
          <a:ln>
            <a:noFill/>
          </a:ln>
          <a:effectLst>
            <a:outerShdw blurRad="57150" dist="19050" dir="5400000" algn="ctr" rotWithShape="0">
              <a:srgbClr val="000000">
                <a:alpha val="627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1178" name="Google Shape;1178;p72"/>
          <p:cNvGrpSpPr/>
          <p:nvPr/>
        </p:nvGrpSpPr>
        <p:grpSpPr>
          <a:xfrm>
            <a:off x="628650" y="2759232"/>
            <a:ext cx="2159129" cy="836606"/>
            <a:chOff x="866947" y="3704974"/>
            <a:chExt cx="2878839" cy="1115475"/>
          </a:xfrm>
        </p:grpSpPr>
        <p:sp>
          <p:nvSpPr>
            <p:cNvPr id="1179" name="Google Shape;1179;p72"/>
            <p:cNvSpPr/>
            <p:nvPr/>
          </p:nvSpPr>
          <p:spPr>
            <a:xfrm>
              <a:off x="1034578" y="4073370"/>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5"/>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80" name="Google Shape;1180;p72"/>
            <p:cNvSpPr/>
            <p:nvPr/>
          </p:nvSpPr>
          <p:spPr>
            <a:xfrm>
              <a:off x="2096868" y="4073370"/>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81" name="Google Shape;1181;p72"/>
            <p:cNvSpPr/>
            <p:nvPr/>
          </p:nvSpPr>
          <p:spPr>
            <a:xfrm>
              <a:off x="3092540" y="4073370"/>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82" name="Google Shape;1182;p72"/>
            <p:cNvSpPr txBox="1"/>
            <p:nvPr/>
          </p:nvSpPr>
          <p:spPr>
            <a:xfrm>
              <a:off x="866947" y="3704974"/>
              <a:ext cx="8805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Roboto Light"/>
                  <a:ea typeface="Roboto Light"/>
                  <a:cs typeface="Roboto Light"/>
                  <a:sym typeface="Roboto Light"/>
                </a:rPr>
                <a:t>Rec. 1</a:t>
              </a:r>
              <a:endParaRPr sz="1100">
                <a:latin typeface="Roboto Light"/>
                <a:ea typeface="Roboto Light"/>
                <a:cs typeface="Roboto Light"/>
                <a:sym typeface="Roboto Light"/>
              </a:endParaRPr>
            </a:p>
          </p:txBody>
        </p:sp>
        <p:sp>
          <p:nvSpPr>
            <p:cNvPr id="1183" name="Google Shape;1183;p72"/>
            <p:cNvSpPr txBox="1"/>
            <p:nvPr/>
          </p:nvSpPr>
          <p:spPr>
            <a:xfrm>
              <a:off x="1866117" y="3704974"/>
              <a:ext cx="8805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Roboto Light"/>
                  <a:ea typeface="Roboto Light"/>
                  <a:cs typeface="Roboto Light"/>
                  <a:sym typeface="Roboto Light"/>
                </a:rPr>
                <a:t>Rec. 2</a:t>
              </a:r>
              <a:endParaRPr sz="1100">
                <a:latin typeface="Roboto Light"/>
                <a:ea typeface="Roboto Light"/>
                <a:cs typeface="Roboto Light"/>
                <a:sym typeface="Roboto Light"/>
              </a:endParaRPr>
            </a:p>
          </p:txBody>
        </p:sp>
        <p:sp>
          <p:nvSpPr>
            <p:cNvPr id="1184" name="Google Shape;1184;p72"/>
            <p:cNvSpPr txBox="1"/>
            <p:nvPr/>
          </p:nvSpPr>
          <p:spPr>
            <a:xfrm>
              <a:off x="2865286" y="3704974"/>
              <a:ext cx="8805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Roboto Light"/>
                  <a:ea typeface="Roboto Light"/>
                  <a:cs typeface="Roboto Light"/>
                  <a:sym typeface="Roboto Light"/>
                </a:rPr>
                <a:t>Rec. 3</a:t>
              </a:r>
              <a:endParaRPr sz="1100">
                <a:latin typeface="Roboto Light"/>
                <a:ea typeface="Roboto Light"/>
                <a:cs typeface="Roboto Light"/>
                <a:sym typeface="Roboto Light"/>
              </a:endParaRPr>
            </a:p>
          </p:txBody>
        </p:sp>
      </p:grpSp>
      <p:grpSp>
        <p:nvGrpSpPr>
          <p:cNvPr id="1185" name="Google Shape;1185;p72"/>
          <p:cNvGrpSpPr/>
          <p:nvPr/>
        </p:nvGrpSpPr>
        <p:grpSpPr>
          <a:xfrm>
            <a:off x="3389090" y="2512006"/>
            <a:ext cx="2569194" cy="1083832"/>
            <a:chOff x="4486574" y="3541039"/>
            <a:chExt cx="3425592" cy="1445110"/>
          </a:xfrm>
        </p:grpSpPr>
        <p:grpSp>
          <p:nvGrpSpPr>
            <p:cNvPr id="1186" name="Google Shape;1186;p72"/>
            <p:cNvGrpSpPr/>
            <p:nvPr/>
          </p:nvGrpSpPr>
          <p:grpSpPr>
            <a:xfrm>
              <a:off x="4499497" y="3979852"/>
              <a:ext cx="768376" cy="934116"/>
              <a:chOff x="4499497" y="4136968"/>
              <a:chExt cx="768376" cy="934116"/>
            </a:xfrm>
          </p:grpSpPr>
          <p:sp>
            <p:nvSpPr>
              <p:cNvPr id="1187" name="Google Shape;1187;p72"/>
              <p:cNvSpPr/>
              <p:nvPr/>
            </p:nvSpPr>
            <p:spPr>
              <a:xfrm>
                <a:off x="4670195" y="4136968"/>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88" name="Google Shape;1188;p72"/>
              <p:cNvSpPr/>
              <p:nvPr/>
            </p:nvSpPr>
            <p:spPr>
              <a:xfrm>
                <a:off x="4499497" y="4324005"/>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89" name="Google Shape;1189;p72"/>
              <p:cNvSpPr/>
              <p:nvPr/>
            </p:nvSpPr>
            <p:spPr>
              <a:xfrm>
                <a:off x="4822595" y="4289368"/>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grpSp>
        <p:grpSp>
          <p:nvGrpSpPr>
            <p:cNvPr id="1190" name="Google Shape;1190;p72"/>
            <p:cNvGrpSpPr/>
            <p:nvPr/>
          </p:nvGrpSpPr>
          <p:grpSpPr>
            <a:xfrm>
              <a:off x="5925929" y="3907670"/>
              <a:ext cx="606206" cy="1078479"/>
              <a:chOff x="5941798" y="4256671"/>
              <a:chExt cx="606206" cy="1078479"/>
            </a:xfrm>
          </p:grpSpPr>
          <p:sp>
            <p:nvSpPr>
              <p:cNvPr id="1191" name="Google Shape;1191;p72"/>
              <p:cNvSpPr/>
              <p:nvPr/>
            </p:nvSpPr>
            <p:spPr>
              <a:xfrm>
                <a:off x="5950326" y="4256671"/>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92" name="Google Shape;1192;p72"/>
              <p:cNvSpPr/>
              <p:nvPr/>
            </p:nvSpPr>
            <p:spPr>
              <a:xfrm>
                <a:off x="6102726" y="4409071"/>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93" name="Google Shape;1193;p72"/>
              <p:cNvSpPr/>
              <p:nvPr/>
            </p:nvSpPr>
            <p:spPr>
              <a:xfrm>
                <a:off x="5941798" y="4588071"/>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grpSp>
        <p:grpSp>
          <p:nvGrpSpPr>
            <p:cNvPr id="1194" name="Google Shape;1194;p72"/>
            <p:cNvGrpSpPr/>
            <p:nvPr/>
          </p:nvGrpSpPr>
          <p:grpSpPr>
            <a:xfrm>
              <a:off x="6921601" y="3909609"/>
              <a:ext cx="990565" cy="1074601"/>
              <a:chOff x="6799630" y="4213998"/>
              <a:chExt cx="990565" cy="1074601"/>
            </a:xfrm>
          </p:grpSpPr>
          <p:sp>
            <p:nvSpPr>
              <p:cNvPr id="1195" name="Google Shape;1195;p72"/>
              <p:cNvSpPr/>
              <p:nvPr/>
            </p:nvSpPr>
            <p:spPr>
              <a:xfrm>
                <a:off x="7078058" y="4213998"/>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96" name="Google Shape;1196;p72"/>
              <p:cNvSpPr/>
              <p:nvPr/>
            </p:nvSpPr>
            <p:spPr>
              <a:xfrm>
                <a:off x="7344917" y="4315971"/>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97" name="Google Shape;1197;p72"/>
              <p:cNvSpPr/>
              <p:nvPr/>
            </p:nvSpPr>
            <p:spPr>
              <a:xfrm>
                <a:off x="6799630" y="4366398"/>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198" name="Google Shape;1198;p72"/>
              <p:cNvSpPr/>
              <p:nvPr/>
            </p:nvSpPr>
            <p:spPr>
              <a:xfrm>
                <a:off x="7089205" y="4541520"/>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grpSp>
        <p:sp>
          <p:nvSpPr>
            <p:cNvPr id="1199" name="Google Shape;1199;p72"/>
            <p:cNvSpPr txBox="1"/>
            <p:nvPr/>
          </p:nvSpPr>
          <p:spPr>
            <a:xfrm>
              <a:off x="4486574" y="3541039"/>
              <a:ext cx="8805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Roboto Light"/>
                  <a:ea typeface="Roboto Light"/>
                  <a:cs typeface="Roboto Light"/>
                  <a:sym typeface="Roboto Light"/>
                </a:rPr>
                <a:t>Rec. 1</a:t>
              </a:r>
              <a:endParaRPr sz="1100">
                <a:latin typeface="Roboto Light"/>
                <a:ea typeface="Roboto Light"/>
                <a:cs typeface="Roboto Light"/>
                <a:sym typeface="Roboto Light"/>
              </a:endParaRPr>
            </a:p>
          </p:txBody>
        </p:sp>
        <p:sp>
          <p:nvSpPr>
            <p:cNvPr id="1200" name="Google Shape;1200;p72"/>
            <p:cNvSpPr txBox="1"/>
            <p:nvPr/>
          </p:nvSpPr>
          <p:spPr>
            <a:xfrm>
              <a:off x="5707832" y="3541039"/>
              <a:ext cx="8805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Roboto Light"/>
                  <a:ea typeface="Roboto Light"/>
                  <a:cs typeface="Roboto Light"/>
                  <a:sym typeface="Roboto Light"/>
                </a:rPr>
                <a:t>Rec. 2</a:t>
              </a:r>
              <a:endParaRPr sz="1100">
                <a:latin typeface="Roboto Light"/>
                <a:ea typeface="Roboto Light"/>
                <a:cs typeface="Roboto Light"/>
                <a:sym typeface="Roboto Light"/>
              </a:endParaRPr>
            </a:p>
          </p:txBody>
        </p:sp>
        <p:sp>
          <p:nvSpPr>
            <p:cNvPr id="1201" name="Google Shape;1201;p72"/>
            <p:cNvSpPr txBox="1"/>
            <p:nvPr/>
          </p:nvSpPr>
          <p:spPr>
            <a:xfrm>
              <a:off x="6982801" y="3541039"/>
              <a:ext cx="8805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Roboto Light"/>
                  <a:ea typeface="Roboto Light"/>
                  <a:cs typeface="Roboto Light"/>
                  <a:sym typeface="Roboto Light"/>
                </a:rPr>
                <a:t>Rec. 3</a:t>
              </a:r>
              <a:endParaRPr sz="1100">
                <a:latin typeface="Roboto Light"/>
                <a:ea typeface="Roboto Light"/>
                <a:cs typeface="Roboto Light"/>
                <a:sym typeface="Roboto Light"/>
              </a:endParaRPr>
            </a:p>
          </p:txBody>
        </p:sp>
      </p:grpSp>
      <p:grpSp>
        <p:nvGrpSpPr>
          <p:cNvPr id="1202" name="Google Shape;1202;p72"/>
          <p:cNvGrpSpPr/>
          <p:nvPr/>
        </p:nvGrpSpPr>
        <p:grpSpPr>
          <a:xfrm>
            <a:off x="6743539" y="2190427"/>
            <a:ext cx="1451225" cy="1405411"/>
            <a:chOff x="9227397" y="3290580"/>
            <a:chExt cx="1934967" cy="1873882"/>
          </a:xfrm>
        </p:grpSpPr>
        <p:grpSp>
          <p:nvGrpSpPr>
            <p:cNvPr id="1203" name="Google Shape;1203;p72"/>
            <p:cNvGrpSpPr/>
            <p:nvPr/>
          </p:nvGrpSpPr>
          <p:grpSpPr>
            <a:xfrm>
              <a:off x="9227397" y="3704974"/>
              <a:ext cx="1934967" cy="1459488"/>
              <a:chOff x="9227397" y="3704974"/>
              <a:chExt cx="1934967" cy="1459488"/>
            </a:xfrm>
          </p:grpSpPr>
          <p:sp>
            <p:nvSpPr>
              <p:cNvPr id="1204" name="Google Shape;1204;p72"/>
              <p:cNvSpPr/>
              <p:nvPr/>
            </p:nvSpPr>
            <p:spPr>
              <a:xfrm>
                <a:off x="9240655" y="3722614"/>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05" name="Google Shape;1205;p72"/>
              <p:cNvSpPr/>
              <p:nvPr/>
            </p:nvSpPr>
            <p:spPr>
              <a:xfrm>
                <a:off x="9556551" y="3879240"/>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06" name="Google Shape;1206;p72"/>
              <p:cNvSpPr/>
              <p:nvPr/>
            </p:nvSpPr>
            <p:spPr>
              <a:xfrm>
                <a:off x="9719768" y="4057011"/>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07" name="Google Shape;1207;p72"/>
              <p:cNvSpPr/>
              <p:nvPr/>
            </p:nvSpPr>
            <p:spPr>
              <a:xfrm>
                <a:off x="9227397" y="4108150"/>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08" name="Google Shape;1208;p72"/>
              <p:cNvSpPr/>
              <p:nvPr/>
            </p:nvSpPr>
            <p:spPr>
              <a:xfrm>
                <a:off x="9968745" y="3704974"/>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09" name="Google Shape;1209;p72"/>
              <p:cNvSpPr/>
              <p:nvPr/>
            </p:nvSpPr>
            <p:spPr>
              <a:xfrm>
                <a:off x="10717086" y="3868918"/>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10" name="Google Shape;1210;p72"/>
              <p:cNvSpPr/>
              <p:nvPr/>
            </p:nvSpPr>
            <p:spPr>
              <a:xfrm>
                <a:off x="10147341" y="3792448"/>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11" name="Google Shape;1211;p72"/>
              <p:cNvSpPr/>
              <p:nvPr/>
            </p:nvSpPr>
            <p:spPr>
              <a:xfrm>
                <a:off x="10412473" y="4078199"/>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12" name="Google Shape;1212;p72"/>
              <p:cNvSpPr/>
              <p:nvPr/>
            </p:nvSpPr>
            <p:spPr>
              <a:xfrm>
                <a:off x="9452772" y="4213998"/>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13" name="Google Shape;1213;p72"/>
              <p:cNvSpPr/>
              <p:nvPr/>
            </p:nvSpPr>
            <p:spPr>
              <a:xfrm>
                <a:off x="9696668" y="4400539"/>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rgbClr val="7030A0"/>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14" name="Google Shape;1214;p72"/>
              <p:cNvSpPr/>
              <p:nvPr/>
            </p:nvSpPr>
            <p:spPr>
              <a:xfrm>
                <a:off x="10638565" y="4417383"/>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6"/>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sp>
            <p:nvSpPr>
              <p:cNvPr id="1215" name="Google Shape;1215;p72"/>
              <p:cNvSpPr/>
              <p:nvPr/>
            </p:nvSpPr>
            <p:spPr>
              <a:xfrm>
                <a:off x="10081143" y="4274714"/>
                <a:ext cx="445278" cy="747079"/>
              </a:xfrm>
              <a:custGeom>
                <a:avLst/>
                <a:gdLst/>
                <a:ahLst/>
                <a:cxnLst/>
                <a:rect l="l" t="t" r="r" b="b"/>
                <a:pathLst>
                  <a:path w="1590278" h="2668139" extrusionOk="0">
                    <a:moveTo>
                      <a:pt x="696459" y="0"/>
                    </a:moveTo>
                    <a:cubicBezTo>
                      <a:pt x="862580" y="0"/>
                      <a:pt x="997248" y="134668"/>
                      <a:pt x="997248" y="300789"/>
                    </a:cubicBezTo>
                    <a:cubicBezTo>
                      <a:pt x="997248" y="425380"/>
                      <a:pt x="921498" y="532278"/>
                      <a:pt x="813540" y="577941"/>
                    </a:cubicBezTo>
                    <a:lnTo>
                      <a:pt x="797770" y="582836"/>
                    </a:lnTo>
                    <a:lnTo>
                      <a:pt x="797770" y="673085"/>
                    </a:lnTo>
                    <a:lnTo>
                      <a:pt x="938304" y="673085"/>
                    </a:lnTo>
                    <a:cubicBezTo>
                      <a:pt x="968274" y="673085"/>
                      <a:pt x="995406" y="685233"/>
                      <a:pt x="1015046" y="704873"/>
                    </a:cubicBezTo>
                    <a:lnTo>
                      <a:pt x="1037967" y="738868"/>
                    </a:lnTo>
                    <a:lnTo>
                      <a:pt x="1060789" y="753442"/>
                    </a:lnTo>
                    <a:lnTo>
                      <a:pt x="1582472" y="1500202"/>
                    </a:lnTo>
                    <a:cubicBezTo>
                      <a:pt x="1596166" y="1519804"/>
                      <a:pt x="1591376" y="1546796"/>
                      <a:pt x="1571774" y="1560490"/>
                    </a:cubicBezTo>
                    <a:lnTo>
                      <a:pt x="1429805" y="1659669"/>
                    </a:lnTo>
                    <a:cubicBezTo>
                      <a:pt x="1410202" y="1673363"/>
                      <a:pt x="1383211" y="1668573"/>
                      <a:pt x="1369517" y="1648971"/>
                    </a:cubicBezTo>
                    <a:lnTo>
                      <a:pt x="1046834" y="1187069"/>
                    </a:lnTo>
                    <a:lnTo>
                      <a:pt x="1046834" y="1713908"/>
                    </a:lnTo>
                    <a:lnTo>
                      <a:pt x="1046834" y="1832245"/>
                    </a:lnTo>
                    <a:lnTo>
                      <a:pt x="1046834" y="2624843"/>
                    </a:lnTo>
                    <a:cubicBezTo>
                      <a:pt x="1046834" y="2648755"/>
                      <a:pt x="1027450" y="2668139"/>
                      <a:pt x="1003538" y="2668139"/>
                    </a:cubicBezTo>
                    <a:lnTo>
                      <a:pt x="830357" y="2668139"/>
                    </a:lnTo>
                    <a:cubicBezTo>
                      <a:pt x="806445" y="2668139"/>
                      <a:pt x="787061" y="2648755"/>
                      <a:pt x="787061" y="2624843"/>
                    </a:cubicBezTo>
                    <a:lnTo>
                      <a:pt x="787061" y="1940775"/>
                    </a:lnTo>
                    <a:lnTo>
                      <a:pt x="655443" y="1940775"/>
                    </a:lnTo>
                    <a:lnTo>
                      <a:pt x="655443" y="2624843"/>
                    </a:lnTo>
                    <a:cubicBezTo>
                      <a:pt x="655443" y="2648755"/>
                      <a:pt x="636059" y="2668139"/>
                      <a:pt x="612147" y="2668139"/>
                    </a:cubicBezTo>
                    <a:lnTo>
                      <a:pt x="438966" y="2668139"/>
                    </a:lnTo>
                    <a:cubicBezTo>
                      <a:pt x="415054" y="2668139"/>
                      <a:pt x="395670" y="2648755"/>
                      <a:pt x="395670" y="2624843"/>
                    </a:cubicBezTo>
                    <a:lnTo>
                      <a:pt x="395670" y="1832245"/>
                    </a:lnTo>
                    <a:lnTo>
                      <a:pt x="395670" y="1713908"/>
                    </a:lnTo>
                    <a:lnTo>
                      <a:pt x="395670" y="1329499"/>
                    </a:lnTo>
                    <a:lnTo>
                      <a:pt x="233765" y="1629191"/>
                    </a:lnTo>
                    <a:cubicBezTo>
                      <a:pt x="222399" y="1650229"/>
                      <a:pt x="196131" y="1658070"/>
                      <a:pt x="175093" y="1646704"/>
                    </a:cubicBezTo>
                    <a:lnTo>
                      <a:pt x="22725" y="1564389"/>
                    </a:lnTo>
                    <a:cubicBezTo>
                      <a:pt x="1687" y="1553024"/>
                      <a:pt x="-6154" y="1526756"/>
                      <a:pt x="5212" y="1505718"/>
                    </a:cubicBezTo>
                    <a:lnTo>
                      <a:pt x="395670" y="782967"/>
                    </a:lnTo>
                    <a:lnTo>
                      <a:pt x="395670" y="781615"/>
                    </a:lnTo>
                    <a:cubicBezTo>
                      <a:pt x="395670" y="721676"/>
                      <a:pt x="444261" y="673085"/>
                      <a:pt x="504200" y="673085"/>
                    </a:cubicBezTo>
                    <a:lnTo>
                      <a:pt x="595147" y="673085"/>
                    </a:lnTo>
                    <a:lnTo>
                      <a:pt x="595147" y="582835"/>
                    </a:lnTo>
                    <a:lnTo>
                      <a:pt x="579378" y="577941"/>
                    </a:lnTo>
                    <a:cubicBezTo>
                      <a:pt x="471421" y="532278"/>
                      <a:pt x="395670" y="425380"/>
                      <a:pt x="395670" y="300789"/>
                    </a:cubicBezTo>
                    <a:cubicBezTo>
                      <a:pt x="395670" y="134668"/>
                      <a:pt x="530338" y="0"/>
                      <a:pt x="696459" y="0"/>
                    </a:cubicBezTo>
                    <a:close/>
                  </a:path>
                </a:pathLst>
              </a:custGeom>
              <a:solidFill>
                <a:schemeClr val="accent4"/>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Light"/>
                  <a:ea typeface="Roboto Light"/>
                  <a:cs typeface="Roboto Light"/>
                  <a:sym typeface="Roboto Light"/>
                </a:endParaRPr>
              </a:p>
            </p:txBody>
          </p:sp>
        </p:grpSp>
        <p:sp>
          <p:nvSpPr>
            <p:cNvPr id="1216" name="Google Shape;1216;p72"/>
            <p:cNvSpPr txBox="1"/>
            <p:nvPr/>
          </p:nvSpPr>
          <p:spPr>
            <a:xfrm>
              <a:off x="9779508" y="3290580"/>
              <a:ext cx="8805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Roboto Light"/>
                  <a:ea typeface="Roboto Light"/>
                  <a:cs typeface="Roboto Light"/>
                  <a:sym typeface="Roboto Light"/>
                </a:rPr>
                <a:t>Rec. 1</a:t>
              </a:r>
              <a:endParaRPr sz="1100">
                <a:latin typeface="Roboto Light"/>
                <a:ea typeface="Roboto Light"/>
                <a:cs typeface="Roboto Light"/>
                <a:sym typeface="Roboto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3"/>
          <p:cNvSpPr txBox="1">
            <a:spLocks noGrp="1"/>
          </p:cNvSpPr>
          <p:nvPr>
            <p:ph type="body" idx="1"/>
          </p:nvPr>
        </p:nvSpPr>
        <p:spPr>
          <a:xfrm>
            <a:off x="4812375" y="402200"/>
            <a:ext cx="4158000" cy="42609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4"/>
              </a:buClr>
              <a:buSzPts val="1600"/>
              <a:buFont typeface="Roboto"/>
              <a:buChar char="•"/>
            </a:pPr>
            <a:r>
              <a:rPr lang="en" b="1" dirty="0">
                <a:solidFill>
                  <a:schemeClr val="accent4"/>
                </a:solidFill>
                <a:latin typeface="Roboto"/>
                <a:ea typeface="Roboto"/>
                <a:cs typeface="Roboto"/>
                <a:sym typeface="Roboto"/>
              </a:rPr>
              <a:t>EDA, Part I</a:t>
            </a:r>
            <a:endParaRPr b="1" dirty="0">
              <a:solidFill>
                <a:schemeClr val="accent4"/>
              </a:solidFill>
              <a:latin typeface="Roboto"/>
              <a:ea typeface="Roboto"/>
              <a:cs typeface="Roboto"/>
              <a:sym typeface="Roboto"/>
            </a:endParaRPr>
          </a:p>
          <a:p>
            <a:pPr marL="914400" lvl="1" indent="-330200" algn="l" rtl="0">
              <a:spcBef>
                <a:spcPts val="0"/>
              </a:spcBef>
              <a:spcAft>
                <a:spcPts val="0"/>
              </a:spcAft>
              <a:buClr>
                <a:schemeClr val="dk2"/>
              </a:buClr>
              <a:buSzPts val="1600"/>
              <a:buChar char="•"/>
            </a:pPr>
            <a:r>
              <a:rPr lang="en" dirty="0">
                <a:solidFill>
                  <a:schemeClr val="dk2"/>
                </a:solidFill>
              </a:rPr>
              <a:t>Structure: Tabular Data</a:t>
            </a:r>
            <a:endParaRPr dirty="0">
              <a:solidFill>
                <a:schemeClr val="dk2"/>
              </a:solidFill>
            </a:endParaRPr>
          </a:p>
          <a:p>
            <a:pPr marL="914400" lvl="1" indent="-330200" algn="l" rtl="0">
              <a:spcBef>
                <a:spcPts val="0"/>
              </a:spcBef>
              <a:spcAft>
                <a:spcPts val="0"/>
              </a:spcAft>
              <a:buClr>
                <a:schemeClr val="dk2"/>
              </a:buClr>
              <a:buSzPts val="1600"/>
              <a:buChar char="•"/>
            </a:pPr>
            <a:r>
              <a:rPr lang="en" dirty="0">
                <a:solidFill>
                  <a:schemeClr val="dk2"/>
                </a:solidFill>
              </a:rPr>
              <a:t>Granularity</a:t>
            </a:r>
            <a:endParaRPr dirty="0">
              <a:solidFill>
                <a:schemeClr val="dk2"/>
              </a:solidFill>
            </a:endParaRPr>
          </a:p>
          <a:p>
            <a:pPr marL="914400" lvl="1" indent="-330200" algn="l" rtl="0">
              <a:spcBef>
                <a:spcPts val="0"/>
              </a:spcBef>
              <a:spcAft>
                <a:spcPts val="0"/>
              </a:spcAft>
              <a:buClr>
                <a:schemeClr val="accent3"/>
              </a:buClr>
              <a:buSzPts val="1600"/>
              <a:buFont typeface="Roboto"/>
              <a:buChar char="•"/>
            </a:pPr>
            <a:r>
              <a:rPr lang="en" b="1" dirty="0">
                <a:solidFill>
                  <a:schemeClr val="accent3"/>
                </a:solidFill>
                <a:latin typeface="Roboto"/>
                <a:ea typeface="Roboto"/>
                <a:cs typeface="Roboto"/>
                <a:sym typeface="Roboto"/>
              </a:rPr>
              <a:t>Structure: Variable Types</a:t>
            </a:r>
            <a:endParaRPr b="1" dirty="0">
              <a:solidFill>
                <a:schemeClr val="accent3"/>
              </a:solidFill>
              <a:latin typeface="Roboto"/>
              <a:ea typeface="Roboto"/>
              <a:cs typeface="Roboto"/>
              <a:sym typeface="Roboto"/>
            </a:endParaRPr>
          </a:p>
          <a:p>
            <a:pPr marL="914400" lvl="1" indent="-330200" algn="l" rtl="0">
              <a:spcBef>
                <a:spcPts val="0"/>
              </a:spcBef>
              <a:spcAft>
                <a:spcPts val="0"/>
              </a:spcAft>
              <a:buClr>
                <a:schemeClr val="dk2"/>
              </a:buClr>
              <a:buSzPts val="1600"/>
              <a:buChar char="•"/>
            </a:pPr>
            <a:r>
              <a:rPr lang="en" dirty="0">
                <a:solidFill>
                  <a:schemeClr val="dk2"/>
                </a:solidFill>
              </a:rPr>
              <a:t>Multiple Files</a:t>
            </a:r>
            <a:endParaRPr dirty="0">
              <a:solidFill>
                <a:schemeClr val="dk2"/>
              </a:solidFill>
            </a:endParaRPr>
          </a:p>
        </p:txBody>
      </p:sp>
      <p:sp>
        <p:nvSpPr>
          <p:cNvPr id="1223" name="Google Shape;1223;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1224" name="Google Shape;1224;p73"/>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Variable Types</a:t>
            </a:r>
            <a:endParaRPr/>
          </a:p>
        </p:txBody>
      </p:sp>
      <p:sp>
        <p:nvSpPr>
          <p:cNvPr id="3" name="Subtitle 2">
            <a:extLst>
              <a:ext uri="{FF2B5EF4-FFF2-40B4-BE49-F238E27FC236}">
                <a16:creationId xmlns:a16="http://schemas.microsoft.com/office/drawing/2014/main" id="{43E826D5-840A-335E-1D11-AE5C7DC426C3}"/>
              </a:ext>
            </a:extLst>
          </p:cNvPr>
          <p:cNvSpPr>
            <a:spLocks noGrp="1"/>
          </p:cNvSpPr>
          <p:nvPr>
            <p:ph type="subTitle" idx="2"/>
          </p:nvPr>
        </p:nvSpPr>
        <p:spPr/>
        <p:txBody>
          <a:bodyPr/>
          <a:lstStyle/>
          <a:p>
            <a:endParaRPr lang="en-CY"/>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75"/>
          <p:cNvSpPr txBox="1">
            <a:spLocks noGrp="1"/>
          </p:cNvSpPr>
          <p:nvPr>
            <p:ph type="body" idx="1"/>
          </p:nvPr>
        </p:nvSpPr>
        <p:spPr>
          <a:xfrm>
            <a:off x="107050" y="402200"/>
            <a:ext cx="8520600" cy="4044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t>Let’s look at records with the same granularity.</a:t>
            </a:r>
            <a:endParaRPr sz="1400" dirty="0"/>
          </a:p>
          <a:p>
            <a:pPr marL="0" lvl="0" indent="0" algn="l" rtl="0">
              <a:spcBef>
                <a:spcPts val="600"/>
              </a:spcBef>
              <a:spcAft>
                <a:spcPts val="0"/>
              </a:spcAft>
              <a:buNone/>
            </a:pPr>
            <a:r>
              <a:rPr lang="en" sz="1400" dirty="0"/>
              <a:t>What does each </a:t>
            </a:r>
            <a:r>
              <a:rPr lang="en" sz="1400" b="1" dirty="0">
                <a:solidFill>
                  <a:schemeClr val="accent5"/>
                </a:solidFill>
                <a:latin typeface="Roboto"/>
                <a:ea typeface="Roboto"/>
                <a:cs typeface="Roboto"/>
                <a:sym typeface="Roboto"/>
              </a:rPr>
              <a:t>column</a:t>
            </a:r>
            <a:r>
              <a:rPr lang="en" sz="1400" dirty="0"/>
              <a:t> represent?</a:t>
            </a:r>
            <a:endParaRPr sz="1400" dirty="0"/>
          </a:p>
          <a:p>
            <a:pPr marL="0" lvl="0" indent="0" algn="l" rtl="0">
              <a:spcBef>
                <a:spcPts val="600"/>
              </a:spcBef>
              <a:spcAft>
                <a:spcPts val="0"/>
              </a:spcAft>
              <a:buNone/>
            </a:pPr>
            <a:r>
              <a:rPr lang="en" sz="1400" dirty="0"/>
              <a:t>A </a:t>
            </a:r>
            <a:r>
              <a:rPr lang="en" sz="1400" b="1" dirty="0">
                <a:solidFill>
                  <a:schemeClr val="accent3"/>
                </a:solidFill>
                <a:latin typeface="Roboto"/>
                <a:ea typeface="Roboto"/>
                <a:cs typeface="Roboto"/>
                <a:sym typeface="Roboto"/>
              </a:rPr>
              <a:t>variable</a:t>
            </a:r>
            <a:r>
              <a:rPr lang="en" sz="1400" dirty="0"/>
              <a:t> is a </a:t>
            </a:r>
            <a:r>
              <a:rPr lang="en" sz="1400" b="1" dirty="0">
                <a:solidFill>
                  <a:schemeClr val="accent3"/>
                </a:solidFill>
                <a:latin typeface="Roboto"/>
                <a:ea typeface="Roboto"/>
                <a:cs typeface="Roboto"/>
                <a:sym typeface="Roboto"/>
              </a:rPr>
              <a:t>measurement</a:t>
            </a:r>
            <a:r>
              <a:rPr lang="en" sz="1400" dirty="0"/>
              <a:t> of a particular concept.</a:t>
            </a:r>
            <a:endParaRPr sz="1400" dirty="0"/>
          </a:p>
          <a:p>
            <a:pPr marL="0" lvl="0" indent="0" algn="l" rtl="0">
              <a:spcBef>
                <a:spcPts val="600"/>
              </a:spcBef>
              <a:spcAft>
                <a:spcPts val="0"/>
              </a:spcAft>
              <a:buNone/>
            </a:pPr>
            <a:endParaRPr sz="1400" dirty="0"/>
          </a:p>
          <a:p>
            <a:pPr marL="0" lvl="0" indent="0" algn="l" rtl="0">
              <a:spcBef>
                <a:spcPts val="600"/>
              </a:spcBef>
              <a:spcAft>
                <a:spcPts val="0"/>
              </a:spcAft>
              <a:buNone/>
            </a:pPr>
            <a:r>
              <a:rPr lang="en" sz="1400" dirty="0"/>
              <a:t>It has two common properties:</a:t>
            </a:r>
            <a:endParaRPr sz="1400" dirty="0"/>
          </a:p>
          <a:p>
            <a:pPr marL="457200" lvl="0" indent="-330200" algn="l" rtl="0">
              <a:spcBef>
                <a:spcPts val="600"/>
              </a:spcBef>
              <a:spcAft>
                <a:spcPts val="0"/>
              </a:spcAft>
              <a:buSzPts val="1600"/>
              <a:buFont typeface="Roboto"/>
              <a:buChar char="●"/>
            </a:pPr>
            <a:r>
              <a:rPr lang="en" sz="1400" b="1" dirty="0">
                <a:solidFill>
                  <a:schemeClr val="accent4"/>
                </a:solidFill>
                <a:latin typeface="Roboto"/>
                <a:ea typeface="Roboto"/>
                <a:cs typeface="Roboto"/>
                <a:sym typeface="Roboto"/>
              </a:rPr>
              <a:t>Datatype/Storage type</a:t>
            </a:r>
            <a:r>
              <a:rPr lang="en" sz="1400" dirty="0"/>
              <a:t>:</a:t>
            </a:r>
            <a:br>
              <a:rPr lang="en" sz="1400" dirty="0"/>
            </a:br>
            <a:r>
              <a:rPr lang="en" sz="1400" dirty="0"/>
              <a:t>How each variable value is stored in memory. </a:t>
            </a:r>
            <a:r>
              <a:rPr lang="en" sz="1000" u="sng" dirty="0">
                <a:solidFill>
                  <a:schemeClr val="hlink"/>
                </a:solidFill>
                <a:latin typeface="Roboto Mono"/>
                <a:ea typeface="Roboto Mono"/>
                <a:cs typeface="Roboto Mono"/>
                <a:sym typeface="Roboto Mono"/>
                <a:hlinkClick r:id="rId3"/>
              </a:rPr>
              <a:t>df[colname].dtype</a:t>
            </a:r>
            <a:endParaRPr sz="1000" dirty="0">
              <a:latin typeface="Roboto Mono"/>
              <a:ea typeface="Roboto Mono"/>
              <a:cs typeface="Roboto Mono"/>
              <a:sym typeface="Roboto Mono"/>
            </a:endParaRPr>
          </a:p>
          <a:p>
            <a:pPr marL="914400" lvl="1" indent="-330200" algn="l" rtl="0">
              <a:spcBef>
                <a:spcPts val="0"/>
              </a:spcBef>
              <a:spcAft>
                <a:spcPts val="0"/>
              </a:spcAft>
              <a:buSzPts val="1600"/>
              <a:buFont typeface="Roboto"/>
              <a:buChar char="○"/>
            </a:pPr>
            <a:r>
              <a:rPr lang="en" sz="1100" dirty="0"/>
              <a:t>integer, floating point, </a:t>
            </a:r>
            <a:r>
              <a:rPr lang="en" sz="1100" dirty="0" err="1"/>
              <a:t>boolean</a:t>
            </a:r>
            <a:r>
              <a:rPr lang="en" sz="1100" dirty="0"/>
              <a:t>, object (string-like), etc.</a:t>
            </a:r>
            <a:endParaRPr sz="1100" dirty="0"/>
          </a:p>
          <a:p>
            <a:pPr marL="0" lvl="0" indent="457200" algn="l" rtl="0">
              <a:spcBef>
                <a:spcPts val="600"/>
              </a:spcBef>
              <a:spcAft>
                <a:spcPts val="0"/>
              </a:spcAft>
              <a:buNone/>
            </a:pPr>
            <a:r>
              <a:rPr lang="en" sz="1400" dirty="0"/>
              <a:t>Affects which pandas functions you use.</a:t>
            </a:r>
            <a:endParaRPr sz="1400" dirty="0">
              <a:latin typeface="Roboto Mono"/>
              <a:ea typeface="Roboto Mono"/>
              <a:cs typeface="Roboto Mono"/>
              <a:sym typeface="Roboto Mono"/>
            </a:endParaRPr>
          </a:p>
          <a:p>
            <a:pPr marL="457200" lvl="0" indent="-330200" algn="l" rtl="0">
              <a:spcBef>
                <a:spcPts val="600"/>
              </a:spcBef>
              <a:spcAft>
                <a:spcPts val="0"/>
              </a:spcAft>
              <a:buSzPts val="1600"/>
              <a:buFont typeface="Roboto"/>
              <a:buChar char="●"/>
            </a:pPr>
            <a:r>
              <a:rPr lang="en" sz="1400" b="1" dirty="0">
                <a:solidFill>
                  <a:schemeClr val="accent3"/>
                </a:solidFill>
                <a:latin typeface="Roboto"/>
                <a:ea typeface="Roboto"/>
                <a:cs typeface="Roboto"/>
                <a:sym typeface="Roboto"/>
              </a:rPr>
              <a:t>Variable type/Feature type</a:t>
            </a:r>
            <a:r>
              <a:rPr lang="en" sz="1400" dirty="0"/>
              <a:t>:</a:t>
            </a:r>
            <a:br>
              <a:rPr lang="en" sz="1400" dirty="0"/>
            </a:br>
            <a:r>
              <a:rPr lang="en" sz="1400" dirty="0"/>
              <a:t>Conceptualized measurement of information (and therefore what values it can take on).</a:t>
            </a:r>
            <a:endParaRPr sz="1400" dirty="0"/>
          </a:p>
          <a:p>
            <a:pPr marL="914400" lvl="1" indent="-330200" algn="l" rtl="0">
              <a:spcBef>
                <a:spcPts val="0"/>
              </a:spcBef>
              <a:spcAft>
                <a:spcPts val="0"/>
              </a:spcAft>
              <a:buSzPts val="1600"/>
              <a:buFont typeface="Roboto"/>
              <a:buChar char="○"/>
            </a:pPr>
            <a:r>
              <a:rPr lang="en" sz="1100" dirty="0"/>
              <a:t>Use expert knowledge</a:t>
            </a:r>
            <a:endParaRPr sz="1100" dirty="0"/>
          </a:p>
          <a:p>
            <a:pPr marL="914400" lvl="1" indent="-330200" algn="l" rtl="0">
              <a:spcBef>
                <a:spcPts val="0"/>
              </a:spcBef>
              <a:spcAft>
                <a:spcPts val="0"/>
              </a:spcAft>
              <a:buSzPts val="1600"/>
              <a:buFont typeface="Roboto"/>
              <a:buChar char="○"/>
            </a:pPr>
            <a:r>
              <a:rPr lang="en" sz="1100" dirty="0"/>
              <a:t>Explore data itself</a:t>
            </a:r>
            <a:endParaRPr sz="1100" dirty="0"/>
          </a:p>
          <a:p>
            <a:pPr marL="914400" lvl="1" indent="-330200" algn="l" rtl="0">
              <a:spcBef>
                <a:spcPts val="0"/>
              </a:spcBef>
              <a:spcAft>
                <a:spcPts val="0"/>
              </a:spcAft>
              <a:buSzPts val="1600"/>
              <a:buFont typeface="Roboto"/>
              <a:buChar char="○"/>
            </a:pPr>
            <a:r>
              <a:rPr lang="en" sz="1100" dirty="0"/>
              <a:t>Consult data codebook (if it exists).</a:t>
            </a:r>
            <a:endParaRPr sz="1100" dirty="0"/>
          </a:p>
          <a:p>
            <a:pPr marL="0" lvl="0" indent="0" algn="l" rtl="0">
              <a:spcBef>
                <a:spcPts val="600"/>
              </a:spcBef>
              <a:spcAft>
                <a:spcPts val="0"/>
              </a:spcAft>
              <a:buNone/>
            </a:pPr>
            <a:r>
              <a:rPr lang="en" sz="1400" dirty="0"/>
              <a:t>	Affects how you visualize and interpret the data.</a:t>
            </a:r>
            <a:endParaRPr sz="1400" dirty="0"/>
          </a:p>
        </p:txBody>
      </p:sp>
      <p:sp>
        <p:nvSpPr>
          <p:cNvPr id="1241" name="Google Shape;1241;p75"/>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Variables are Columns</a:t>
            </a:r>
            <a:endParaRPr sz="2000" dirty="0"/>
          </a:p>
        </p:txBody>
      </p:sp>
      <p:sp>
        <p:nvSpPr>
          <p:cNvPr id="1242" name="Google Shape;1242;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graphicFrame>
        <p:nvGraphicFramePr>
          <p:cNvPr id="1243" name="Google Shape;1243;p75"/>
          <p:cNvGraphicFramePr/>
          <p:nvPr/>
        </p:nvGraphicFramePr>
        <p:xfrm>
          <a:off x="5188225" y="417550"/>
          <a:ext cx="3743250" cy="152816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1569725">
                  <a:extLst>
                    <a:ext uri="{9D8B030D-6E8A-4147-A177-3AD203B41FA5}">
                      <a16:colId xmlns:a16="http://schemas.microsoft.com/office/drawing/2014/main" val="20001"/>
                    </a:ext>
                  </a:extLst>
                </a:gridCol>
                <a:gridCol w="1333800">
                  <a:extLst>
                    <a:ext uri="{9D8B030D-6E8A-4147-A177-3AD203B41FA5}">
                      <a16:colId xmlns:a16="http://schemas.microsoft.com/office/drawing/2014/main" val="20002"/>
                    </a:ext>
                  </a:extLst>
                </a:gridCol>
                <a:gridCol w="456875">
                  <a:extLst>
                    <a:ext uri="{9D8B030D-6E8A-4147-A177-3AD203B41FA5}">
                      <a16:colId xmlns:a16="http://schemas.microsoft.com/office/drawing/2014/main" val="20003"/>
                    </a:ext>
                  </a:extLst>
                </a:gridCol>
              </a:tblGrid>
              <a:tr h="385250">
                <a:tc>
                  <a:txBody>
                    <a:bodyPr/>
                    <a:lstStyle/>
                    <a:p>
                      <a:pPr marL="0" lvl="0" indent="0" algn="l" rtl="0">
                        <a:spcBef>
                          <a:spcPts val="0"/>
                        </a:spcBef>
                        <a:spcAft>
                          <a:spcPts val="0"/>
                        </a:spcAft>
                        <a:buNone/>
                      </a:pP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U.S. jurisdiction</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TB cases 2019</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63575">
                <a:tc>
                  <a:txBody>
                    <a:bodyPr/>
                    <a:lstStyle/>
                    <a:p>
                      <a:pPr marL="0" lvl="0" indent="0" algn="l" rtl="0">
                        <a:spcBef>
                          <a:spcPts val="0"/>
                        </a:spcBef>
                        <a:spcAft>
                          <a:spcPts val="0"/>
                        </a:spcAft>
                        <a:buNone/>
                      </a:pPr>
                      <a:r>
                        <a:rPr lang="en" sz="1300">
                          <a:latin typeface="Roboto Light"/>
                          <a:ea typeface="Roboto Light"/>
                          <a:cs typeface="Roboto Light"/>
                          <a:sym typeface="Roboto Light"/>
                        </a:rPr>
                        <a:t>1</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Alabama</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87</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3575">
                <a:tc>
                  <a:txBody>
                    <a:bodyPr/>
                    <a:lstStyle/>
                    <a:p>
                      <a:pPr marL="0" lvl="0" indent="0" algn="l" rtl="0">
                        <a:spcBef>
                          <a:spcPts val="0"/>
                        </a:spcBef>
                        <a:spcAft>
                          <a:spcPts val="0"/>
                        </a:spcAft>
                        <a:buNone/>
                      </a:pPr>
                      <a:r>
                        <a:rPr lang="en" sz="1300">
                          <a:latin typeface="Roboto Light"/>
                          <a:ea typeface="Roboto Light"/>
                          <a:cs typeface="Roboto Light"/>
                          <a:sym typeface="Roboto Light"/>
                        </a:rPr>
                        <a:t>2</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Alaska</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58</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63575">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300">
                          <a:latin typeface="Roboto Light"/>
                          <a:ea typeface="Roboto Light"/>
                          <a:cs typeface="Roboto Light"/>
                          <a:sym typeface="Roboto Light"/>
                        </a:rPr>
                        <a:t>…</a:t>
                      </a:r>
                      <a:endParaRPr sz="1300">
                        <a:latin typeface="Roboto Light"/>
                        <a:ea typeface="Roboto Light"/>
                        <a:cs typeface="Roboto Light"/>
                        <a:sym typeface="Roboto 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244" name="Google Shape;1244;p75"/>
          <p:cNvSpPr/>
          <p:nvPr/>
        </p:nvSpPr>
        <p:spPr>
          <a:xfrm>
            <a:off x="5571075" y="802800"/>
            <a:ext cx="1569600" cy="1143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5"/>
          <p:cNvSpPr txBox="1"/>
          <p:nvPr/>
        </p:nvSpPr>
        <p:spPr>
          <a:xfrm>
            <a:off x="5607500" y="1886150"/>
            <a:ext cx="29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Light"/>
                <a:ea typeface="Roboto Light"/>
                <a:cs typeface="Roboto Light"/>
                <a:sym typeface="Roboto Light"/>
              </a:rPr>
              <a:t>The U.S. Jurisdiction</a:t>
            </a:r>
            <a:r>
              <a:rPr lang="en" b="1">
                <a:latin typeface="Roboto"/>
                <a:ea typeface="Roboto"/>
                <a:cs typeface="Roboto"/>
                <a:sym typeface="Roboto"/>
              </a:rPr>
              <a:t> </a:t>
            </a:r>
            <a:r>
              <a:rPr lang="en" b="1">
                <a:solidFill>
                  <a:schemeClr val="accent3"/>
                </a:solidFill>
                <a:latin typeface="Roboto"/>
                <a:ea typeface="Roboto"/>
                <a:cs typeface="Roboto"/>
                <a:sym typeface="Roboto"/>
              </a:rPr>
              <a:t>variable</a:t>
            </a:r>
            <a:endParaRPr b="1">
              <a:solidFill>
                <a:schemeClr val="accent3"/>
              </a:solidFill>
              <a:latin typeface="Roboto"/>
              <a:ea typeface="Roboto"/>
              <a:cs typeface="Roboto"/>
              <a:sym typeface="Roboto"/>
            </a:endParaRPr>
          </a:p>
        </p:txBody>
      </p:sp>
      <p:sp>
        <p:nvSpPr>
          <p:cNvPr id="1246" name="Google Shape;1246;p75"/>
          <p:cNvSpPr/>
          <p:nvPr/>
        </p:nvSpPr>
        <p:spPr>
          <a:xfrm>
            <a:off x="6167670" y="3893117"/>
            <a:ext cx="2812800" cy="77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Roboto Light"/>
                <a:ea typeface="Roboto Light"/>
                <a:cs typeface="Roboto Light"/>
                <a:sym typeface="Roboto Light"/>
              </a:rPr>
              <a:t>⚠️In this class, “variable types” are conceptual!!</a:t>
            </a:r>
            <a:endParaRPr sz="1500" dirty="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4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4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4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4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76"/>
          <p:cNvSpPr/>
          <p:nvPr/>
        </p:nvSpPr>
        <p:spPr>
          <a:xfrm>
            <a:off x="1349880" y="1453275"/>
            <a:ext cx="1898400" cy="610800"/>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a:solidFill>
                  <a:schemeClr val="accent3"/>
                </a:solidFill>
                <a:latin typeface="Roboto"/>
                <a:ea typeface="Roboto"/>
                <a:cs typeface="Roboto"/>
                <a:sym typeface="Roboto"/>
              </a:rPr>
              <a:t>Quantitative</a:t>
            </a:r>
            <a:endParaRPr sz="1800" b="1">
              <a:solidFill>
                <a:schemeClr val="accent3"/>
              </a:solidFill>
              <a:latin typeface="Roboto"/>
              <a:ea typeface="Roboto"/>
              <a:cs typeface="Roboto"/>
              <a:sym typeface="Roboto"/>
            </a:endParaRPr>
          </a:p>
          <a:p>
            <a:pPr marL="0" marR="0" lvl="0" indent="0" algn="ctr" rtl="0">
              <a:spcBef>
                <a:spcPts val="0"/>
              </a:spcBef>
              <a:spcAft>
                <a:spcPts val="0"/>
              </a:spcAft>
              <a:buNone/>
            </a:pPr>
            <a:r>
              <a:rPr lang="en" b="1">
                <a:solidFill>
                  <a:schemeClr val="accent3"/>
                </a:solidFill>
                <a:latin typeface="Roboto"/>
                <a:ea typeface="Roboto"/>
                <a:cs typeface="Roboto"/>
                <a:sym typeface="Roboto"/>
              </a:rPr>
              <a:t>(numerical)</a:t>
            </a:r>
            <a:endParaRPr b="1">
              <a:solidFill>
                <a:schemeClr val="accent3"/>
              </a:solidFill>
              <a:latin typeface="Roboto"/>
              <a:ea typeface="Roboto"/>
              <a:cs typeface="Roboto"/>
              <a:sym typeface="Roboto"/>
            </a:endParaRPr>
          </a:p>
        </p:txBody>
      </p:sp>
      <p:sp>
        <p:nvSpPr>
          <p:cNvPr id="1253" name="Google Shape;1253;p76"/>
          <p:cNvSpPr/>
          <p:nvPr/>
        </p:nvSpPr>
        <p:spPr>
          <a:xfrm>
            <a:off x="5938879" y="1453275"/>
            <a:ext cx="1898400" cy="610800"/>
          </a:xfrm>
          <a:prstGeom prst="roundRect">
            <a:avLst>
              <a:gd name="adj" fmla="val 16667"/>
            </a:avLst>
          </a:prstGeom>
          <a:solidFill>
            <a:schemeClr val="lt1"/>
          </a:solidFill>
          <a:ln w="285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a:solidFill>
                  <a:schemeClr val="accent4"/>
                </a:solidFill>
                <a:latin typeface="Roboto"/>
                <a:ea typeface="Roboto"/>
                <a:cs typeface="Roboto"/>
                <a:sym typeface="Roboto"/>
              </a:rPr>
              <a:t>Qualitative</a:t>
            </a:r>
            <a:r>
              <a:rPr lang="en" sz="1400" b="1">
                <a:solidFill>
                  <a:schemeClr val="accent4"/>
                </a:solidFill>
                <a:latin typeface="Roboto"/>
                <a:ea typeface="Roboto"/>
                <a:cs typeface="Roboto"/>
                <a:sym typeface="Roboto"/>
              </a:rPr>
              <a:t> </a:t>
            </a:r>
            <a:br>
              <a:rPr lang="en" sz="1400" b="1">
                <a:solidFill>
                  <a:schemeClr val="accent4"/>
                </a:solidFill>
                <a:latin typeface="Roboto"/>
                <a:ea typeface="Roboto"/>
                <a:cs typeface="Roboto"/>
                <a:sym typeface="Roboto"/>
              </a:rPr>
            </a:br>
            <a:r>
              <a:rPr lang="en" sz="1400" b="1">
                <a:solidFill>
                  <a:schemeClr val="accent4"/>
                </a:solidFill>
                <a:latin typeface="Roboto"/>
                <a:ea typeface="Roboto"/>
                <a:cs typeface="Roboto"/>
                <a:sym typeface="Roboto"/>
              </a:rPr>
              <a:t>(categorical)</a:t>
            </a:r>
            <a:endParaRPr sz="1100" b="1">
              <a:solidFill>
                <a:schemeClr val="accent4"/>
              </a:solidFill>
              <a:latin typeface="Roboto"/>
              <a:ea typeface="Roboto"/>
              <a:cs typeface="Roboto"/>
              <a:sym typeface="Roboto"/>
            </a:endParaRPr>
          </a:p>
        </p:txBody>
      </p:sp>
      <p:sp>
        <p:nvSpPr>
          <p:cNvPr id="1254" name="Google Shape;1254;p76"/>
          <p:cNvSpPr/>
          <p:nvPr/>
        </p:nvSpPr>
        <p:spPr>
          <a:xfrm>
            <a:off x="3500236" y="482470"/>
            <a:ext cx="2112900" cy="666000"/>
          </a:xfrm>
          <a:prstGeom prst="roundRect">
            <a:avLst>
              <a:gd name="adj" fmla="val 16667"/>
            </a:avLst>
          </a:prstGeom>
          <a:solidFill>
            <a:schemeClr val="lt1"/>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a:solidFill>
                  <a:schemeClr val="dk1"/>
                </a:solidFill>
                <a:latin typeface="Roboto Light"/>
                <a:ea typeface="Roboto Light"/>
                <a:cs typeface="Roboto Light"/>
                <a:sym typeface="Roboto Light"/>
              </a:rPr>
              <a:t>Variable</a:t>
            </a:r>
            <a:endParaRPr sz="1100">
              <a:solidFill>
                <a:schemeClr val="dk1"/>
              </a:solidFill>
              <a:latin typeface="Roboto Light"/>
              <a:ea typeface="Roboto Light"/>
              <a:cs typeface="Roboto Light"/>
              <a:sym typeface="Roboto Light"/>
            </a:endParaRPr>
          </a:p>
        </p:txBody>
      </p:sp>
      <p:sp>
        <p:nvSpPr>
          <p:cNvPr id="1255" name="Google Shape;1255;p76"/>
          <p:cNvSpPr txBox="1"/>
          <p:nvPr/>
        </p:nvSpPr>
        <p:spPr>
          <a:xfrm>
            <a:off x="190547" y="3672272"/>
            <a:ext cx="15513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b="1">
                <a:solidFill>
                  <a:schemeClr val="dk1"/>
                </a:solidFill>
                <a:latin typeface="Roboto"/>
                <a:ea typeface="Roboto"/>
                <a:cs typeface="Roboto"/>
                <a:sym typeface="Roboto"/>
              </a:rPr>
              <a:t>Examples:</a:t>
            </a:r>
            <a:endParaRPr sz="1000" b="1">
              <a:latin typeface="Roboto"/>
              <a:ea typeface="Roboto"/>
              <a:cs typeface="Roboto"/>
              <a:sym typeface="Roboto"/>
            </a:endParaRPr>
          </a:p>
          <a:p>
            <a:pPr marL="215900" marR="0" lvl="0" indent="-203200" algn="l"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Price</a:t>
            </a:r>
            <a:endParaRPr sz="1000">
              <a:latin typeface="Roboto Light"/>
              <a:ea typeface="Roboto Light"/>
              <a:cs typeface="Roboto Light"/>
              <a:sym typeface="Roboto Light"/>
            </a:endParaRPr>
          </a:p>
          <a:p>
            <a:pPr marL="215900" marR="0" lvl="0" indent="-203200" algn="l"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Temperature</a:t>
            </a:r>
            <a:endParaRPr sz="1000">
              <a:latin typeface="Roboto Light"/>
              <a:ea typeface="Roboto Light"/>
              <a:cs typeface="Roboto Light"/>
              <a:sym typeface="Roboto Light"/>
            </a:endParaRPr>
          </a:p>
        </p:txBody>
      </p:sp>
      <p:sp>
        <p:nvSpPr>
          <p:cNvPr id="1256" name="Google Shape;1256;p76"/>
          <p:cNvSpPr txBox="1"/>
          <p:nvPr/>
        </p:nvSpPr>
        <p:spPr>
          <a:xfrm>
            <a:off x="118250" y="3121325"/>
            <a:ext cx="19974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Roboto Light"/>
                <a:ea typeface="Roboto Light"/>
                <a:cs typeface="Roboto Light"/>
                <a:sym typeface="Roboto Light"/>
              </a:rPr>
              <a:t>Could be measured to arbitrary precision.</a:t>
            </a:r>
            <a:endParaRPr sz="1100">
              <a:latin typeface="Roboto Light"/>
              <a:ea typeface="Roboto Light"/>
              <a:cs typeface="Roboto Light"/>
              <a:sym typeface="Roboto Light"/>
            </a:endParaRPr>
          </a:p>
        </p:txBody>
      </p:sp>
      <p:sp>
        <p:nvSpPr>
          <p:cNvPr id="1257" name="Google Shape;1257;p76"/>
          <p:cNvSpPr txBox="1"/>
          <p:nvPr/>
        </p:nvSpPr>
        <p:spPr>
          <a:xfrm>
            <a:off x="5158394" y="3642266"/>
            <a:ext cx="21090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b="1">
                <a:solidFill>
                  <a:schemeClr val="dk1"/>
                </a:solidFill>
                <a:latin typeface="Roboto"/>
                <a:ea typeface="Roboto"/>
                <a:cs typeface="Roboto"/>
                <a:sym typeface="Roboto"/>
              </a:rPr>
              <a:t>Examples:</a:t>
            </a:r>
            <a:endParaRPr sz="1000" b="1">
              <a:latin typeface="Roboto"/>
              <a:ea typeface="Roboto"/>
              <a:cs typeface="Roboto"/>
              <a:sym typeface="Roboto"/>
            </a:endParaRPr>
          </a:p>
          <a:p>
            <a:pPr marL="215900" marR="0" lvl="0" indent="-203200" algn="l"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Preferences</a:t>
            </a:r>
            <a:endParaRPr sz="1000">
              <a:latin typeface="Roboto Light"/>
              <a:ea typeface="Roboto Light"/>
              <a:cs typeface="Roboto Light"/>
              <a:sym typeface="Roboto Light"/>
            </a:endParaRPr>
          </a:p>
          <a:p>
            <a:pPr marL="215900" marR="0" lvl="0" indent="-203200" algn="l"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Level of education</a:t>
            </a:r>
            <a:endParaRPr sz="1000">
              <a:latin typeface="Roboto Light"/>
              <a:ea typeface="Roboto Light"/>
              <a:cs typeface="Roboto Light"/>
              <a:sym typeface="Roboto Light"/>
            </a:endParaRPr>
          </a:p>
        </p:txBody>
      </p:sp>
      <p:sp>
        <p:nvSpPr>
          <p:cNvPr id="1258" name="Google Shape;1258;p76"/>
          <p:cNvSpPr txBox="1"/>
          <p:nvPr/>
        </p:nvSpPr>
        <p:spPr>
          <a:xfrm>
            <a:off x="7286087" y="3642267"/>
            <a:ext cx="20112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b="1">
                <a:solidFill>
                  <a:schemeClr val="dk1"/>
                </a:solidFill>
                <a:latin typeface="Roboto"/>
                <a:ea typeface="Roboto"/>
                <a:cs typeface="Roboto"/>
                <a:sym typeface="Roboto"/>
              </a:rPr>
              <a:t>Examples:</a:t>
            </a:r>
            <a:endParaRPr sz="1000" b="1">
              <a:latin typeface="Roboto"/>
              <a:ea typeface="Roboto"/>
              <a:cs typeface="Roboto"/>
              <a:sym typeface="Roboto"/>
            </a:endParaRPr>
          </a:p>
          <a:p>
            <a:pPr marL="215900" marR="0" lvl="0" indent="-203200" algn="l"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Political Affiliation</a:t>
            </a:r>
            <a:endParaRPr sz="1000">
              <a:latin typeface="Roboto Light"/>
              <a:ea typeface="Roboto Light"/>
              <a:cs typeface="Roboto Light"/>
              <a:sym typeface="Roboto Light"/>
            </a:endParaRPr>
          </a:p>
          <a:p>
            <a:pPr marL="215900" marR="0" lvl="0" indent="-203200" algn="l"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Cal lD number</a:t>
            </a:r>
            <a:endParaRPr sz="1000">
              <a:latin typeface="Roboto Light"/>
              <a:ea typeface="Roboto Light"/>
              <a:cs typeface="Roboto Light"/>
              <a:sym typeface="Roboto Light"/>
            </a:endParaRPr>
          </a:p>
        </p:txBody>
      </p:sp>
      <p:sp>
        <p:nvSpPr>
          <p:cNvPr id="1259" name="Google Shape;1259;p76"/>
          <p:cNvSpPr txBox="1"/>
          <p:nvPr/>
        </p:nvSpPr>
        <p:spPr>
          <a:xfrm>
            <a:off x="4503950" y="3121325"/>
            <a:ext cx="30738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Roboto Light"/>
                <a:ea typeface="Roboto Light"/>
                <a:cs typeface="Roboto Light"/>
                <a:sym typeface="Roboto Light"/>
              </a:rPr>
              <a:t>Categories w/ordered levels; no consistent meaning to difference</a:t>
            </a:r>
            <a:endParaRPr sz="1100">
              <a:latin typeface="Roboto Light"/>
              <a:ea typeface="Roboto Light"/>
              <a:cs typeface="Roboto Light"/>
              <a:sym typeface="Roboto Light"/>
            </a:endParaRPr>
          </a:p>
        </p:txBody>
      </p:sp>
      <p:sp>
        <p:nvSpPr>
          <p:cNvPr id="1260" name="Google Shape;1260;p76"/>
          <p:cNvSpPr txBox="1"/>
          <p:nvPr/>
        </p:nvSpPr>
        <p:spPr>
          <a:xfrm>
            <a:off x="7125664" y="3121325"/>
            <a:ext cx="2197200" cy="5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a:solidFill>
                  <a:schemeClr val="dk1"/>
                </a:solidFill>
                <a:latin typeface="Roboto Light"/>
                <a:ea typeface="Roboto Light"/>
                <a:cs typeface="Roboto Light"/>
                <a:sym typeface="Roboto Light"/>
              </a:rPr>
              <a:t>Categories w/ no </a:t>
            </a:r>
            <a:endParaRPr sz="1100">
              <a:latin typeface="Roboto Light"/>
              <a:ea typeface="Roboto Light"/>
              <a:cs typeface="Roboto Light"/>
              <a:sym typeface="Roboto Light"/>
            </a:endParaRPr>
          </a:p>
          <a:p>
            <a:pPr marL="0" marR="0" lvl="0" indent="0" algn="ctr" rtl="0">
              <a:spcBef>
                <a:spcPts val="0"/>
              </a:spcBef>
              <a:spcAft>
                <a:spcPts val="0"/>
              </a:spcAft>
              <a:buNone/>
            </a:pPr>
            <a:r>
              <a:rPr lang="en" sz="1500">
                <a:solidFill>
                  <a:schemeClr val="dk1"/>
                </a:solidFill>
                <a:latin typeface="Roboto Light"/>
                <a:ea typeface="Roboto Light"/>
                <a:cs typeface="Roboto Light"/>
                <a:sym typeface="Roboto Light"/>
              </a:rPr>
              <a:t>specific ordering.</a:t>
            </a:r>
            <a:endParaRPr sz="1100">
              <a:latin typeface="Roboto Light"/>
              <a:ea typeface="Roboto Light"/>
              <a:cs typeface="Roboto Light"/>
              <a:sym typeface="Roboto Light"/>
            </a:endParaRPr>
          </a:p>
        </p:txBody>
      </p:sp>
      <p:cxnSp>
        <p:nvCxnSpPr>
          <p:cNvPr id="1261" name="Google Shape;1261;p76"/>
          <p:cNvCxnSpPr>
            <a:stCxn id="1254" idx="2"/>
            <a:endCxn id="1252" idx="0"/>
          </p:cNvCxnSpPr>
          <p:nvPr/>
        </p:nvCxnSpPr>
        <p:spPr>
          <a:xfrm flipH="1">
            <a:off x="2299186" y="1148470"/>
            <a:ext cx="2257500" cy="304800"/>
          </a:xfrm>
          <a:prstGeom prst="straightConnector1">
            <a:avLst/>
          </a:prstGeom>
          <a:noFill/>
          <a:ln w="28575" cap="flat" cmpd="sng">
            <a:solidFill>
              <a:schemeClr val="dk1"/>
            </a:solidFill>
            <a:prstDash val="solid"/>
            <a:miter lim="800000"/>
            <a:headEnd type="none" w="sm" len="sm"/>
            <a:tailEnd type="triangle" w="med" len="med"/>
          </a:ln>
        </p:spPr>
      </p:cxnSp>
      <p:cxnSp>
        <p:nvCxnSpPr>
          <p:cNvPr id="1262" name="Google Shape;1262;p76"/>
          <p:cNvCxnSpPr>
            <a:stCxn id="1254" idx="2"/>
            <a:endCxn id="1253" idx="0"/>
          </p:cNvCxnSpPr>
          <p:nvPr/>
        </p:nvCxnSpPr>
        <p:spPr>
          <a:xfrm>
            <a:off x="4556686" y="1148470"/>
            <a:ext cx="2331300" cy="304800"/>
          </a:xfrm>
          <a:prstGeom prst="straightConnector1">
            <a:avLst/>
          </a:prstGeom>
          <a:noFill/>
          <a:ln w="28575" cap="flat" cmpd="sng">
            <a:solidFill>
              <a:schemeClr val="dk1"/>
            </a:solidFill>
            <a:prstDash val="solid"/>
            <a:miter lim="800000"/>
            <a:headEnd type="none" w="sm" len="sm"/>
            <a:tailEnd type="triangle" w="med" len="med"/>
          </a:ln>
        </p:spPr>
      </p:cxnSp>
      <p:sp>
        <p:nvSpPr>
          <p:cNvPr id="1263" name="Google Shape;1263;p76"/>
          <p:cNvSpPr/>
          <p:nvPr/>
        </p:nvSpPr>
        <p:spPr>
          <a:xfrm>
            <a:off x="5215758" y="2499926"/>
            <a:ext cx="1118400" cy="610800"/>
          </a:xfrm>
          <a:prstGeom prst="roundRect">
            <a:avLst>
              <a:gd name="adj" fmla="val 16667"/>
            </a:avLst>
          </a:prstGeom>
          <a:solidFill>
            <a:schemeClr val="lt1"/>
          </a:solidFill>
          <a:ln w="285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a:solidFill>
                  <a:schemeClr val="dk1"/>
                </a:solidFill>
                <a:latin typeface="Roboto Light"/>
                <a:ea typeface="Roboto Light"/>
                <a:cs typeface="Roboto Light"/>
                <a:sym typeface="Roboto Light"/>
              </a:rPr>
              <a:t>Ordinal</a:t>
            </a:r>
            <a:endParaRPr sz="1100">
              <a:solidFill>
                <a:schemeClr val="dk1"/>
              </a:solidFill>
              <a:latin typeface="Roboto Light"/>
              <a:ea typeface="Roboto Light"/>
              <a:cs typeface="Roboto Light"/>
              <a:sym typeface="Roboto Light"/>
            </a:endParaRPr>
          </a:p>
        </p:txBody>
      </p:sp>
      <p:sp>
        <p:nvSpPr>
          <p:cNvPr id="1264" name="Google Shape;1264;p76"/>
          <p:cNvSpPr/>
          <p:nvPr/>
        </p:nvSpPr>
        <p:spPr>
          <a:xfrm>
            <a:off x="7442000" y="2499926"/>
            <a:ext cx="1320000" cy="610800"/>
          </a:xfrm>
          <a:prstGeom prst="roundRect">
            <a:avLst>
              <a:gd name="adj" fmla="val 16667"/>
            </a:avLst>
          </a:prstGeom>
          <a:solidFill>
            <a:schemeClr val="lt1"/>
          </a:solidFill>
          <a:ln w="285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a:solidFill>
                  <a:schemeClr val="dk1"/>
                </a:solidFill>
                <a:latin typeface="Roboto Light"/>
                <a:ea typeface="Roboto Light"/>
                <a:cs typeface="Roboto Light"/>
                <a:sym typeface="Roboto Light"/>
              </a:rPr>
              <a:t>Nominal</a:t>
            </a:r>
            <a:endParaRPr sz="1100">
              <a:solidFill>
                <a:schemeClr val="dk1"/>
              </a:solidFill>
              <a:latin typeface="Roboto Light"/>
              <a:ea typeface="Roboto Light"/>
              <a:cs typeface="Roboto Light"/>
              <a:sym typeface="Roboto Light"/>
            </a:endParaRPr>
          </a:p>
        </p:txBody>
      </p:sp>
      <p:cxnSp>
        <p:nvCxnSpPr>
          <p:cNvPr id="1265" name="Google Shape;1265;p76"/>
          <p:cNvCxnSpPr>
            <a:stCxn id="1253" idx="2"/>
            <a:endCxn id="1264" idx="0"/>
          </p:cNvCxnSpPr>
          <p:nvPr/>
        </p:nvCxnSpPr>
        <p:spPr>
          <a:xfrm>
            <a:off x="6888079" y="2064075"/>
            <a:ext cx="1213800" cy="435900"/>
          </a:xfrm>
          <a:prstGeom prst="straightConnector1">
            <a:avLst/>
          </a:prstGeom>
          <a:noFill/>
          <a:ln w="28575" cap="flat" cmpd="sng">
            <a:solidFill>
              <a:schemeClr val="dk1"/>
            </a:solidFill>
            <a:prstDash val="solid"/>
            <a:miter lim="800000"/>
            <a:headEnd type="none" w="sm" len="sm"/>
            <a:tailEnd type="triangle" w="med" len="med"/>
          </a:ln>
        </p:spPr>
      </p:cxnSp>
      <p:sp>
        <p:nvSpPr>
          <p:cNvPr id="1266" name="Google Shape;1266;p76"/>
          <p:cNvSpPr/>
          <p:nvPr/>
        </p:nvSpPr>
        <p:spPr>
          <a:xfrm>
            <a:off x="177200" y="2499926"/>
            <a:ext cx="1488300" cy="610800"/>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a:solidFill>
                  <a:schemeClr val="dk1"/>
                </a:solidFill>
                <a:latin typeface="Roboto Light"/>
                <a:ea typeface="Roboto Light"/>
                <a:cs typeface="Roboto Light"/>
                <a:sym typeface="Roboto Light"/>
              </a:rPr>
              <a:t>Continuous</a:t>
            </a:r>
            <a:endParaRPr sz="1100">
              <a:solidFill>
                <a:schemeClr val="dk1"/>
              </a:solidFill>
              <a:latin typeface="Roboto Light"/>
              <a:ea typeface="Roboto Light"/>
              <a:cs typeface="Roboto Light"/>
              <a:sym typeface="Roboto Light"/>
            </a:endParaRPr>
          </a:p>
        </p:txBody>
      </p:sp>
      <p:sp>
        <p:nvSpPr>
          <p:cNvPr id="1267" name="Google Shape;1267;p76"/>
          <p:cNvSpPr/>
          <p:nvPr/>
        </p:nvSpPr>
        <p:spPr>
          <a:xfrm>
            <a:off x="2932659" y="2499926"/>
            <a:ext cx="1118400" cy="610800"/>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a:solidFill>
                  <a:schemeClr val="dk1"/>
                </a:solidFill>
                <a:latin typeface="Roboto Light"/>
                <a:ea typeface="Roboto Light"/>
                <a:cs typeface="Roboto Light"/>
                <a:sym typeface="Roboto Light"/>
              </a:rPr>
              <a:t>Discrete</a:t>
            </a:r>
            <a:endParaRPr sz="1100">
              <a:solidFill>
                <a:schemeClr val="dk1"/>
              </a:solidFill>
              <a:latin typeface="Roboto Light"/>
              <a:ea typeface="Roboto Light"/>
              <a:cs typeface="Roboto Light"/>
              <a:sym typeface="Roboto Light"/>
            </a:endParaRPr>
          </a:p>
        </p:txBody>
      </p:sp>
      <p:cxnSp>
        <p:nvCxnSpPr>
          <p:cNvPr id="1268" name="Google Shape;1268;p76"/>
          <p:cNvCxnSpPr>
            <a:stCxn id="1252" idx="2"/>
            <a:endCxn id="1266" idx="0"/>
          </p:cNvCxnSpPr>
          <p:nvPr/>
        </p:nvCxnSpPr>
        <p:spPr>
          <a:xfrm flipH="1">
            <a:off x="921480" y="2064075"/>
            <a:ext cx="1377600" cy="435900"/>
          </a:xfrm>
          <a:prstGeom prst="straightConnector1">
            <a:avLst/>
          </a:prstGeom>
          <a:noFill/>
          <a:ln w="28575" cap="flat" cmpd="sng">
            <a:solidFill>
              <a:schemeClr val="dk1"/>
            </a:solidFill>
            <a:prstDash val="solid"/>
            <a:miter lim="800000"/>
            <a:headEnd type="none" w="sm" len="sm"/>
            <a:tailEnd type="triangle" w="med" len="med"/>
          </a:ln>
        </p:spPr>
      </p:cxnSp>
      <p:cxnSp>
        <p:nvCxnSpPr>
          <p:cNvPr id="1269" name="Google Shape;1269;p76"/>
          <p:cNvCxnSpPr>
            <a:stCxn id="1252" idx="2"/>
            <a:endCxn id="1267" idx="0"/>
          </p:cNvCxnSpPr>
          <p:nvPr/>
        </p:nvCxnSpPr>
        <p:spPr>
          <a:xfrm>
            <a:off x="2299080" y="2064075"/>
            <a:ext cx="1192800" cy="435900"/>
          </a:xfrm>
          <a:prstGeom prst="straightConnector1">
            <a:avLst/>
          </a:prstGeom>
          <a:noFill/>
          <a:ln w="28575" cap="flat" cmpd="sng">
            <a:solidFill>
              <a:schemeClr val="dk1"/>
            </a:solidFill>
            <a:prstDash val="solid"/>
            <a:miter lim="800000"/>
            <a:headEnd type="none" w="sm" len="sm"/>
            <a:tailEnd type="triangle" w="med" len="med"/>
          </a:ln>
        </p:spPr>
      </p:cxnSp>
      <p:sp>
        <p:nvSpPr>
          <p:cNvPr id="1270" name="Google Shape;1270;p76"/>
          <p:cNvSpPr txBox="1"/>
          <p:nvPr/>
        </p:nvSpPr>
        <p:spPr>
          <a:xfrm>
            <a:off x="2455375" y="3672275"/>
            <a:ext cx="23313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b="1">
                <a:solidFill>
                  <a:schemeClr val="dk1"/>
                </a:solidFill>
                <a:latin typeface="Roboto"/>
                <a:ea typeface="Roboto"/>
                <a:cs typeface="Roboto"/>
                <a:sym typeface="Roboto"/>
              </a:rPr>
              <a:t>Examples:</a:t>
            </a:r>
            <a:endParaRPr sz="1000" b="1">
              <a:latin typeface="Roboto"/>
              <a:ea typeface="Roboto"/>
              <a:cs typeface="Roboto"/>
              <a:sym typeface="Roboto"/>
            </a:endParaRPr>
          </a:p>
          <a:p>
            <a:pPr marL="215900" marR="0" lvl="0" indent="-203200" algn="l"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Number of siblings</a:t>
            </a:r>
            <a:endParaRPr>
              <a:latin typeface="Roboto Light"/>
              <a:ea typeface="Roboto Light"/>
              <a:cs typeface="Roboto Light"/>
              <a:sym typeface="Roboto Light"/>
            </a:endParaRPr>
          </a:p>
          <a:p>
            <a:pPr marL="215900" marR="0" lvl="0" indent="-184150" algn="l" rtl="0">
              <a:spcBef>
                <a:spcPts val="0"/>
              </a:spcBef>
              <a:spcAft>
                <a:spcPts val="0"/>
              </a:spcAft>
              <a:buSzPts val="1100"/>
              <a:buFont typeface="Roboto Light"/>
              <a:buChar char="•"/>
            </a:pPr>
            <a:r>
              <a:rPr lang="en">
                <a:latin typeface="Roboto Light"/>
                <a:ea typeface="Roboto Light"/>
                <a:cs typeface="Roboto Light"/>
                <a:sym typeface="Roboto Light"/>
              </a:rPr>
              <a:t>Number of classes</a:t>
            </a:r>
            <a:endParaRPr>
              <a:latin typeface="Roboto Light"/>
              <a:ea typeface="Roboto Light"/>
              <a:cs typeface="Roboto Light"/>
              <a:sym typeface="Roboto Light"/>
            </a:endParaRPr>
          </a:p>
        </p:txBody>
      </p:sp>
      <p:sp>
        <p:nvSpPr>
          <p:cNvPr id="1271" name="Google Shape;1271;p76"/>
          <p:cNvSpPr txBox="1"/>
          <p:nvPr/>
        </p:nvSpPr>
        <p:spPr>
          <a:xfrm>
            <a:off x="290975" y="830450"/>
            <a:ext cx="17979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chemeClr val="accent3"/>
                </a:solidFill>
                <a:latin typeface="Roboto"/>
                <a:ea typeface="Roboto"/>
                <a:cs typeface="Roboto"/>
                <a:sym typeface="Roboto"/>
              </a:rPr>
              <a:t>Intervals have</a:t>
            </a:r>
            <a:br>
              <a:rPr lang="en" sz="1500" b="1">
                <a:solidFill>
                  <a:schemeClr val="accent3"/>
                </a:solidFill>
                <a:latin typeface="Roboto"/>
                <a:ea typeface="Roboto"/>
                <a:cs typeface="Roboto"/>
                <a:sym typeface="Roboto"/>
              </a:rPr>
            </a:br>
            <a:r>
              <a:rPr lang="en" sz="1500" b="1">
                <a:solidFill>
                  <a:schemeClr val="accent3"/>
                </a:solidFill>
                <a:latin typeface="Roboto"/>
                <a:ea typeface="Roboto"/>
                <a:cs typeface="Roboto"/>
                <a:sym typeface="Roboto"/>
              </a:rPr>
              <a:t>meaning.</a:t>
            </a:r>
            <a:endParaRPr sz="1100" b="1">
              <a:solidFill>
                <a:schemeClr val="accent3"/>
              </a:solidFill>
              <a:latin typeface="Roboto"/>
              <a:ea typeface="Roboto"/>
              <a:cs typeface="Roboto"/>
              <a:sym typeface="Roboto"/>
            </a:endParaRPr>
          </a:p>
        </p:txBody>
      </p:sp>
      <p:sp>
        <p:nvSpPr>
          <p:cNvPr id="1272" name="Google Shape;1272;p76"/>
          <p:cNvSpPr txBox="1"/>
          <p:nvPr/>
        </p:nvSpPr>
        <p:spPr>
          <a:xfrm>
            <a:off x="2455375" y="3121325"/>
            <a:ext cx="21090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Roboto Light"/>
                <a:ea typeface="Roboto Light"/>
                <a:cs typeface="Roboto Light"/>
                <a:sym typeface="Roboto Light"/>
              </a:rPr>
              <a:t>Finite possible values</a:t>
            </a:r>
            <a:endParaRPr sz="1100">
              <a:latin typeface="Roboto Light"/>
              <a:ea typeface="Roboto Light"/>
              <a:cs typeface="Roboto Light"/>
              <a:sym typeface="Roboto Light"/>
            </a:endParaRPr>
          </a:p>
        </p:txBody>
      </p:sp>
      <p:sp>
        <p:nvSpPr>
          <p:cNvPr id="1273" name="Google Shape;1273;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1274" name="Google Shape;1274;p76"/>
          <p:cNvSpPr/>
          <p:nvPr/>
        </p:nvSpPr>
        <p:spPr>
          <a:xfrm>
            <a:off x="2753025" y="4525825"/>
            <a:ext cx="5767800" cy="53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Note that </a:t>
            </a:r>
            <a:r>
              <a:rPr lang="en" sz="1600" b="1">
                <a:latin typeface="Roboto"/>
                <a:ea typeface="Roboto"/>
                <a:cs typeface="Roboto"/>
                <a:sym typeface="Roboto"/>
              </a:rPr>
              <a:t>qualitative variables</a:t>
            </a:r>
            <a:r>
              <a:rPr lang="en" sz="1600">
                <a:latin typeface="Roboto Light"/>
                <a:ea typeface="Roboto Light"/>
                <a:cs typeface="Roboto Light"/>
                <a:sym typeface="Roboto Light"/>
              </a:rPr>
              <a:t> could have numeric levels; conversely, </a:t>
            </a:r>
            <a:r>
              <a:rPr lang="en" sz="1600" b="1">
                <a:latin typeface="Roboto"/>
                <a:ea typeface="Roboto"/>
                <a:cs typeface="Roboto"/>
                <a:sym typeface="Roboto"/>
              </a:rPr>
              <a:t>quantitative variables</a:t>
            </a:r>
            <a:r>
              <a:rPr lang="en" sz="1600">
                <a:latin typeface="Roboto Light"/>
                <a:ea typeface="Roboto Light"/>
                <a:cs typeface="Roboto Light"/>
                <a:sym typeface="Roboto Light"/>
              </a:rPr>
              <a:t> could be stored as strings!</a:t>
            </a:r>
            <a:endParaRPr sz="1600">
              <a:latin typeface="Roboto Light"/>
              <a:ea typeface="Roboto Light"/>
              <a:cs typeface="Roboto Light"/>
              <a:sym typeface="Roboto Light"/>
            </a:endParaRPr>
          </a:p>
        </p:txBody>
      </p:sp>
      <p:sp>
        <p:nvSpPr>
          <p:cNvPr id="1275" name="Google Shape;1275;p76"/>
          <p:cNvSpPr txBox="1">
            <a:spLocks noGrp="1"/>
          </p:cNvSpPr>
          <p:nvPr>
            <p:ph type="title"/>
          </p:nvPr>
        </p:nvSpPr>
        <p:spPr>
          <a:xfrm>
            <a:off x="0" y="0"/>
            <a:ext cx="8520600" cy="393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entury Gothic"/>
              <a:buNone/>
            </a:pPr>
            <a:r>
              <a:rPr lang="en"/>
              <a:t>Variable Feature Types</a:t>
            </a:r>
            <a:endParaRPr/>
          </a:p>
        </p:txBody>
      </p:sp>
      <p:sp>
        <p:nvSpPr>
          <p:cNvPr id="1276" name="Google Shape;1276;p76"/>
          <p:cNvSpPr txBox="1"/>
          <p:nvPr/>
        </p:nvSpPr>
        <p:spPr>
          <a:xfrm>
            <a:off x="5856150" y="507788"/>
            <a:ext cx="2616300" cy="831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chemeClr val="accent2"/>
                </a:solidFill>
                <a:latin typeface="Roboto"/>
                <a:ea typeface="Roboto"/>
                <a:cs typeface="Roboto"/>
                <a:sym typeface="Roboto"/>
              </a:rPr>
              <a:t>Many variables do not fit neatly in one of these categories!!</a:t>
            </a:r>
            <a:endParaRPr b="1">
              <a:solidFill>
                <a:schemeClr val="accent2"/>
              </a:solidFill>
              <a:latin typeface="Roboto"/>
              <a:ea typeface="Roboto"/>
              <a:cs typeface="Roboto"/>
              <a:sym typeface="Roboto"/>
            </a:endParaRPr>
          </a:p>
        </p:txBody>
      </p:sp>
      <p:sp>
        <p:nvSpPr>
          <p:cNvPr id="1277" name="Google Shape;1277;p76"/>
          <p:cNvSpPr/>
          <p:nvPr/>
        </p:nvSpPr>
        <p:spPr>
          <a:xfrm>
            <a:off x="1698850" y="1035909"/>
            <a:ext cx="376000" cy="362600"/>
          </a:xfrm>
          <a:custGeom>
            <a:avLst/>
            <a:gdLst/>
            <a:ahLst/>
            <a:cxnLst/>
            <a:rect l="l" t="t" r="r" b="b"/>
            <a:pathLst>
              <a:path w="15040" h="14504" extrusionOk="0">
                <a:moveTo>
                  <a:pt x="0" y="238"/>
                </a:moveTo>
                <a:cubicBezTo>
                  <a:pt x="3139" y="238"/>
                  <a:pt x="6695" y="-627"/>
                  <a:pt x="9386" y="988"/>
                </a:cubicBezTo>
                <a:cubicBezTo>
                  <a:pt x="13396" y="3393"/>
                  <a:pt x="17323" y="12413"/>
                  <a:pt x="13141" y="14504"/>
                </a:cubicBezTo>
              </a:path>
            </a:pathLst>
          </a:custGeom>
          <a:noFill/>
          <a:ln w="19050" cap="flat" cmpd="sng">
            <a:solidFill>
              <a:schemeClr val="accent3"/>
            </a:solidFill>
            <a:prstDash val="solid"/>
            <a:round/>
            <a:headEnd type="none" w="med" len="med"/>
            <a:tailEnd type="triangle" w="med" len="med"/>
          </a:ln>
        </p:spPr>
      </p:sp>
      <p:cxnSp>
        <p:nvCxnSpPr>
          <p:cNvPr id="1278" name="Google Shape;1278;p76"/>
          <p:cNvCxnSpPr>
            <a:stCxn id="1253" idx="2"/>
            <a:endCxn id="1263" idx="0"/>
          </p:cNvCxnSpPr>
          <p:nvPr/>
        </p:nvCxnSpPr>
        <p:spPr>
          <a:xfrm flipH="1">
            <a:off x="5775079" y="2064075"/>
            <a:ext cx="1113000" cy="4359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6"/>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266"/>
                                        </p:tgtEl>
                                        <p:attrNameLst>
                                          <p:attrName>style.visibility</p:attrName>
                                        </p:attrNameLst>
                                      </p:cBhvr>
                                      <p:to>
                                        <p:strVal val="visible"/>
                                      </p:to>
                                    </p:set>
                                    <p:animEffect transition="in" filter="fade">
                                      <p:cBhvr>
                                        <p:cTn id="11" dur="1"/>
                                        <p:tgtEl>
                                          <p:spTgt spid="1266"/>
                                        </p:tgtEl>
                                      </p:cBhvr>
                                    </p:animEffect>
                                  </p:childTnLst>
                                </p:cTn>
                              </p:par>
                              <p:par>
                                <p:cTn id="12" presetID="10" presetClass="entr" presetSubtype="0" fill="hold" nodeType="withEffect">
                                  <p:stCondLst>
                                    <p:cond delay="0"/>
                                  </p:stCondLst>
                                  <p:childTnLst>
                                    <p:set>
                                      <p:cBhvr>
                                        <p:cTn id="13" dur="1" fill="hold">
                                          <p:stCondLst>
                                            <p:cond delay="0"/>
                                          </p:stCondLst>
                                        </p:cTn>
                                        <p:tgtEl>
                                          <p:spTgt spid="1267"/>
                                        </p:tgtEl>
                                        <p:attrNameLst>
                                          <p:attrName>style.visibility</p:attrName>
                                        </p:attrNameLst>
                                      </p:cBhvr>
                                      <p:to>
                                        <p:strVal val="visible"/>
                                      </p:to>
                                    </p:set>
                                    <p:animEffect transition="in" filter="fade">
                                      <p:cBhvr>
                                        <p:cTn id="14" dur="1"/>
                                        <p:tgtEl>
                                          <p:spTgt spid="1267"/>
                                        </p:tgtEl>
                                      </p:cBhvr>
                                    </p:animEffect>
                                  </p:childTnLst>
                                </p:cTn>
                              </p:par>
                              <p:par>
                                <p:cTn id="15" presetID="10" presetClass="entr" presetSubtype="0" fill="hold" nodeType="withEffect">
                                  <p:stCondLst>
                                    <p:cond delay="0"/>
                                  </p:stCondLst>
                                  <p:childTnLst>
                                    <p:set>
                                      <p:cBhvr>
                                        <p:cTn id="16" dur="1" fill="hold">
                                          <p:stCondLst>
                                            <p:cond delay="0"/>
                                          </p:stCondLst>
                                        </p:cTn>
                                        <p:tgtEl>
                                          <p:spTgt spid="1268"/>
                                        </p:tgtEl>
                                        <p:attrNameLst>
                                          <p:attrName>style.visibility</p:attrName>
                                        </p:attrNameLst>
                                      </p:cBhvr>
                                      <p:to>
                                        <p:strVal val="visible"/>
                                      </p:to>
                                    </p:set>
                                    <p:animEffect transition="in" filter="fade">
                                      <p:cBhvr>
                                        <p:cTn id="17" dur="1"/>
                                        <p:tgtEl>
                                          <p:spTgt spid="1268"/>
                                        </p:tgtEl>
                                      </p:cBhvr>
                                    </p:animEffect>
                                  </p:childTnLst>
                                </p:cTn>
                              </p:par>
                              <p:par>
                                <p:cTn id="18" presetID="1" presetClass="entr" presetSubtype="0" fill="hold" nodeType="withEffect">
                                  <p:stCondLst>
                                    <p:cond delay="0"/>
                                  </p:stCondLst>
                                  <p:childTnLst>
                                    <p:set>
                                      <p:cBhvr>
                                        <p:cTn id="19" dur="1" fill="hold">
                                          <p:stCondLst>
                                            <p:cond delay="0"/>
                                          </p:stCondLst>
                                        </p:cTn>
                                        <p:tgtEl>
                                          <p:spTgt spid="126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7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7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5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5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5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6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6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6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6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7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27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77"/>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 Types</a:t>
            </a:r>
            <a:endParaRPr/>
          </a:p>
        </p:txBody>
      </p:sp>
      <p:sp>
        <p:nvSpPr>
          <p:cNvPr id="1284" name="Google Shape;1284;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1285" name="Google Shape;1285;p77"/>
          <p:cNvSpPr/>
          <p:nvPr/>
        </p:nvSpPr>
        <p:spPr>
          <a:xfrm>
            <a:off x="745025" y="486775"/>
            <a:ext cx="3461400" cy="6831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What is the feature type (i.e., variable type) of each variable?</a:t>
            </a:r>
            <a:endParaRPr>
              <a:latin typeface="Roboto"/>
              <a:ea typeface="Roboto"/>
              <a:cs typeface="Roboto"/>
              <a:sym typeface="Roboto"/>
            </a:endParaRPr>
          </a:p>
        </p:txBody>
      </p:sp>
      <p:sp>
        <p:nvSpPr>
          <p:cNvPr id="1286" name="Google Shape;1286;p77"/>
          <p:cNvSpPr txBox="1"/>
          <p:nvPr/>
        </p:nvSpPr>
        <p:spPr>
          <a:xfrm>
            <a:off x="107050" y="478175"/>
            <a:ext cx="5487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a:latin typeface="Roboto Light"/>
                <a:ea typeface="Roboto Light"/>
                <a:cs typeface="Roboto Light"/>
                <a:sym typeface="Roboto Light"/>
              </a:rPr>
              <a:t>🤔</a:t>
            </a:r>
            <a:endParaRPr sz="3900">
              <a:latin typeface="Roboto Light"/>
              <a:ea typeface="Roboto Light"/>
              <a:cs typeface="Roboto Light"/>
              <a:sym typeface="Roboto Light"/>
            </a:endParaRPr>
          </a:p>
        </p:txBody>
      </p:sp>
      <p:graphicFrame>
        <p:nvGraphicFramePr>
          <p:cNvPr id="1287" name="Google Shape;1287;p77"/>
          <p:cNvGraphicFramePr/>
          <p:nvPr/>
        </p:nvGraphicFramePr>
        <p:xfrm>
          <a:off x="356925" y="1263053"/>
          <a:ext cx="4749375" cy="3660760"/>
        </p:xfrm>
        <a:graphic>
          <a:graphicData uri="http://schemas.openxmlformats.org/drawingml/2006/table">
            <a:tbl>
              <a:tblPr firstRow="1" bandRow="1">
                <a:noFill/>
              </a:tblPr>
              <a:tblGrid>
                <a:gridCol w="342725">
                  <a:extLst>
                    <a:ext uri="{9D8B030D-6E8A-4147-A177-3AD203B41FA5}">
                      <a16:colId xmlns:a16="http://schemas.microsoft.com/office/drawing/2014/main" val="20000"/>
                    </a:ext>
                  </a:extLst>
                </a:gridCol>
                <a:gridCol w="1921375">
                  <a:extLst>
                    <a:ext uri="{9D8B030D-6E8A-4147-A177-3AD203B41FA5}">
                      <a16:colId xmlns:a16="http://schemas.microsoft.com/office/drawing/2014/main" val="20001"/>
                    </a:ext>
                  </a:extLst>
                </a:gridCol>
                <a:gridCol w="2485275">
                  <a:extLst>
                    <a:ext uri="{9D8B030D-6E8A-4147-A177-3AD203B41FA5}">
                      <a16:colId xmlns:a16="http://schemas.microsoft.com/office/drawing/2014/main" val="20002"/>
                    </a:ext>
                  </a:extLst>
                </a:gridCol>
              </a:tblGrid>
              <a:tr h="424700">
                <a:tc>
                  <a:txBody>
                    <a:bodyPr/>
                    <a:lstStyle/>
                    <a:p>
                      <a:pPr marL="0" marR="0" lvl="0" indent="0" algn="l" rtl="0">
                        <a:spcBef>
                          <a:spcPts val="0"/>
                        </a:spcBef>
                        <a:spcAft>
                          <a:spcPts val="0"/>
                        </a:spcAft>
                        <a:buNone/>
                      </a:pPr>
                      <a:r>
                        <a:rPr lang="en" sz="1600">
                          <a:latin typeface="Roboto"/>
                          <a:ea typeface="Roboto"/>
                          <a:cs typeface="Roboto"/>
                          <a:sym typeface="Roboto"/>
                        </a:rPr>
                        <a:t>Q</a:t>
                      </a:r>
                      <a:endParaRPr sz="1600">
                        <a:latin typeface="Roboto"/>
                        <a:ea typeface="Roboto"/>
                        <a:cs typeface="Roboto"/>
                        <a:sym typeface="Roboto"/>
                      </a:endParaRPr>
                    </a:p>
                  </a:txBody>
                  <a:tcPr marL="68600" marR="68600" marT="34300" marB="34300" anchor="b">
                    <a:solidFill>
                      <a:schemeClr val="accent3"/>
                    </a:solidFill>
                  </a:tcPr>
                </a:tc>
                <a:tc>
                  <a:txBody>
                    <a:bodyPr/>
                    <a:lstStyle/>
                    <a:p>
                      <a:pPr marL="0" marR="0" lvl="0" indent="0" algn="l" rtl="0">
                        <a:spcBef>
                          <a:spcPts val="0"/>
                        </a:spcBef>
                        <a:spcAft>
                          <a:spcPts val="0"/>
                        </a:spcAft>
                        <a:buNone/>
                      </a:pPr>
                      <a:r>
                        <a:rPr lang="en" sz="1600">
                          <a:latin typeface="Roboto"/>
                          <a:ea typeface="Roboto"/>
                          <a:cs typeface="Roboto"/>
                          <a:sym typeface="Roboto"/>
                        </a:rPr>
                        <a:t>Variable</a:t>
                      </a:r>
                      <a:endParaRPr sz="1600">
                        <a:latin typeface="Roboto"/>
                        <a:ea typeface="Roboto"/>
                        <a:cs typeface="Roboto"/>
                        <a:sym typeface="Roboto"/>
                      </a:endParaRPr>
                    </a:p>
                  </a:txBody>
                  <a:tcPr marL="68600" marR="68600" marT="34300" marB="34300" anchor="b">
                    <a:solidFill>
                      <a:schemeClr val="accent3"/>
                    </a:solidFill>
                  </a:tcPr>
                </a:tc>
                <a:tc>
                  <a:txBody>
                    <a:bodyPr/>
                    <a:lstStyle/>
                    <a:p>
                      <a:pPr marL="0" marR="0" lvl="0" indent="0" algn="l" rtl="0">
                        <a:spcBef>
                          <a:spcPts val="0"/>
                        </a:spcBef>
                        <a:spcAft>
                          <a:spcPts val="0"/>
                        </a:spcAft>
                        <a:buNone/>
                      </a:pPr>
                      <a:r>
                        <a:rPr lang="en" sz="1600">
                          <a:latin typeface="Roboto"/>
                          <a:ea typeface="Roboto"/>
                          <a:cs typeface="Roboto"/>
                          <a:sym typeface="Roboto"/>
                        </a:rPr>
                        <a:t>Feature Type</a:t>
                      </a:r>
                      <a:endParaRPr sz="1300">
                        <a:latin typeface="Roboto"/>
                        <a:ea typeface="Roboto"/>
                        <a:cs typeface="Roboto"/>
                        <a:sym typeface="Roboto"/>
                      </a:endParaRPr>
                    </a:p>
                  </a:txBody>
                  <a:tcPr marL="68600" marR="68600" marT="34300" marB="34300" anchor="b">
                    <a:solidFill>
                      <a:schemeClr val="accent3"/>
                    </a:solidFill>
                  </a:tcPr>
                </a:tc>
                <a:extLst>
                  <a:ext uri="{0D108BD9-81ED-4DB2-BD59-A6C34878D82A}">
                    <a16:rowId xmlns:a16="http://schemas.microsoft.com/office/drawing/2014/main" val="10000"/>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1</a:t>
                      </a:r>
                      <a:endParaRPr sz="16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CO</a:t>
                      </a:r>
                      <a:r>
                        <a:rPr lang="en" sz="1600" baseline="-25000">
                          <a:latin typeface="Roboto Light"/>
                          <a:ea typeface="Roboto Light"/>
                          <a:cs typeface="Roboto Light"/>
                          <a:sym typeface="Roboto Light"/>
                        </a:rPr>
                        <a:t>2</a:t>
                      </a:r>
                      <a:r>
                        <a:rPr lang="en" sz="1600">
                          <a:latin typeface="Roboto Light"/>
                          <a:ea typeface="Roboto Light"/>
                          <a:cs typeface="Roboto Light"/>
                          <a:sym typeface="Roboto Light"/>
                        </a:rPr>
                        <a:t> level (ppm)</a:t>
                      </a:r>
                      <a:endParaRPr sz="16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endParaRPr sz="1600">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1"/>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2</a:t>
                      </a:r>
                      <a:endParaRPr sz="16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TB cases in 2021</a:t>
                      </a:r>
                      <a:endParaRPr sz="13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endParaRPr sz="16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2"/>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3</a:t>
                      </a:r>
                      <a:endParaRPr sz="16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GPA</a:t>
                      </a:r>
                      <a:endParaRPr sz="13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endParaRPr sz="1600">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3"/>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4</a:t>
                      </a:r>
                      <a:endParaRPr sz="16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Income bracket</a:t>
                      </a:r>
                      <a:endParaRPr sz="1300">
                        <a:latin typeface="Roboto Light"/>
                        <a:ea typeface="Roboto Light"/>
                        <a:cs typeface="Roboto Light"/>
                        <a:sym typeface="Roboto Light"/>
                      </a:endParaRPr>
                    </a:p>
                    <a:p>
                      <a:pPr marL="0" marR="0" lvl="0" indent="0" algn="l" rtl="0">
                        <a:spcBef>
                          <a:spcPts val="0"/>
                        </a:spcBef>
                        <a:spcAft>
                          <a:spcPts val="0"/>
                        </a:spcAft>
                        <a:buNone/>
                      </a:pPr>
                      <a:r>
                        <a:rPr lang="en" sz="1600">
                          <a:latin typeface="Roboto Light"/>
                          <a:ea typeface="Roboto Light"/>
                          <a:cs typeface="Roboto Light"/>
                          <a:sym typeface="Roboto Light"/>
                        </a:rPr>
                        <a:t>(low, med, high)</a:t>
                      </a:r>
                      <a:endParaRPr sz="13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endParaRPr sz="16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4"/>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5</a:t>
                      </a:r>
                      <a:endParaRPr sz="16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Race/Ethnicity</a:t>
                      </a:r>
                      <a:endParaRPr sz="13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endParaRPr sz="1600">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5"/>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6</a:t>
                      </a:r>
                      <a:endParaRPr sz="16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Number of years of education</a:t>
                      </a:r>
                      <a:endParaRPr sz="13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endParaRPr sz="16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6"/>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7</a:t>
                      </a:r>
                      <a:endParaRPr sz="16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Yelp Rating</a:t>
                      </a:r>
                      <a:endParaRPr sz="13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endParaRPr sz="1600">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7"/>
                  </a:ext>
                </a:extLst>
              </a:tr>
            </a:tbl>
          </a:graphicData>
        </a:graphic>
      </p:graphicFrame>
      <p:sp>
        <p:nvSpPr>
          <p:cNvPr id="1288" name="Google Shape;1288;p77"/>
          <p:cNvSpPr/>
          <p:nvPr/>
        </p:nvSpPr>
        <p:spPr>
          <a:xfrm>
            <a:off x="5581802" y="1128800"/>
            <a:ext cx="1293000" cy="393600"/>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b="1">
                <a:solidFill>
                  <a:schemeClr val="accent3"/>
                </a:solidFill>
                <a:latin typeface="Roboto"/>
                <a:ea typeface="Roboto"/>
                <a:cs typeface="Roboto"/>
                <a:sym typeface="Roboto"/>
              </a:rPr>
              <a:t>Quantitative</a:t>
            </a:r>
            <a:endParaRPr b="1">
              <a:solidFill>
                <a:schemeClr val="accent3"/>
              </a:solidFill>
              <a:latin typeface="Roboto"/>
              <a:ea typeface="Roboto"/>
              <a:cs typeface="Roboto"/>
              <a:sym typeface="Roboto"/>
            </a:endParaRPr>
          </a:p>
        </p:txBody>
      </p:sp>
      <p:sp>
        <p:nvSpPr>
          <p:cNvPr id="1289" name="Google Shape;1289;p77"/>
          <p:cNvSpPr/>
          <p:nvPr/>
        </p:nvSpPr>
        <p:spPr>
          <a:xfrm>
            <a:off x="7551290" y="1146800"/>
            <a:ext cx="1293000" cy="375600"/>
          </a:xfrm>
          <a:prstGeom prst="roundRect">
            <a:avLst>
              <a:gd name="adj" fmla="val 16667"/>
            </a:avLst>
          </a:prstGeom>
          <a:solidFill>
            <a:schemeClr val="lt1"/>
          </a:solidFill>
          <a:ln w="285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b="1">
                <a:solidFill>
                  <a:schemeClr val="accent4"/>
                </a:solidFill>
                <a:latin typeface="Roboto"/>
                <a:ea typeface="Roboto"/>
                <a:cs typeface="Roboto"/>
                <a:sym typeface="Roboto"/>
              </a:rPr>
              <a:t>Qualitative </a:t>
            </a:r>
            <a:endParaRPr b="1">
              <a:solidFill>
                <a:schemeClr val="accent4"/>
              </a:solidFill>
              <a:latin typeface="Roboto"/>
              <a:ea typeface="Roboto"/>
              <a:cs typeface="Roboto"/>
              <a:sym typeface="Roboto"/>
            </a:endParaRPr>
          </a:p>
        </p:txBody>
      </p:sp>
      <p:cxnSp>
        <p:nvCxnSpPr>
          <p:cNvPr id="1290" name="Google Shape;1290;p77"/>
          <p:cNvCxnSpPr>
            <a:stCxn id="1291" idx="2"/>
            <a:endCxn id="1288" idx="0"/>
          </p:cNvCxnSpPr>
          <p:nvPr/>
        </p:nvCxnSpPr>
        <p:spPr>
          <a:xfrm flipH="1">
            <a:off x="6228398" y="726550"/>
            <a:ext cx="978900" cy="402300"/>
          </a:xfrm>
          <a:prstGeom prst="straightConnector1">
            <a:avLst/>
          </a:prstGeom>
          <a:noFill/>
          <a:ln w="28575" cap="flat" cmpd="sng">
            <a:solidFill>
              <a:schemeClr val="dk1"/>
            </a:solidFill>
            <a:prstDash val="solid"/>
            <a:miter lim="800000"/>
            <a:headEnd type="none" w="sm" len="sm"/>
            <a:tailEnd type="triangle" w="med" len="med"/>
          </a:ln>
        </p:spPr>
      </p:cxnSp>
      <p:cxnSp>
        <p:nvCxnSpPr>
          <p:cNvPr id="1292" name="Google Shape;1292;p77"/>
          <p:cNvCxnSpPr>
            <a:stCxn id="1291" idx="2"/>
            <a:endCxn id="1289" idx="0"/>
          </p:cNvCxnSpPr>
          <p:nvPr/>
        </p:nvCxnSpPr>
        <p:spPr>
          <a:xfrm>
            <a:off x="7207298" y="726550"/>
            <a:ext cx="990600" cy="420300"/>
          </a:xfrm>
          <a:prstGeom prst="straightConnector1">
            <a:avLst/>
          </a:prstGeom>
          <a:noFill/>
          <a:ln w="28575" cap="flat" cmpd="sng">
            <a:solidFill>
              <a:schemeClr val="dk1"/>
            </a:solidFill>
            <a:prstDash val="solid"/>
            <a:miter lim="800000"/>
            <a:headEnd type="none" w="sm" len="sm"/>
            <a:tailEnd type="triangle" w="med" len="med"/>
          </a:ln>
        </p:spPr>
      </p:cxnSp>
      <p:sp>
        <p:nvSpPr>
          <p:cNvPr id="1293" name="Google Shape;1293;p77"/>
          <p:cNvSpPr/>
          <p:nvPr/>
        </p:nvSpPr>
        <p:spPr>
          <a:xfrm>
            <a:off x="7330748" y="2059900"/>
            <a:ext cx="723300" cy="537600"/>
          </a:xfrm>
          <a:prstGeom prst="roundRect">
            <a:avLst>
              <a:gd name="adj" fmla="val 16667"/>
            </a:avLst>
          </a:prstGeom>
          <a:solidFill>
            <a:schemeClr val="lt1"/>
          </a:solidFill>
          <a:ln w="285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dk1"/>
                </a:solidFill>
                <a:latin typeface="Roboto Light"/>
                <a:ea typeface="Roboto Light"/>
                <a:cs typeface="Roboto Light"/>
                <a:sym typeface="Roboto Light"/>
              </a:rPr>
              <a:t>Ord-</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inal</a:t>
            </a:r>
            <a:endParaRPr>
              <a:solidFill>
                <a:schemeClr val="dk1"/>
              </a:solidFill>
              <a:latin typeface="Roboto Light"/>
              <a:ea typeface="Roboto Light"/>
              <a:cs typeface="Roboto Light"/>
              <a:sym typeface="Roboto Light"/>
            </a:endParaRPr>
          </a:p>
        </p:txBody>
      </p:sp>
      <p:sp>
        <p:nvSpPr>
          <p:cNvPr id="1294" name="Google Shape;1294;p77"/>
          <p:cNvSpPr/>
          <p:nvPr/>
        </p:nvSpPr>
        <p:spPr>
          <a:xfrm>
            <a:off x="8268300" y="2059900"/>
            <a:ext cx="723300" cy="537600"/>
          </a:xfrm>
          <a:prstGeom prst="roundRect">
            <a:avLst>
              <a:gd name="adj" fmla="val 16667"/>
            </a:avLst>
          </a:prstGeom>
          <a:solidFill>
            <a:schemeClr val="lt1"/>
          </a:solidFill>
          <a:ln w="285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dk1"/>
                </a:solidFill>
                <a:latin typeface="Roboto Light"/>
                <a:ea typeface="Roboto Light"/>
                <a:cs typeface="Roboto Light"/>
                <a:sym typeface="Roboto Light"/>
              </a:rPr>
              <a:t>Nom-</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inal</a:t>
            </a:r>
            <a:endParaRPr>
              <a:solidFill>
                <a:schemeClr val="dk1"/>
              </a:solidFill>
              <a:latin typeface="Roboto Light"/>
              <a:ea typeface="Roboto Light"/>
              <a:cs typeface="Roboto Light"/>
              <a:sym typeface="Roboto Light"/>
            </a:endParaRPr>
          </a:p>
        </p:txBody>
      </p:sp>
      <p:cxnSp>
        <p:nvCxnSpPr>
          <p:cNvPr id="1295" name="Google Shape;1295;p77"/>
          <p:cNvCxnSpPr>
            <a:stCxn id="1289" idx="2"/>
            <a:endCxn id="1293" idx="0"/>
          </p:cNvCxnSpPr>
          <p:nvPr/>
        </p:nvCxnSpPr>
        <p:spPr>
          <a:xfrm flipH="1">
            <a:off x="7692290" y="1522400"/>
            <a:ext cx="505500" cy="537600"/>
          </a:xfrm>
          <a:prstGeom prst="straightConnector1">
            <a:avLst/>
          </a:prstGeom>
          <a:noFill/>
          <a:ln w="28575" cap="flat" cmpd="sng">
            <a:solidFill>
              <a:schemeClr val="dk1"/>
            </a:solidFill>
            <a:prstDash val="solid"/>
            <a:miter lim="800000"/>
            <a:headEnd type="none" w="sm" len="sm"/>
            <a:tailEnd type="triangle" w="med" len="med"/>
          </a:ln>
        </p:spPr>
      </p:cxnSp>
      <p:cxnSp>
        <p:nvCxnSpPr>
          <p:cNvPr id="1296" name="Google Shape;1296;p77"/>
          <p:cNvCxnSpPr>
            <a:stCxn id="1289" idx="2"/>
            <a:endCxn id="1294" idx="0"/>
          </p:cNvCxnSpPr>
          <p:nvPr/>
        </p:nvCxnSpPr>
        <p:spPr>
          <a:xfrm>
            <a:off x="8197790" y="1522400"/>
            <a:ext cx="432300" cy="537600"/>
          </a:xfrm>
          <a:prstGeom prst="straightConnector1">
            <a:avLst/>
          </a:prstGeom>
          <a:noFill/>
          <a:ln w="28575" cap="flat" cmpd="sng">
            <a:solidFill>
              <a:schemeClr val="dk1"/>
            </a:solidFill>
            <a:prstDash val="solid"/>
            <a:miter lim="800000"/>
            <a:headEnd type="none" w="sm" len="sm"/>
            <a:tailEnd type="triangle" w="med" len="med"/>
          </a:ln>
        </p:spPr>
      </p:cxnSp>
      <p:sp>
        <p:nvSpPr>
          <p:cNvPr id="1297" name="Google Shape;1297;p77"/>
          <p:cNvSpPr/>
          <p:nvPr/>
        </p:nvSpPr>
        <p:spPr>
          <a:xfrm>
            <a:off x="5273575" y="2059900"/>
            <a:ext cx="862200" cy="537600"/>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dk1"/>
                </a:solidFill>
                <a:latin typeface="Roboto Light"/>
                <a:ea typeface="Roboto Light"/>
                <a:cs typeface="Roboto Light"/>
                <a:sym typeface="Roboto Light"/>
              </a:rPr>
              <a:t>Cont-</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inuous</a:t>
            </a:r>
            <a:endParaRPr>
              <a:solidFill>
                <a:schemeClr val="dk1"/>
              </a:solidFill>
              <a:latin typeface="Roboto Light"/>
              <a:ea typeface="Roboto Light"/>
              <a:cs typeface="Roboto Light"/>
              <a:sym typeface="Roboto Light"/>
            </a:endParaRPr>
          </a:p>
        </p:txBody>
      </p:sp>
      <p:sp>
        <p:nvSpPr>
          <p:cNvPr id="1298" name="Google Shape;1298;p77"/>
          <p:cNvSpPr/>
          <p:nvPr/>
        </p:nvSpPr>
        <p:spPr>
          <a:xfrm>
            <a:off x="6327217" y="2059900"/>
            <a:ext cx="723300" cy="537600"/>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dk1"/>
                </a:solidFill>
                <a:latin typeface="Roboto Light"/>
                <a:ea typeface="Roboto Light"/>
                <a:cs typeface="Roboto Light"/>
                <a:sym typeface="Roboto Light"/>
              </a:rPr>
              <a:t>Dis-</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crete</a:t>
            </a:r>
            <a:endParaRPr>
              <a:solidFill>
                <a:schemeClr val="dk1"/>
              </a:solidFill>
              <a:latin typeface="Roboto Light"/>
              <a:ea typeface="Roboto Light"/>
              <a:cs typeface="Roboto Light"/>
              <a:sym typeface="Roboto Light"/>
            </a:endParaRPr>
          </a:p>
        </p:txBody>
      </p:sp>
      <p:cxnSp>
        <p:nvCxnSpPr>
          <p:cNvPr id="1299" name="Google Shape;1299;p77"/>
          <p:cNvCxnSpPr>
            <a:stCxn id="1288" idx="2"/>
            <a:endCxn id="1297" idx="0"/>
          </p:cNvCxnSpPr>
          <p:nvPr/>
        </p:nvCxnSpPr>
        <p:spPr>
          <a:xfrm flipH="1">
            <a:off x="5704802" y="1522400"/>
            <a:ext cx="523500" cy="537600"/>
          </a:xfrm>
          <a:prstGeom prst="straightConnector1">
            <a:avLst/>
          </a:prstGeom>
          <a:noFill/>
          <a:ln w="28575" cap="flat" cmpd="sng">
            <a:solidFill>
              <a:schemeClr val="dk1"/>
            </a:solidFill>
            <a:prstDash val="solid"/>
            <a:miter lim="800000"/>
            <a:headEnd type="none" w="sm" len="sm"/>
            <a:tailEnd type="triangle" w="med" len="med"/>
          </a:ln>
        </p:spPr>
      </p:cxnSp>
      <p:cxnSp>
        <p:nvCxnSpPr>
          <p:cNvPr id="1300" name="Google Shape;1300;p77"/>
          <p:cNvCxnSpPr>
            <a:stCxn id="1288" idx="2"/>
            <a:endCxn id="1298" idx="0"/>
          </p:cNvCxnSpPr>
          <p:nvPr/>
        </p:nvCxnSpPr>
        <p:spPr>
          <a:xfrm>
            <a:off x="6228302" y="1522400"/>
            <a:ext cx="460500" cy="537600"/>
          </a:xfrm>
          <a:prstGeom prst="straightConnector1">
            <a:avLst/>
          </a:prstGeom>
          <a:noFill/>
          <a:ln w="28575" cap="flat" cmpd="sng">
            <a:solidFill>
              <a:schemeClr val="dk1"/>
            </a:solidFill>
            <a:prstDash val="solid"/>
            <a:miter lim="800000"/>
            <a:headEnd type="none" w="sm" len="sm"/>
            <a:tailEnd type="triangle" w="med" len="med"/>
          </a:ln>
        </p:spPr>
      </p:cxnSp>
      <p:sp>
        <p:nvSpPr>
          <p:cNvPr id="1291" name="Google Shape;1291;p77"/>
          <p:cNvSpPr/>
          <p:nvPr/>
        </p:nvSpPr>
        <p:spPr>
          <a:xfrm>
            <a:off x="6560798" y="438250"/>
            <a:ext cx="1293000" cy="288300"/>
          </a:xfrm>
          <a:prstGeom prst="roundRect">
            <a:avLst>
              <a:gd name="adj" fmla="val 16667"/>
            </a:avLst>
          </a:prstGeom>
          <a:solidFill>
            <a:schemeClr val="lt1"/>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a:solidFill>
                  <a:schemeClr val="dk1"/>
                </a:solidFill>
                <a:latin typeface="Roboto Light"/>
                <a:ea typeface="Roboto Light"/>
                <a:cs typeface="Roboto Light"/>
                <a:sym typeface="Roboto Light"/>
              </a:rPr>
              <a:t>Variable</a:t>
            </a:r>
            <a:endParaRPr sz="1600">
              <a:solidFill>
                <a:schemeClr val="dk1"/>
              </a:solidFill>
              <a:latin typeface="Roboto Light"/>
              <a:ea typeface="Roboto Light"/>
              <a:cs typeface="Roboto Light"/>
              <a:sym typeface="Roboto Light"/>
            </a:endParaRPr>
          </a:p>
        </p:txBody>
      </p:sp>
      <p:sp>
        <p:nvSpPr>
          <p:cNvPr id="1301" name="Google Shape;1301;p77"/>
          <p:cNvSpPr txBox="1"/>
          <p:nvPr/>
        </p:nvSpPr>
        <p:spPr>
          <a:xfrm>
            <a:off x="5474425" y="2597500"/>
            <a:ext cx="46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Roboto Light"/>
                <a:ea typeface="Roboto Light"/>
                <a:cs typeface="Roboto Light"/>
                <a:sym typeface="Roboto Light"/>
              </a:rPr>
              <a:t>A</a:t>
            </a:r>
            <a:endParaRPr sz="2000">
              <a:latin typeface="Roboto Light"/>
              <a:ea typeface="Roboto Light"/>
              <a:cs typeface="Roboto Light"/>
              <a:sym typeface="Roboto Light"/>
            </a:endParaRPr>
          </a:p>
        </p:txBody>
      </p:sp>
      <p:sp>
        <p:nvSpPr>
          <p:cNvPr id="1302" name="Google Shape;1302;p77"/>
          <p:cNvSpPr txBox="1"/>
          <p:nvPr/>
        </p:nvSpPr>
        <p:spPr>
          <a:xfrm>
            <a:off x="6458625" y="2597500"/>
            <a:ext cx="46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Roboto Light"/>
                <a:ea typeface="Roboto Light"/>
                <a:cs typeface="Roboto Light"/>
                <a:sym typeface="Roboto Light"/>
              </a:rPr>
              <a:t>B</a:t>
            </a:r>
            <a:endParaRPr sz="2000">
              <a:latin typeface="Roboto Light"/>
              <a:ea typeface="Roboto Light"/>
              <a:cs typeface="Roboto Light"/>
              <a:sym typeface="Roboto Light"/>
            </a:endParaRPr>
          </a:p>
        </p:txBody>
      </p:sp>
      <p:sp>
        <p:nvSpPr>
          <p:cNvPr id="1303" name="Google Shape;1303;p77"/>
          <p:cNvSpPr txBox="1"/>
          <p:nvPr/>
        </p:nvSpPr>
        <p:spPr>
          <a:xfrm>
            <a:off x="7442825" y="2597500"/>
            <a:ext cx="46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Roboto Light"/>
                <a:ea typeface="Roboto Light"/>
                <a:cs typeface="Roboto Light"/>
                <a:sym typeface="Roboto Light"/>
              </a:rPr>
              <a:t>C</a:t>
            </a:r>
            <a:endParaRPr sz="2000">
              <a:latin typeface="Roboto Light"/>
              <a:ea typeface="Roboto Light"/>
              <a:cs typeface="Roboto Light"/>
              <a:sym typeface="Roboto Light"/>
            </a:endParaRPr>
          </a:p>
        </p:txBody>
      </p:sp>
      <p:sp>
        <p:nvSpPr>
          <p:cNvPr id="1304" name="Google Shape;1304;p77"/>
          <p:cNvSpPr txBox="1"/>
          <p:nvPr/>
        </p:nvSpPr>
        <p:spPr>
          <a:xfrm>
            <a:off x="8427025" y="2597500"/>
            <a:ext cx="46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Roboto Light"/>
                <a:ea typeface="Roboto Light"/>
                <a:cs typeface="Roboto Light"/>
                <a:sym typeface="Roboto Light"/>
              </a:rPr>
              <a:t>D</a:t>
            </a:r>
            <a:endParaRPr sz="20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p:nvPr/>
        </p:nvSpPr>
        <p:spPr>
          <a:xfrm>
            <a:off x="385650" y="917625"/>
            <a:ext cx="8301300" cy="31134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600"/>
              </a:spcBef>
              <a:spcAft>
                <a:spcPts val="0"/>
              </a:spcAft>
              <a:buSzPts val="2000"/>
              <a:buFont typeface="Helvetica Neue"/>
              <a:buChar char="●"/>
            </a:pPr>
            <a:r>
              <a:rPr lang="en" sz="2000">
                <a:latin typeface="Helvetica Neue"/>
                <a:ea typeface="Helvetica Neue"/>
                <a:cs typeface="Helvetica Neue"/>
                <a:sym typeface="Helvetica Neue"/>
              </a:rPr>
              <a:t>Example: log files; e.g., Apache web server (</a:t>
            </a:r>
            <a:r>
              <a:rPr lang="en" sz="2400">
                <a:solidFill>
                  <a:schemeClr val="dk2"/>
                </a:solidFill>
                <a:latin typeface="Courier New"/>
                <a:ea typeface="Courier New"/>
                <a:cs typeface="Courier New"/>
                <a:sym typeface="Courier New"/>
              </a:rPr>
              <a:t>httpd</a:t>
            </a: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a:p>
            <a:pPr marL="914400" marR="0" lvl="1" indent="-355600" algn="l" rtl="0">
              <a:lnSpc>
                <a:spcPct val="90000"/>
              </a:lnSpc>
              <a:spcBef>
                <a:spcPts val="1000"/>
              </a:spcBef>
              <a:spcAft>
                <a:spcPts val="0"/>
              </a:spcAft>
              <a:buSzPts val="2000"/>
              <a:buFont typeface="Helvetica Neue"/>
              <a:buChar char="○"/>
            </a:pPr>
            <a:r>
              <a:rPr lang="en" sz="2000">
                <a:latin typeface="Helvetica Neue"/>
                <a:ea typeface="Helvetica Neue"/>
                <a:cs typeface="Helvetica Neue"/>
                <a:sym typeface="Helvetica Neue"/>
              </a:rPr>
              <a:t>Entities = requests from clients to server</a:t>
            </a:r>
            <a:endParaRPr sz="2000">
              <a:latin typeface="Helvetica Neue"/>
              <a:ea typeface="Helvetica Neue"/>
              <a:cs typeface="Helvetica Neue"/>
              <a:sym typeface="Helvetica Neue"/>
            </a:endParaRPr>
          </a:p>
          <a:p>
            <a:pPr marL="457200" marR="0" lvl="0" indent="0" algn="l" rtl="0">
              <a:lnSpc>
                <a:spcPct val="90000"/>
              </a:lnSpc>
              <a:spcBef>
                <a:spcPts val="1000"/>
              </a:spcBef>
              <a:spcAft>
                <a:spcPts val="1000"/>
              </a:spcAft>
              <a:buNone/>
            </a:pPr>
            <a:endParaRPr sz="2000">
              <a:latin typeface="Helvetica Neue"/>
              <a:ea typeface="Helvetica Neue"/>
              <a:cs typeface="Helvetica Neue"/>
              <a:sym typeface="Helvetica Neue"/>
            </a:endParaRPr>
          </a:p>
        </p:txBody>
      </p:sp>
      <p:sp>
        <p:nvSpPr>
          <p:cNvPr id="313" name="Google Shape;313;p50"/>
          <p:cNvSpPr txBox="1">
            <a:spLocks noGrp="1"/>
          </p:cNvSpPr>
          <p:nvPr>
            <p:ph type="title"/>
          </p:nvPr>
        </p:nvSpPr>
        <p:spPr>
          <a:xfrm>
            <a:off x="292500" y="151900"/>
            <a:ext cx="8559000" cy="755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3600" b="0">
                <a:solidFill>
                  <a:srgbClr val="000000"/>
                </a:solidFill>
                <a:latin typeface="Helvetica Neue"/>
                <a:ea typeface="Helvetica Neue"/>
                <a:cs typeface="Helvetica Neue"/>
                <a:sym typeface="Helvetica Neue"/>
              </a:rPr>
              <a:t>Flat model</a:t>
            </a:r>
            <a:endParaRPr sz="3600">
              <a:solidFill>
                <a:srgbClr val="000000"/>
              </a:solidFill>
              <a:latin typeface="Helvetica Neue"/>
              <a:ea typeface="Helvetica Neue"/>
              <a:cs typeface="Helvetica Neue"/>
              <a:sym typeface="Helvetica Neue"/>
            </a:endParaRPr>
          </a:p>
        </p:txBody>
      </p:sp>
      <p:sp>
        <p:nvSpPr>
          <p:cNvPr id="314" name="Google Shape;314;p50"/>
          <p:cNvSpPr txBox="1">
            <a:spLocks noGrp="1"/>
          </p:cNvSpPr>
          <p:nvPr>
            <p:ph type="body" idx="4294967295"/>
          </p:nvPr>
        </p:nvSpPr>
        <p:spPr>
          <a:xfrm>
            <a:off x="838200" y="1909948"/>
            <a:ext cx="8229600" cy="23958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None/>
            </a:pPr>
            <a:r>
              <a:rPr lang="en" sz="1400" b="0" i="0" u="none" strike="noStrike" cap="none">
                <a:solidFill>
                  <a:srgbClr val="999999"/>
                </a:solidFill>
                <a:latin typeface="Courier New"/>
                <a:ea typeface="Courier New"/>
                <a:cs typeface="Courier New"/>
                <a:sym typeface="Courier New"/>
              </a:rPr>
              <a:t>66.249.65.107 - - [08/Oct/2007:04:54:20 -0400] "GET /support.html HTTP/1.1" 200 11179 "-" "Mozilla/5.0 (compatible; Googlebot/2.1; +http://www.google.com/bot.html)"</a:t>
            </a:r>
            <a:endParaRPr sz="1400">
              <a:solidFill>
                <a:srgbClr val="999999"/>
              </a:solidFill>
            </a:endParaRPr>
          </a:p>
          <a:p>
            <a:pPr marL="342900" marR="0" lvl="0" indent="-231140" algn="l" rtl="0">
              <a:lnSpc>
                <a:spcPct val="110000"/>
              </a:lnSpc>
              <a:spcBef>
                <a:spcPts val="352"/>
              </a:spcBef>
              <a:spcAft>
                <a:spcPts val="0"/>
              </a:spcAft>
              <a:buClr>
                <a:schemeClr val="dk1"/>
              </a:buClr>
              <a:buSzPts val="1760"/>
              <a:buFont typeface="Arial"/>
              <a:buNone/>
            </a:pPr>
            <a:endParaRPr sz="800" b="0" i="0" u="none" strike="noStrike" cap="none">
              <a:solidFill>
                <a:srgbClr val="999999"/>
              </a:solidFill>
              <a:latin typeface="Courier New"/>
              <a:ea typeface="Courier New"/>
              <a:cs typeface="Courier New"/>
              <a:sym typeface="Courier New"/>
            </a:endParaRPr>
          </a:p>
          <a:p>
            <a:pPr marL="0" marR="0" lvl="0" indent="0" algn="l" rtl="0">
              <a:lnSpc>
                <a:spcPct val="110000"/>
              </a:lnSpc>
              <a:spcBef>
                <a:spcPts val="352"/>
              </a:spcBef>
              <a:spcAft>
                <a:spcPts val="0"/>
              </a:spcAft>
              <a:buNone/>
            </a:pPr>
            <a:r>
              <a:rPr lang="en" sz="1400" b="0" i="0" u="none" strike="noStrike" cap="none">
                <a:solidFill>
                  <a:srgbClr val="999999"/>
                </a:solidFill>
                <a:latin typeface="Courier New"/>
                <a:ea typeface="Courier New"/>
                <a:cs typeface="Courier New"/>
                <a:sym typeface="Courier New"/>
              </a:rPr>
              <a:t>111.111.111.111 - - [08/Oct/2007:11:17:55 -0400] "GET / HTTP/1.1" 200 10801 "http://www.google.com/search?q=</a:t>
            </a:r>
            <a:r>
              <a:rPr lang="en" sz="1400">
                <a:solidFill>
                  <a:srgbClr val="999999"/>
                </a:solidFill>
                <a:latin typeface="Courier New"/>
                <a:ea typeface="Courier New"/>
                <a:cs typeface="Courier New"/>
                <a:sym typeface="Courier New"/>
              </a:rPr>
              <a:t>in+love+with+ada+lovelace+what+to+do</a:t>
            </a:r>
            <a:r>
              <a:rPr lang="en" sz="1400" b="0" i="0" u="none" strike="noStrike" cap="none">
                <a:solidFill>
                  <a:srgbClr val="999999"/>
                </a:solidFill>
                <a:latin typeface="Courier New"/>
                <a:ea typeface="Courier New"/>
                <a:cs typeface="Courier New"/>
                <a:sym typeface="Courier New"/>
              </a:rPr>
              <a:t>&amp;ie=utf-8&amp;oe=utf-8&amp;aq=t&amp;rls=org.mozilla:en-US:official&amp;client=firefox-a" "Mozilla/5.0 (Windows; U; Windows NT 5.2; en-US; rv:1.8.1.7) Gecko/20070914 Firefox/2.0.0.7"</a:t>
            </a:r>
            <a:endParaRPr sz="1400">
              <a:solidFill>
                <a:srgbClr val="999999"/>
              </a:solidFill>
            </a:endParaRPr>
          </a:p>
          <a:p>
            <a:pPr marL="111760" marR="0" lvl="0" indent="0" algn="l" rtl="0">
              <a:lnSpc>
                <a:spcPct val="85227"/>
              </a:lnSpc>
              <a:spcBef>
                <a:spcPts val="352"/>
              </a:spcBef>
              <a:spcAft>
                <a:spcPts val="1600"/>
              </a:spcAft>
              <a:buClr>
                <a:schemeClr val="dk1"/>
              </a:buClr>
              <a:buSzPts val="1760"/>
              <a:buFont typeface="Arial"/>
              <a:buNone/>
            </a:pPr>
            <a:endParaRPr sz="1400" b="0" i="0" u="none" strike="noStrike" cap="none">
              <a:solidFill>
                <a:srgbClr val="999999"/>
              </a:solidFill>
              <a:latin typeface="Calibri"/>
              <a:ea typeface="Calibri"/>
              <a:cs typeface="Calibri"/>
              <a:sym typeface="Calibri"/>
            </a:endParaRPr>
          </a:p>
        </p:txBody>
      </p:sp>
      <p:sp>
        <p:nvSpPr>
          <p:cNvPr id="315" name="Google Shape;315;p50"/>
          <p:cNvSpPr/>
          <p:nvPr/>
        </p:nvSpPr>
        <p:spPr>
          <a:xfrm>
            <a:off x="368325" y="4224957"/>
            <a:ext cx="8229600" cy="831300"/>
          </a:xfrm>
          <a:prstGeom prst="rect">
            <a:avLst/>
          </a:prstGeom>
          <a:noFill/>
          <a:ln>
            <a:noFill/>
          </a:ln>
        </p:spPr>
        <p:txBody>
          <a:bodyPr spcFirstLastPara="1" wrap="square" lIns="91425" tIns="45700" rIns="91425" bIns="45700" anchor="t" anchorCtr="0">
            <a:noAutofit/>
          </a:bodyPr>
          <a:lstStyle/>
          <a:p>
            <a:pPr marL="457200" marR="0" lvl="0" indent="-355600" algn="l" rtl="0">
              <a:spcBef>
                <a:spcPts val="0"/>
              </a:spcBef>
              <a:spcAft>
                <a:spcPts val="0"/>
              </a:spcAft>
              <a:buSzPts val="2000"/>
              <a:buFont typeface="Helvetica Neue"/>
              <a:buChar char="●"/>
            </a:pPr>
            <a:r>
              <a:rPr lang="en" sz="2000">
                <a:latin typeface="Helvetica Neue"/>
                <a:ea typeface="Helvetica Neue"/>
                <a:cs typeface="Helvetica Neue"/>
                <a:sym typeface="Helvetica Neue"/>
              </a:rPr>
              <a:t>Another common format: CSV (“comma-separated vector”)</a:t>
            </a:r>
            <a:endParaRPr sz="2000" i="0" u="none" strike="noStrike" cap="none">
              <a:latin typeface="Helvetica Neue"/>
              <a:ea typeface="Helvetica Neue"/>
              <a:cs typeface="Helvetica Neue"/>
              <a:sym typeface="Helvetica Neue"/>
            </a:endParaRPr>
          </a:p>
        </p:txBody>
      </p:sp>
      <p:sp>
        <p:nvSpPr>
          <p:cNvPr id="6" name="Rectangle 5">
            <a:extLst>
              <a:ext uri="{FF2B5EF4-FFF2-40B4-BE49-F238E27FC236}">
                <a16:creationId xmlns:a16="http://schemas.microsoft.com/office/drawing/2014/main" id="{D635ACB1-2E96-AC4E-B4BB-30CF2A384CA4}"/>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79"/>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 Types</a:t>
            </a:r>
            <a:endParaRPr/>
          </a:p>
        </p:txBody>
      </p:sp>
      <p:sp>
        <p:nvSpPr>
          <p:cNvPr id="1319" name="Google Shape;1319;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
        <p:nvSpPr>
          <p:cNvPr id="1320" name="Google Shape;1320;p79"/>
          <p:cNvSpPr/>
          <p:nvPr/>
        </p:nvSpPr>
        <p:spPr>
          <a:xfrm>
            <a:off x="745025" y="486775"/>
            <a:ext cx="3461400" cy="6831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What is the feature type of each variable?</a:t>
            </a:r>
            <a:endParaRPr>
              <a:latin typeface="Roboto"/>
              <a:ea typeface="Roboto"/>
              <a:cs typeface="Roboto"/>
              <a:sym typeface="Roboto"/>
            </a:endParaRPr>
          </a:p>
        </p:txBody>
      </p:sp>
      <p:sp>
        <p:nvSpPr>
          <p:cNvPr id="1321" name="Google Shape;1321;p79"/>
          <p:cNvSpPr txBox="1"/>
          <p:nvPr/>
        </p:nvSpPr>
        <p:spPr>
          <a:xfrm>
            <a:off x="107050" y="478175"/>
            <a:ext cx="5487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a:latin typeface="Roboto Light"/>
                <a:ea typeface="Roboto Light"/>
                <a:cs typeface="Roboto Light"/>
                <a:sym typeface="Roboto Light"/>
              </a:rPr>
              <a:t>🤔</a:t>
            </a:r>
            <a:endParaRPr sz="3900">
              <a:latin typeface="Roboto Light"/>
              <a:ea typeface="Roboto Light"/>
              <a:cs typeface="Roboto Light"/>
              <a:sym typeface="Roboto Light"/>
            </a:endParaRPr>
          </a:p>
        </p:txBody>
      </p:sp>
      <p:graphicFrame>
        <p:nvGraphicFramePr>
          <p:cNvPr id="1322" name="Google Shape;1322;p79"/>
          <p:cNvGraphicFramePr/>
          <p:nvPr/>
        </p:nvGraphicFramePr>
        <p:xfrm>
          <a:off x="356925" y="1263053"/>
          <a:ext cx="4749375" cy="3660760"/>
        </p:xfrm>
        <a:graphic>
          <a:graphicData uri="http://schemas.openxmlformats.org/drawingml/2006/table">
            <a:tbl>
              <a:tblPr firstRow="1" bandRow="1">
                <a:noFill/>
              </a:tblPr>
              <a:tblGrid>
                <a:gridCol w="342725">
                  <a:extLst>
                    <a:ext uri="{9D8B030D-6E8A-4147-A177-3AD203B41FA5}">
                      <a16:colId xmlns:a16="http://schemas.microsoft.com/office/drawing/2014/main" val="20000"/>
                    </a:ext>
                  </a:extLst>
                </a:gridCol>
                <a:gridCol w="1921375">
                  <a:extLst>
                    <a:ext uri="{9D8B030D-6E8A-4147-A177-3AD203B41FA5}">
                      <a16:colId xmlns:a16="http://schemas.microsoft.com/office/drawing/2014/main" val="20001"/>
                    </a:ext>
                  </a:extLst>
                </a:gridCol>
                <a:gridCol w="2485275">
                  <a:extLst>
                    <a:ext uri="{9D8B030D-6E8A-4147-A177-3AD203B41FA5}">
                      <a16:colId xmlns:a16="http://schemas.microsoft.com/office/drawing/2014/main" val="20002"/>
                    </a:ext>
                  </a:extLst>
                </a:gridCol>
              </a:tblGrid>
              <a:tr h="424700">
                <a:tc>
                  <a:txBody>
                    <a:bodyPr/>
                    <a:lstStyle/>
                    <a:p>
                      <a:pPr marL="0" marR="0" lvl="0" indent="0" algn="l" rtl="0">
                        <a:spcBef>
                          <a:spcPts val="0"/>
                        </a:spcBef>
                        <a:spcAft>
                          <a:spcPts val="0"/>
                        </a:spcAft>
                        <a:buNone/>
                      </a:pPr>
                      <a:r>
                        <a:rPr lang="en" sz="1600">
                          <a:latin typeface="Roboto"/>
                          <a:ea typeface="Roboto"/>
                          <a:cs typeface="Roboto"/>
                          <a:sym typeface="Roboto"/>
                        </a:rPr>
                        <a:t>Q</a:t>
                      </a:r>
                      <a:endParaRPr sz="1600">
                        <a:latin typeface="Roboto"/>
                        <a:ea typeface="Roboto"/>
                        <a:cs typeface="Roboto"/>
                        <a:sym typeface="Roboto"/>
                      </a:endParaRPr>
                    </a:p>
                  </a:txBody>
                  <a:tcPr marL="68600" marR="68600" marT="34300" marB="34300" anchor="b">
                    <a:solidFill>
                      <a:schemeClr val="accent3"/>
                    </a:solidFill>
                  </a:tcPr>
                </a:tc>
                <a:tc>
                  <a:txBody>
                    <a:bodyPr/>
                    <a:lstStyle/>
                    <a:p>
                      <a:pPr marL="0" marR="0" lvl="0" indent="0" algn="l" rtl="0">
                        <a:spcBef>
                          <a:spcPts val="0"/>
                        </a:spcBef>
                        <a:spcAft>
                          <a:spcPts val="0"/>
                        </a:spcAft>
                        <a:buNone/>
                      </a:pPr>
                      <a:r>
                        <a:rPr lang="en" sz="1600">
                          <a:latin typeface="Roboto"/>
                          <a:ea typeface="Roboto"/>
                          <a:cs typeface="Roboto"/>
                          <a:sym typeface="Roboto"/>
                        </a:rPr>
                        <a:t>Variable</a:t>
                      </a:r>
                      <a:endParaRPr sz="1600">
                        <a:latin typeface="Roboto"/>
                        <a:ea typeface="Roboto"/>
                        <a:cs typeface="Roboto"/>
                        <a:sym typeface="Roboto"/>
                      </a:endParaRPr>
                    </a:p>
                  </a:txBody>
                  <a:tcPr marL="68600" marR="68600" marT="34300" marB="34300" anchor="b">
                    <a:solidFill>
                      <a:schemeClr val="accent3"/>
                    </a:solidFill>
                  </a:tcPr>
                </a:tc>
                <a:tc>
                  <a:txBody>
                    <a:bodyPr/>
                    <a:lstStyle/>
                    <a:p>
                      <a:pPr marL="0" marR="0" lvl="0" indent="0" algn="l" rtl="0">
                        <a:spcBef>
                          <a:spcPts val="0"/>
                        </a:spcBef>
                        <a:spcAft>
                          <a:spcPts val="0"/>
                        </a:spcAft>
                        <a:buNone/>
                      </a:pPr>
                      <a:r>
                        <a:rPr lang="en" sz="1600">
                          <a:latin typeface="Roboto"/>
                          <a:ea typeface="Roboto"/>
                          <a:cs typeface="Roboto"/>
                          <a:sym typeface="Roboto"/>
                        </a:rPr>
                        <a:t>Feature Type</a:t>
                      </a:r>
                      <a:endParaRPr sz="1300">
                        <a:latin typeface="Roboto"/>
                        <a:ea typeface="Roboto"/>
                        <a:cs typeface="Roboto"/>
                        <a:sym typeface="Roboto"/>
                      </a:endParaRPr>
                    </a:p>
                  </a:txBody>
                  <a:tcPr marL="68600" marR="68600" marT="34300" marB="34300" anchor="b">
                    <a:lnB w="127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1</a:t>
                      </a:r>
                      <a:endParaRPr sz="16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CO</a:t>
                      </a:r>
                      <a:r>
                        <a:rPr lang="en" sz="1600" baseline="-25000">
                          <a:latin typeface="Roboto Light"/>
                          <a:ea typeface="Roboto Light"/>
                          <a:cs typeface="Roboto Light"/>
                          <a:sym typeface="Roboto Light"/>
                        </a:rPr>
                        <a:t>2</a:t>
                      </a:r>
                      <a:r>
                        <a:rPr lang="en" sz="1600">
                          <a:latin typeface="Roboto Light"/>
                          <a:ea typeface="Roboto Light"/>
                          <a:cs typeface="Roboto Light"/>
                          <a:sym typeface="Roboto Light"/>
                        </a:rPr>
                        <a:t> level (ppm)</a:t>
                      </a:r>
                      <a:endParaRPr sz="1600">
                        <a:latin typeface="Roboto Light"/>
                        <a:ea typeface="Roboto Light"/>
                        <a:cs typeface="Roboto Light"/>
                        <a:sym typeface="Roboto Light"/>
                      </a:endParaRPr>
                    </a:p>
                  </a:txBody>
                  <a:tcPr marL="68600" marR="68600" marT="34300" marB="34300">
                    <a:lnR w="12700" cap="flat" cmpd="sng">
                      <a:solidFill>
                        <a:schemeClr val="lt1"/>
                      </a:solidFill>
                      <a:prstDash val="solid"/>
                      <a:round/>
                      <a:headEnd type="none" w="sm" len="sm"/>
                      <a:tailEnd type="none" w="sm" len="sm"/>
                    </a:lnR>
                    <a:solidFill>
                      <a:srgbClr val="F3F3F3"/>
                    </a:solidFill>
                  </a:tcPr>
                </a:tc>
                <a:tc>
                  <a:txBody>
                    <a:bodyPr/>
                    <a:lstStyle/>
                    <a:p>
                      <a:pPr marL="0" lvl="0" indent="0" algn="l" rtl="0">
                        <a:spcBef>
                          <a:spcPts val="0"/>
                        </a:spcBef>
                        <a:spcAft>
                          <a:spcPts val="0"/>
                        </a:spcAft>
                        <a:buNone/>
                      </a:pPr>
                      <a:endParaRPr/>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2</a:t>
                      </a:r>
                      <a:endParaRPr sz="16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Number of siblings</a:t>
                      </a:r>
                      <a:endParaRPr sz="1300">
                        <a:latin typeface="Roboto Light"/>
                        <a:ea typeface="Roboto Light"/>
                        <a:cs typeface="Roboto Light"/>
                        <a:sym typeface="Roboto Light"/>
                      </a:endParaRPr>
                    </a:p>
                  </a:txBody>
                  <a:tcPr marL="68600" marR="68600" marT="34300" marB="34300">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None/>
                      </a:pPr>
                      <a:endParaRPr/>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3</a:t>
                      </a:r>
                      <a:endParaRPr sz="16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GPA</a:t>
                      </a:r>
                      <a:endParaRPr sz="1300">
                        <a:latin typeface="Roboto Light"/>
                        <a:ea typeface="Roboto Light"/>
                        <a:cs typeface="Roboto Light"/>
                        <a:sym typeface="Roboto Light"/>
                      </a:endParaRPr>
                    </a:p>
                  </a:txBody>
                  <a:tcPr marL="68600" marR="68600" marT="34300" marB="34300">
                    <a:lnR w="12700" cap="flat" cmpd="sng">
                      <a:solidFill>
                        <a:schemeClr val="lt1"/>
                      </a:solidFill>
                      <a:prstDash val="solid"/>
                      <a:round/>
                      <a:headEnd type="none" w="sm" len="sm"/>
                      <a:tailEnd type="none" w="sm" len="sm"/>
                    </a:lnR>
                    <a:solidFill>
                      <a:srgbClr val="F3F3F3"/>
                    </a:solidFill>
                  </a:tcPr>
                </a:tc>
                <a:tc>
                  <a:txBody>
                    <a:bodyPr/>
                    <a:lstStyle/>
                    <a:p>
                      <a:pPr marL="0" lvl="0" indent="0" algn="l" rtl="0">
                        <a:spcBef>
                          <a:spcPts val="0"/>
                        </a:spcBef>
                        <a:spcAft>
                          <a:spcPts val="0"/>
                        </a:spcAft>
                        <a:buNone/>
                      </a:pPr>
                      <a:endParaRPr/>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4</a:t>
                      </a:r>
                      <a:endParaRPr sz="16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Income bracket</a:t>
                      </a:r>
                      <a:endParaRPr sz="1300">
                        <a:latin typeface="Roboto Light"/>
                        <a:ea typeface="Roboto Light"/>
                        <a:cs typeface="Roboto Light"/>
                        <a:sym typeface="Roboto Light"/>
                      </a:endParaRPr>
                    </a:p>
                    <a:p>
                      <a:pPr marL="0" marR="0" lvl="0" indent="0" algn="l" rtl="0">
                        <a:spcBef>
                          <a:spcPts val="0"/>
                        </a:spcBef>
                        <a:spcAft>
                          <a:spcPts val="0"/>
                        </a:spcAft>
                        <a:buNone/>
                      </a:pPr>
                      <a:r>
                        <a:rPr lang="en" sz="1600">
                          <a:latin typeface="Roboto Light"/>
                          <a:ea typeface="Roboto Light"/>
                          <a:cs typeface="Roboto Light"/>
                          <a:sym typeface="Roboto Light"/>
                        </a:rPr>
                        <a:t>(low, med, high)</a:t>
                      </a:r>
                      <a:endParaRPr sz="1300">
                        <a:latin typeface="Roboto Light"/>
                        <a:ea typeface="Roboto Light"/>
                        <a:cs typeface="Roboto Light"/>
                        <a:sym typeface="Roboto Light"/>
                      </a:endParaRPr>
                    </a:p>
                  </a:txBody>
                  <a:tcPr marL="68600" marR="68600" marT="34300" marB="34300">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None/>
                      </a:pPr>
                      <a:endParaRPr/>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5</a:t>
                      </a:r>
                      <a:endParaRPr sz="16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Race/Ethnicity</a:t>
                      </a:r>
                      <a:endParaRPr sz="1300">
                        <a:latin typeface="Roboto Light"/>
                        <a:ea typeface="Roboto Light"/>
                        <a:cs typeface="Roboto Light"/>
                        <a:sym typeface="Roboto Light"/>
                      </a:endParaRPr>
                    </a:p>
                  </a:txBody>
                  <a:tcPr marL="68600" marR="68600" marT="34300" marB="34300">
                    <a:lnR w="12700" cap="flat" cmpd="sng">
                      <a:solidFill>
                        <a:schemeClr val="lt1"/>
                      </a:solidFill>
                      <a:prstDash val="solid"/>
                      <a:round/>
                      <a:headEnd type="none" w="sm" len="sm"/>
                      <a:tailEnd type="none" w="sm" len="sm"/>
                    </a:lnR>
                    <a:solidFill>
                      <a:srgbClr val="F3F3F3"/>
                    </a:solidFill>
                  </a:tcPr>
                </a:tc>
                <a:tc>
                  <a:txBody>
                    <a:bodyPr/>
                    <a:lstStyle/>
                    <a:p>
                      <a:pPr marL="0" lvl="0" indent="0" algn="l" rtl="0">
                        <a:spcBef>
                          <a:spcPts val="0"/>
                        </a:spcBef>
                        <a:spcAft>
                          <a:spcPts val="0"/>
                        </a:spcAft>
                        <a:buNone/>
                      </a:pPr>
                      <a:endParaRPr/>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6</a:t>
                      </a:r>
                      <a:endParaRPr sz="16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Number of years of education</a:t>
                      </a:r>
                      <a:endParaRPr sz="1300">
                        <a:latin typeface="Roboto Light"/>
                        <a:ea typeface="Roboto Light"/>
                        <a:cs typeface="Roboto Light"/>
                        <a:sym typeface="Roboto Light"/>
                      </a:endParaRPr>
                    </a:p>
                  </a:txBody>
                  <a:tcPr marL="68600" marR="68600" marT="34300" marB="34300">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None/>
                      </a:pPr>
                      <a:endParaRPr/>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424700">
                <a:tc>
                  <a:txBody>
                    <a:bodyPr/>
                    <a:lstStyle/>
                    <a:p>
                      <a:pPr marL="0" marR="0" lvl="0" indent="0" algn="l" rtl="0">
                        <a:spcBef>
                          <a:spcPts val="0"/>
                        </a:spcBef>
                        <a:spcAft>
                          <a:spcPts val="0"/>
                        </a:spcAft>
                        <a:buNone/>
                      </a:pPr>
                      <a:r>
                        <a:rPr lang="en" sz="1600">
                          <a:latin typeface="Roboto Light"/>
                          <a:ea typeface="Roboto Light"/>
                          <a:cs typeface="Roboto Light"/>
                          <a:sym typeface="Roboto Light"/>
                        </a:rPr>
                        <a:t>7</a:t>
                      </a:r>
                      <a:endParaRPr sz="1600">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600">
                          <a:latin typeface="Roboto Light"/>
                          <a:ea typeface="Roboto Light"/>
                          <a:cs typeface="Roboto Light"/>
                          <a:sym typeface="Roboto Light"/>
                        </a:rPr>
                        <a:t>Yelp Rating</a:t>
                      </a:r>
                      <a:endParaRPr sz="1300">
                        <a:latin typeface="Roboto Light"/>
                        <a:ea typeface="Roboto Light"/>
                        <a:cs typeface="Roboto Light"/>
                        <a:sym typeface="Roboto Light"/>
                      </a:endParaRPr>
                    </a:p>
                  </a:txBody>
                  <a:tcPr marL="68600" marR="68600" marT="34300" marB="34300">
                    <a:lnR w="12700" cap="flat" cmpd="sng">
                      <a:solidFill>
                        <a:schemeClr val="lt1"/>
                      </a:solidFill>
                      <a:prstDash val="solid"/>
                      <a:round/>
                      <a:headEnd type="none" w="sm" len="sm"/>
                      <a:tailEnd type="none" w="sm" len="sm"/>
                    </a:lnR>
                    <a:solidFill>
                      <a:srgbClr val="F3F3F3"/>
                    </a:solidFill>
                  </a:tcPr>
                </a:tc>
                <a:tc>
                  <a:txBody>
                    <a:bodyPr/>
                    <a:lstStyle/>
                    <a:p>
                      <a:pPr marL="0" lvl="0" indent="0" algn="l" rtl="0">
                        <a:spcBef>
                          <a:spcPts val="0"/>
                        </a:spcBef>
                        <a:spcAft>
                          <a:spcPts val="0"/>
                        </a:spcAft>
                        <a:buNone/>
                      </a:pPr>
                      <a:endParaRPr/>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1323" name="Google Shape;1323;p79"/>
          <p:cNvSpPr/>
          <p:nvPr/>
        </p:nvSpPr>
        <p:spPr>
          <a:xfrm>
            <a:off x="5273575" y="3510550"/>
            <a:ext cx="3461400" cy="132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Many of these examples show how “shaggy” these categories are!!</a:t>
            </a:r>
            <a:endParaRPr sz="1600">
              <a:latin typeface="Roboto Light"/>
              <a:ea typeface="Roboto Light"/>
              <a:cs typeface="Roboto Light"/>
              <a:sym typeface="Roboto Light"/>
            </a:endParaRPr>
          </a:p>
          <a:p>
            <a:pPr marL="0" lvl="0" indent="0" algn="l" rtl="0">
              <a:spcBef>
                <a:spcPts val="0"/>
              </a:spcBef>
              <a:spcAft>
                <a:spcPts val="0"/>
              </a:spcAft>
              <a:buNone/>
            </a:pPr>
            <a:r>
              <a:rPr lang="en" sz="1600">
                <a:latin typeface="Roboto Light"/>
                <a:ea typeface="Roboto Light"/>
                <a:cs typeface="Roboto Light"/>
                <a:sym typeface="Roboto Light"/>
              </a:rPr>
              <a:t>We will revisit variable types when we learn how to visualize variables.</a:t>
            </a:r>
            <a:endParaRPr sz="1600">
              <a:latin typeface="Roboto Light"/>
              <a:ea typeface="Roboto Light"/>
              <a:cs typeface="Roboto Light"/>
              <a:sym typeface="Roboto Light"/>
            </a:endParaRPr>
          </a:p>
        </p:txBody>
      </p:sp>
      <p:sp>
        <p:nvSpPr>
          <p:cNvPr id="1324" name="Google Shape;1324;p79"/>
          <p:cNvSpPr txBox="1"/>
          <p:nvPr/>
        </p:nvSpPr>
        <p:spPr>
          <a:xfrm>
            <a:off x="2597485" y="1623320"/>
            <a:ext cx="3023700" cy="334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3"/>
                </a:solidFill>
                <a:latin typeface="Roboto"/>
                <a:ea typeface="Roboto"/>
                <a:cs typeface="Roboto"/>
                <a:sym typeface="Roboto"/>
              </a:rPr>
              <a:t>A. Quantitative Cont.</a:t>
            </a:r>
            <a:endParaRPr sz="1600" b="1">
              <a:solidFill>
                <a:schemeClr val="accent3"/>
              </a:solidFill>
              <a:latin typeface="Roboto"/>
              <a:ea typeface="Roboto"/>
              <a:cs typeface="Roboto"/>
              <a:sym typeface="Roboto"/>
            </a:endParaRPr>
          </a:p>
          <a:p>
            <a:pPr marL="0" lvl="0" indent="0" algn="l" rtl="0">
              <a:spcBef>
                <a:spcPts val="1400"/>
              </a:spcBef>
              <a:spcAft>
                <a:spcPts val="0"/>
              </a:spcAft>
              <a:buNone/>
            </a:pPr>
            <a:r>
              <a:rPr lang="en" sz="1600" b="1">
                <a:solidFill>
                  <a:schemeClr val="accent3"/>
                </a:solidFill>
                <a:latin typeface="Roboto"/>
                <a:ea typeface="Roboto"/>
                <a:cs typeface="Roboto"/>
                <a:sym typeface="Roboto"/>
              </a:rPr>
              <a:t>B. Quantitative Discrete</a:t>
            </a:r>
            <a:endParaRPr sz="1600" b="1">
              <a:solidFill>
                <a:schemeClr val="accent3"/>
              </a:solidFill>
              <a:latin typeface="Roboto"/>
              <a:ea typeface="Roboto"/>
              <a:cs typeface="Roboto"/>
              <a:sym typeface="Roboto"/>
            </a:endParaRPr>
          </a:p>
          <a:p>
            <a:pPr marL="0" lvl="0" indent="0" algn="l" rtl="0">
              <a:spcBef>
                <a:spcPts val="1400"/>
              </a:spcBef>
              <a:spcAft>
                <a:spcPts val="0"/>
              </a:spcAft>
              <a:buNone/>
            </a:pPr>
            <a:r>
              <a:rPr lang="en" sz="1600" b="1">
                <a:solidFill>
                  <a:schemeClr val="accent3"/>
                </a:solidFill>
                <a:latin typeface="Roboto"/>
                <a:ea typeface="Roboto"/>
                <a:cs typeface="Roboto"/>
                <a:sym typeface="Roboto"/>
              </a:rPr>
              <a:t>A. Quantitative Cont.</a:t>
            </a:r>
            <a:endParaRPr sz="1600" b="1">
              <a:solidFill>
                <a:schemeClr val="accent3"/>
              </a:solidFill>
              <a:latin typeface="Roboto"/>
              <a:ea typeface="Roboto"/>
              <a:cs typeface="Roboto"/>
              <a:sym typeface="Roboto"/>
            </a:endParaRPr>
          </a:p>
          <a:p>
            <a:pPr marL="0" lvl="0" indent="0" algn="l" rtl="0">
              <a:spcBef>
                <a:spcPts val="1400"/>
              </a:spcBef>
              <a:spcAft>
                <a:spcPts val="0"/>
              </a:spcAft>
              <a:buNone/>
            </a:pPr>
            <a:r>
              <a:rPr lang="en" sz="1600" b="1">
                <a:solidFill>
                  <a:schemeClr val="accent4"/>
                </a:solidFill>
                <a:latin typeface="Roboto"/>
                <a:ea typeface="Roboto"/>
                <a:cs typeface="Roboto"/>
                <a:sym typeface="Roboto"/>
              </a:rPr>
              <a:t>C. Qualitative Ordinal</a:t>
            </a:r>
            <a:br>
              <a:rPr lang="en" sz="1600" b="1">
                <a:solidFill>
                  <a:schemeClr val="accent3"/>
                </a:solidFill>
                <a:latin typeface="Roboto"/>
                <a:ea typeface="Roboto"/>
                <a:cs typeface="Roboto"/>
                <a:sym typeface="Roboto"/>
              </a:rPr>
            </a:br>
            <a:endParaRPr sz="1300" b="1">
              <a:solidFill>
                <a:schemeClr val="accent3"/>
              </a:solidFill>
              <a:latin typeface="Roboto"/>
              <a:ea typeface="Roboto"/>
              <a:cs typeface="Roboto"/>
              <a:sym typeface="Roboto"/>
            </a:endParaRPr>
          </a:p>
          <a:p>
            <a:pPr marL="0" lvl="0" indent="0" algn="l" rtl="0">
              <a:spcBef>
                <a:spcPts val="1400"/>
              </a:spcBef>
              <a:spcAft>
                <a:spcPts val="0"/>
              </a:spcAft>
              <a:buNone/>
            </a:pPr>
            <a:r>
              <a:rPr lang="en" sz="1600" b="1">
                <a:solidFill>
                  <a:schemeClr val="accent4"/>
                </a:solidFill>
                <a:latin typeface="Roboto"/>
                <a:ea typeface="Roboto"/>
                <a:cs typeface="Roboto"/>
                <a:sym typeface="Roboto"/>
              </a:rPr>
              <a:t>D. Qualitative Nominal</a:t>
            </a:r>
            <a:endParaRPr sz="1600" b="1">
              <a:solidFill>
                <a:schemeClr val="accent4"/>
              </a:solidFill>
              <a:latin typeface="Roboto"/>
              <a:ea typeface="Roboto"/>
              <a:cs typeface="Roboto"/>
              <a:sym typeface="Roboto"/>
            </a:endParaRPr>
          </a:p>
          <a:p>
            <a:pPr marL="0" lvl="0" indent="0" algn="l" rtl="0">
              <a:spcBef>
                <a:spcPts val="1400"/>
              </a:spcBef>
              <a:spcAft>
                <a:spcPts val="0"/>
              </a:spcAft>
              <a:buNone/>
            </a:pPr>
            <a:r>
              <a:rPr lang="en" sz="1600" b="1">
                <a:solidFill>
                  <a:schemeClr val="accent3"/>
                </a:solidFill>
                <a:latin typeface="Roboto"/>
                <a:ea typeface="Roboto"/>
                <a:cs typeface="Roboto"/>
                <a:sym typeface="Roboto"/>
              </a:rPr>
              <a:t>B. Quantitative Discrete</a:t>
            </a:r>
            <a:br>
              <a:rPr lang="en" sz="1600" b="1">
                <a:solidFill>
                  <a:schemeClr val="accent3"/>
                </a:solidFill>
                <a:latin typeface="Roboto"/>
                <a:ea typeface="Roboto"/>
                <a:cs typeface="Roboto"/>
                <a:sym typeface="Roboto"/>
              </a:rPr>
            </a:br>
            <a:endParaRPr sz="1000" b="1">
              <a:solidFill>
                <a:schemeClr val="accent3"/>
              </a:solidFill>
              <a:latin typeface="Roboto"/>
              <a:ea typeface="Roboto"/>
              <a:cs typeface="Roboto"/>
              <a:sym typeface="Roboto"/>
            </a:endParaRPr>
          </a:p>
          <a:p>
            <a:pPr marL="0" lvl="0" indent="0" algn="l" rtl="0">
              <a:spcBef>
                <a:spcPts val="1400"/>
              </a:spcBef>
              <a:spcAft>
                <a:spcPts val="1400"/>
              </a:spcAft>
              <a:buNone/>
            </a:pPr>
            <a:r>
              <a:rPr lang="en" sz="1600" b="1">
                <a:solidFill>
                  <a:schemeClr val="accent4"/>
                </a:solidFill>
                <a:latin typeface="Roboto"/>
                <a:ea typeface="Roboto"/>
                <a:cs typeface="Roboto"/>
                <a:sym typeface="Roboto"/>
              </a:rPr>
              <a:t>C. Qualitative Ordinal</a:t>
            </a:r>
            <a:endParaRPr sz="1600" b="1">
              <a:solidFill>
                <a:schemeClr val="accent4"/>
              </a:solidFill>
              <a:latin typeface="Roboto"/>
              <a:ea typeface="Roboto"/>
              <a:cs typeface="Roboto"/>
              <a:sym typeface="Roboto"/>
            </a:endParaRPr>
          </a:p>
        </p:txBody>
      </p:sp>
      <p:sp>
        <p:nvSpPr>
          <p:cNvPr id="1325" name="Google Shape;1325;p79"/>
          <p:cNvSpPr/>
          <p:nvPr/>
        </p:nvSpPr>
        <p:spPr>
          <a:xfrm>
            <a:off x="5581802" y="1128800"/>
            <a:ext cx="1293000" cy="393600"/>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b="1">
                <a:solidFill>
                  <a:schemeClr val="accent3"/>
                </a:solidFill>
                <a:latin typeface="Roboto"/>
                <a:ea typeface="Roboto"/>
                <a:cs typeface="Roboto"/>
                <a:sym typeface="Roboto"/>
              </a:rPr>
              <a:t>Quantitative</a:t>
            </a:r>
            <a:endParaRPr b="1">
              <a:solidFill>
                <a:schemeClr val="accent3"/>
              </a:solidFill>
              <a:latin typeface="Roboto"/>
              <a:ea typeface="Roboto"/>
              <a:cs typeface="Roboto"/>
              <a:sym typeface="Roboto"/>
            </a:endParaRPr>
          </a:p>
        </p:txBody>
      </p:sp>
      <p:sp>
        <p:nvSpPr>
          <p:cNvPr id="1326" name="Google Shape;1326;p79"/>
          <p:cNvSpPr/>
          <p:nvPr/>
        </p:nvSpPr>
        <p:spPr>
          <a:xfrm>
            <a:off x="7551290" y="1146800"/>
            <a:ext cx="1293000" cy="375600"/>
          </a:xfrm>
          <a:prstGeom prst="roundRect">
            <a:avLst>
              <a:gd name="adj" fmla="val 16667"/>
            </a:avLst>
          </a:prstGeom>
          <a:solidFill>
            <a:schemeClr val="lt1"/>
          </a:solidFill>
          <a:ln w="285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b="1">
                <a:solidFill>
                  <a:schemeClr val="accent4"/>
                </a:solidFill>
                <a:latin typeface="Roboto"/>
                <a:ea typeface="Roboto"/>
                <a:cs typeface="Roboto"/>
                <a:sym typeface="Roboto"/>
              </a:rPr>
              <a:t>Qualitative </a:t>
            </a:r>
            <a:endParaRPr b="1">
              <a:solidFill>
                <a:schemeClr val="accent4"/>
              </a:solidFill>
              <a:latin typeface="Roboto"/>
              <a:ea typeface="Roboto"/>
              <a:cs typeface="Roboto"/>
              <a:sym typeface="Roboto"/>
            </a:endParaRPr>
          </a:p>
        </p:txBody>
      </p:sp>
      <p:cxnSp>
        <p:nvCxnSpPr>
          <p:cNvPr id="1327" name="Google Shape;1327;p79"/>
          <p:cNvCxnSpPr>
            <a:stCxn id="1328" idx="2"/>
            <a:endCxn id="1325" idx="0"/>
          </p:cNvCxnSpPr>
          <p:nvPr/>
        </p:nvCxnSpPr>
        <p:spPr>
          <a:xfrm flipH="1">
            <a:off x="6228398" y="726550"/>
            <a:ext cx="978900" cy="402300"/>
          </a:xfrm>
          <a:prstGeom prst="straightConnector1">
            <a:avLst/>
          </a:prstGeom>
          <a:noFill/>
          <a:ln w="28575" cap="flat" cmpd="sng">
            <a:solidFill>
              <a:schemeClr val="dk1"/>
            </a:solidFill>
            <a:prstDash val="solid"/>
            <a:miter lim="800000"/>
            <a:headEnd type="none" w="sm" len="sm"/>
            <a:tailEnd type="triangle" w="med" len="med"/>
          </a:ln>
        </p:spPr>
      </p:cxnSp>
      <p:cxnSp>
        <p:nvCxnSpPr>
          <p:cNvPr id="1329" name="Google Shape;1329;p79"/>
          <p:cNvCxnSpPr>
            <a:stCxn id="1328" idx="2"/>
            <a:endCxn id="1326" idx="0"/>
          </p:cNvCxnSpPr>
          <p:nvPr/>
        </p:nvCxnSpPr>
        <p:spPr>
          <a:xfrm>
            <a:off x="7207298" y="726550"/>
            <a:ext cx="990600" cy="420300"/>
          </a:xfrm>
          <a:prstGeom prst="straightConnector1">
            <a:avLst/>
          </a:prstGeom>
          <a:noFill/>
          <a:ln w="28575" cap="flat" cmpd="sng">
            <a:solidFill>
              <a:schemeClr val="dk1"/>
            </a:solidFill>
            <a:prstDash val="solid"/>
            <a:miter lim="800000"/>
            <a:headEnd type="none" w="sm" len="sm"/>
            <a:tailEnd type="triangle" w="med" len="med"/>
          </a:ln>
        </p:spPr>
      </p:cxnSp>
      <p:sp>
        <p:nvSpPr>
          <p:cNvPr id="1330" name="Google Shape;1330;p79"/>
          <p:cNvSpPr/>
          <p:nvPr/>
        </p:nvSpPr>
        <p:spPr>
          <a:xfrm>
            <a:off x="7330748" y="2059900"/>
            <a:ext cx="723300" cy="537600"/>
          </a:xfrm>
          <a:prstGeom prst="roundRect">
            <a:avLst>
              <a:gd name="adj" fmla="val 16667"/>
            </a:avLst>
          </a:prstGeom>
          <a:solidFill>
            <a:schemeClr val="lt1"/>
          </a:solidFill>
          <a:ln w="285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dk1"/>
                </a:solidFill>
                <a:latin typeface="Roboto Light"/>
                <a:ea typeface="Roboto Light"/>
                <a:cs typeface="Roboto Light"/>
                <a:sym typeface="Roboto Light"/>
              </a:rPr>
              <a:t>Ord-</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inal</a:t>
            </a:r>
            <a:endParaRPr>
              <a:solidFill>
                <a:schemeClr val="dk1"/>
              </a:solidFill>
              <a:latin typeface="Roboto Light"/>
              <a:ea typeface="Roboto Light"/>
              <a:cs typeface="Roboto Light"/>
              <a:sym typeface="Roboto Light"/>
            </a:endParaRPr>
          </a:p>
        </p:txBody>
      </p:sp>
      <p:sp>
        <p:nvSpPr>
          <p:cNvPr id="1331" name="Google Shape;1331;p79"/>
          <p:cNvSpPr/>
          <p:nvPr/>
        </p:nvSpPr>
        <p:spPr>
          <a:xfrm>
            <a:off x="8268300" y="2059900"/>
            <a:ext cx="723300" cy="537600"/>
          </a:xfrm>
          <a:prstGeom prst="roundRect">
            <a:avLst>
              <a:gd name="adj" fmla="val 16667"/>
            </a:avLst>
          </a:prstGeom>
          <a:solidFill>
            <a:schemeClr val="lt1"/>
          </a:solidFill>
          <a:ln w="28575"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dk1"/>
                </a:solidFill>
                <a:latin typeface="Roboto Light"/>
                <a:ea typeface="Roboto Light"/>
                <a:cs typeface="Roboto Light"/>
                <a:sym typeface="Roboto Light"/>
              </a:rPr>
              <a:t>Nom-</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inal</a:t>
            </a:r>
            <a:endParaRPr>
              <a:solidFill>
                <a:schemeClr val="dk1"/>
              </a:solidFill>
              <a:latin typeface="Roboto Light"/>
              <a:ea typeface="Roboto Light"/>
              <a:cs typeface="Roboto Light"/>
              <a:sym typeface="Roboto Light"/>
            </a:endParaRPr>
          </a:p>
        </p:txBody>
      </p:sp>
      <p:cxnSp>
        <p:nvCxnSpPr>
          <p:cNvPr id="1332" name="Google Shape;1332;p79"/>
          <p:cNvCxnSpPr>
            <a:stCxn id="1326" idx="2"/>
            <a:endCxn id="1330" idx="0"/>
          </p:cNvCxnSpPr>
          <p:nvPr/>
        </p:nvCxnSpPr>
        <p:spPr>
          <a:xfrm flipH="1">
            <a:off x="7692290" y="1522400"/>
            <a:ext cx="505500" cy="537600"/>
          </a:xfrm>
          <a:prstGeom prst="straightConnector1">
            <a:avLst/>
          </a:prstGeom>
          <a:noFill/>
          <a:ln w="28575" cap="flat" cmpd="sng">
            <a:solidFill>
              <a:schemeClr val="dk1"/>
            </a:solidFill>
            <a:prstDash val="solid"/>
            <a:miter lim="800000"/>
            <a:headEnd type="none" w="sm" len="sm"/>
            <a:tailEnd type="triangle" w="med" len="med"/>
          </a:ln>
        </p:spPr>
      </p:cxnSp>
      <p:cxnSp>
        <p:nvCxnSpPr>
          <p:cNvPr id="1333" name="Google Shape;1333;p79"/>
          <p:cNvCxnSpPr>
            <a:stCxn id="1326" idx="2"/>
            <a:endCxn id="1331" idx="0"/>
          </p:cNvCxnSpPr>
          <p:nvPr/>
        </p:nvCxnSpPr>
        <p:spPr>
          <a:xfrm>
            <a:off x="8197790" y="1522400"/>
            <a:ext cx="432300" cy="537600"/>
          </a:xfrm>
          <a:prstGeom prst="straightConnector1">
            <a:avLst/>
          </a:prstGeom>
          <a:noFill/>
          <a:ln w="28575" cap="flat" cmpd="sng">
            <a:solidFill>
              <a:schemeClr val="dk1"/>
            </a:solidFill>
            <a:prstDash val="solid"/>
            <a:miter lim="800000"/>
            <a:headEnd type="none" w="sm" len="sm"/>
            <a:tailEnd type="triangle" w="med" len="med"/>
          </a:ln>
        </p:spPr>
      </p:cxnSp>
      <p:sp>
        <p:nvSpPr>
          <p:cNvPr id="1334" name="Google Shape;1334;p79"/>
          <p:cNvSpPr/>
          <p:nvPr/>
        </p:nvSpPr>
        <p:spPr>
          <a:xfrm>
            <a:off x="5273575" y="2059900"/>
            <a:ext cx="862200" cy="537600"/>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dk1"/>
                </a:solidFill>
                <a:latin typeface="Roboto Light"/>
                <a:ea typeface="Roboto Light"/>
                <a:cs typeface="Roboto Light"/>
                <a:sym typeface="Roboto Light"/>
              </a:rPr>
              <a:t>Cont-</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inuous</a:t>
            </a:r>
            <a:endParaRPr>
              <a:solidFill>
                <a:schemeClr val="dk1"/>
              </a:solidFill>
              <a:latin typeface="Roboto Light"/>
              <a:ea typeface="Roboto Light"/>
              <a:cs typeface="Roboto Light"/>
              <a:sym typeface="Roboto Light"/>
            </a:endParaRPr>
          </a:p>
        </p:txBody>
      </p:sp>
      <p:sp>
        <p:nvSpPr>
          <p:cNvPr id="1335" name="Google Shape;1335;p79"/>
          <p:cNvSpPr/>
          <p:nvPr/>
        </p:nvSpPr>
        <p:spPr>
          <a:xfrm>
            <a:off x="6327217" y="2059900"/>
            <a:ext cx="723300" cy="537600"/>
          </a:xfrm>
          <a:prstGeom prst="roundRect">
            <a:avLst>
              <a:gd name="adj" fmla="val 16667"/>
            </a:avLst>
          </a:prstGeom>
          <a:solidFill>
            <a:schemeClr val="lt1"/>
          </a:solid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dk1"/>
                </a:solidFill>
                <a:latin typeface="Roboto Light"/>
                <a:ea typeface="Roboto Light"/>
                <a:cs typeface="Roboto Light"/>
                <a:sym typeface="Roboto Light"/>
              </a:rPr>
              <a:t>Dis-</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crete</a:t>
            </a:r>
            <a:endParaRPr>
              <a:solidFill>
                <a:schemeClr val="dk1"/>
              </a:solidFill>
              <a:latin typeface="Roboto Light"/>
              <a:ea typeface="Roboto Light"/>
              <a:cs typeface="Roboto Light"/>
              <a:sym typeface="Roboto Light"/>
            </a:endParaRPr>
          </a:p>
        </p:txBody>
      </p:sp>
      <p:cxnSp>
        <p:nvCxnSpPr>
          <p:cNvPr id="1336" name="Google Shape;1336;p79"/>
          <p:cNvCxnSpPr>
            <a:stCxn id="1325" idx="2"/>
            <a:endCxn id="1334" idx="0"/>
          </p:cNvCxnSpPr>
          <p:nvPr/>
        </p:nvCxnSpPr>
        <p:spPr>
          <a:xfrm flipH="1">
            <a:off x="5704802" y="1522400"/>
            <a:ext cx="523500" cy="537600"/>
          </a:xfrm>
          <a:prstGeom prst="straightConnector1">
            <a:avLst/>
          </a:prstGeom>
          <a:noFill/>
          <a:ln w="28575" cap="flat" cmpd="sng">
            <a:solidFill>
              <a:schemeClr val="dk1"/>
            </a:solidFill>
            <a:prstDash val="solid"/>
            <a:miter lim="800000"/>
            <a:headEnd type="none" w="sm" len="sm"/>
            <a:tailEnd type="triangle" w="med" len="med"/>
          </a:ln>
        </p:spPr>
      </p:cxnSp>
      <p:cxnSp>
        <p:nvCxnSpPr>
          <p:cNvPr id="1337" name="Google Shape;1337;p79"/>
          <p:cNvCxnSpPr>
            <a:stCxn id="1325" idx="2"/>
            <a:endCxn id="1335" idx="0"/>
          </p:cNvCxnSpPr>
          <p:nvPr/>
        </p:nvCxnSpPr>
        <p:spPr>
          <a:xfrm>
            <a:off x="6228302" y="1522400"/>
            <a:ext cx="460500" cy="537600"/>
          </a:xfrm>
          <a:prstGeom prst="straightConnector1">
            <a:avLst/>
          </a:prstGeom>
          <a:noFill/>
          <a:ln w="28575" cap="flat" cmpd="sng">
            <a:solidFill>
              <a:schemeClr val="dk1"/>
            </a:solidFill>
            <a:prstDash val="solid"/>
            <a:miter lim="800000"/>
            <a:headEnd type="none" w="sm" len="sm"/>
            <a:tailEnd type="triangle" w="med" len="med"/>
          </a:ln>
        </p:spPr>
      </p:cxnSp>
      <p:sp>
        <p:nvSpPr>
          <p:cNvPr id="1328" name="Google Shape;1328;p79"/>
          <p:cNvSpPr/>
          <p:nvPr/>
        </p:nvSpPr>
        <p:spPr>
          <a:xfrm>
            <a:off x="6560798" y="438250"/>
            <a:ext cx="1293000" cy="288300"/>
          </a:xfrm>
          <a:prstGeom prst="roundRect">
            <a:avLst>
              <a:gd name="adj" fmla="val 16667"/>
            </a:avLst>
          </a:prstGeom>
          <a:solidFill>
            <a:schemeClr val="lt1"/>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a:solidFill>
                  <a:schemeClr val="dk1"/>
                </a:solidFill>
                <a:latin typeface="Roboto Light"/>
                <a:ea typeface="Roboto Light"/>
                <a:cs typeface="Roboto Light"/>
                <a:sym typeface="Roboto Light"/>
              </a:rPr>
              <a:t>Variable</a:t>
            </a:r>
            <a:endParaRPr sz="1600">
              <a:solidFill>
                <a:schemeClr val="dk1"/>
              </a:solidFill>
              <a:latin typeface="Roboto Light"/>
              <a:ea typeface="Roboto Light"/>
              <a:cs typeface="Roboto Light"/>
              <a:sym typeface="Roboto Light"/>
            </a:endParaRPr>
          </a:p>
        </p:txBody>
      </p:sp>
      <p:sp>
        <p:nvSpPr>
          <p:cNvPr id="1338" name="Google Shape;1338;p79"/>
          <p:cNvSpPr txBox="1"/>
          <p:nvPr/>
        </p:nvSpPr>
        <p:spPr>
          <a:xfrm>
            <a:off x="5474425" y="2597500"/>
            <a:ext cx="46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Roboto Light"/>
                <a:ea typeface="Roboto Light"/>
                <a:cs typeface="Roboto Light"/>
                <a:sym typeface="Roboto Light"/>
              </a:rPr>
              <a:t>A</a:t>
            </a:r>
            <a:endParaRPr sz="2000">
              <a:latin typeface="Roboto Light"/>
              <a:ea typeface="Roboto Light"/>
              <a:cs typeface="Roboto Light"/>
              <a:sym typeface="Roboto Light"/>
            </a:endParaRPr>
          </a:p>
        </p:txBody>
      </p:sp>
      <p:sp>
        <p:nvSpPr>
          <p:cNvPr id="1339" name="Google Shape;1339;p79"/>
          <p:cNvSpPr txBox="1"/>
          <p:nvPr/>
        </p:nvSpPr>
        <p:spPr>
          <a:xfrm>
            <a:off x="6458625" y="2597500"/>
            <a:ext cx="46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Roboto Light"/>
                <a:ea typeface="Roboto Light"/>
                <a:cs typeface="Roboto Light"/>
                <a:sym typeface="Roboto Light"/>
              </a:rPr>
              <a:t>B</a:t>
            </a:r>
            <a:endParaRPr sz="2000">
              <a:latin typeface="Roboto Light"/>
              <a:ea typeface="Roboto Light"/>
              <a:cs typeface="Roboto Light"/>
              <a:sym typeface="Roboto Light"/>
            </a:endParaRPr>
          </a:p>
        </p:txBody>
      </p:sp>
      <p:sp>
        <p:nvSpPr>
          <p:cNvPr id="1340" name="Google Shape;1340;p79"/>
          <p:cNvSpPr txBox="1"/>
          <p:nvPr/>
        </p:nvSpPr>
        <p:spPr>
          <a:xfrm>
            <a:off x="7442825" y="2597500"/>
            <a:ext cx="46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Roboto Light"/>
                <a:ea typeface="Roboto Light"/>
                <a:cs typeface="Roboto Light"/>
                <a:sym typeface="Roboto Light"/>
              </a:rPr>
              <a:t>C</a:t>
            </a:r>
            <a:endParaRPr sz="2000">
              <a:latin typeface="Roboto Light"/>
              <a:ea typeface="Roboto Light"/>
              <a:cs typeface="Roboto Light"/>
              <a:sym typeface="Roboto Light"/>
            </a:endParaRPr>
          </a:p>
        </p:txBody>
      </p:sp>
      <p:sp>
        <p:nvSpPr>
          <p:cNvPr id="1341" name="Google Shape;1341;p79"/>
          <p:cNvSpPr txBox="1"/>
          <p:nvPr/>
        </p:nvSpPr>
        <p:spPr>
          <a:xfrm>
            <a:off x="8427025" y="2597500"/>
            <a:ext cx="46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Roboto Light"/>
                <a:ea typeface="Roboto Light"/>
                <a:cs typeface="Roboto Light"/>
                <a:sym typeface="Roboto Light"/>
              </a:rPr>
              <a:t>D</a:t>
            </a:r>
            <a:endParaRPr sz="20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body" idx="1"/>
          </p:nvPr>
        </p:nvSpPr>
        <p:spPr>
          <a:xfrm>
            <a:off x="4812375" y="402198"/>
            <a:ext cx="39999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b="1" dirty="0">
                <a:solidFill>
                  <a:schemeClr val="accent4"/>
                </a:solidFill>
                <a:latin typeface="Roboto"/>
                <a:ea typeface="Roboto"/>
                <a:cs typeface="Roboto"/>
                <a:sym typeface="Roboto"/>
              </a:rPr>
              <a:t>Structure</a:t>
            </a:r>
            <a:endParaRPr b="1" dirty="0">
              <a:solidFill>
                <a:schemeClr val="accent4"/>
              </a:solidFill>
              <a:latin typeface="Roboto"/>
              <a:ea typeface="Roboto"/>
              <a:cs typeface="Roboto"/>
              <a:sym typeface="Roboto"/>
            </a:endParaRPr>
          </a:p>
          <a:p>
            <a:pPr marL="457200" lvl="0" indent="-330200" algn="l" rtl="0">
              <a:spcBef>
                <a:spcPts val="600"/>
              </a:spcBef>
              <a:spcAft>
                <a:spcPts val="0"/>
              </a:spcAft>
              <a:buClr>
                <a:schemeClr val="accent3"/>
              </a:buClr>
              <a:buSzPts val="1600"/>
              <a:buFont typeface="Roboto"/>
              <a:buChar char="•"/>
            </a:pPr>
            <a:r>
              <a:rPr lang="en" b="1" dirty="0">
                <a:solidFill>
                  <a:schemeClr val="accent3"/>
                </a:solidFill>
                <a:latin typeface="Roboto"/>
                <a:ea typeface="Roboto"/>
                <a:cs typeface="Roboto"/>
                <a:sym typeface="Roboto"/>
              </a:rPr>
              <a:t>Multiple Files</a:t>
            </a:r>
            <a:endParaRPr b="1" dirty="0">
              <a:solidFill>
                <a:schemeClr val="accent3"/>
              </a:solidFill>
              <a:latin typeface="Roboto"/>
              <a:ea typeface="Roboto"/>
              <a:cs typeface="Roboto"/>
              <a:sym typeface="Roboto"/>
            </a:endParaRPr>
          </a:p>
          <a:p>
            <a:pPr marL="457200" lvl="0" indent="-330200" algn="l" rtl="0">
              <a:spcBef>
                <a:spcPts val="0"/>
              </a:spcBef>
              <a:spcAft>
                <a:spcPts val="0"/>
              </a:spcAft>
              <a:buClr>
                <a:schemeClr val="dk2"/>
              </a:buClr>
              <a:buSzPts val="1600"/>
              <a:buChar char="•"/>
            </a:pPr>
            <a:r>
              <a:rPr lang="en" dirty="0">
                <a:solidFill>
                  <a:schemeClr val="dk2"/>
                </a:solidFill>
              </a:rPr>
              <a:t>More File Formats</a:t>
            </a:r>
            <a:endParaRPr dirty="0">
              <a:solidFill>
                <a:schemeClr val="dk2"/>
              </a:solidFill>
            </a:endParaRPr>
          </a:p>
          <a:p>
            <a:pPr marL="0" lvl="0" indent="0" algn="l" rtl="0">
              <a:spcBef>
                <a:spcPts val="600"/>
              </a:spcBef>
              <a:spcAft>
                <a:spcPts val="0"/>
              </a:spcAft>
              <a:buNone/>
            </a:pPr>
            <a:r>
              <a:rPr lang="en" dirty="0">
                <a:solidFill>
                  <a:schemeClr val="dk2"/>
                </a:solidFill>
              </a:rPr>
              <a:t>Scope and Temporality</a:t>
            </a:r>
            <a:endParaRPr dirty="0">
              <a:solidFill>
                <a:schemeClr val="dk2"/>
              </a:solidFill>
            </a:endParaRPr>
          </a:p>
          <a:p>
            <a:pPr marL="0" lvl="0" indent="0" algn="l" rtl="0">
              <a:spcBef>
                <a:spcPts val="600"/>
              </a:spcBef>
              <a:spcAft>
                <a:spcPts val="0"/>
              </a:spcAft>
              <a:buNone/>
            </a:pPr>
            <a:r>
              <a:rPr lang="en" dirty="0">
                <a:solidFill>
                  <a:schemeClr val="dk2"/>
                </a:solidFill>
              </a:rPr>
              <a:t>Faithfulness (and Missing Values)</a:t>
            </a:r>
            <a:endParaRPr dirty="0">
              <a:solidFill>
                <a:schemeClr val="dk2"/>
              </a:solidFill>
            </a:endParaRPr>
          </a:p>
        </p:txBody>
      </p:sp>
      <p:sp>
        <p:nvSpPr>
          <p:cNvPr id="194" name="Google Shape;19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
        <p:nvSpPr>
          <p:cNvPr id="195" name="Google Shape;195;p33"/>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Multiple Files</a:t>
            </a:r>
            <a:endParaRPr/>
          </a:p>
        </p:txBody>
      </p:sp>
      <p:sp>
        <p:nvSpPr>
          <p:cNvPr id="3" name="Subtitle 2">
            <a:extLst>
              <a:ext uri="{FF2B5EF4-FFF2-40B4-BE49-F238E27FC236}">
                <a16:creationId xmlns:a16="http://schemas.microsoft.com/office/drawing/2014/main" id="{3763B9E0-B47E-19C2-0D75-8D62A23D971E}"/>
              </a:ext>
            </a:extLst>
          </p:cNvPr>
          <p:cNvSpPr>
            <a:spLocks noGrp="1"/>
          </p:cNvSpPr>
          <p:nvPr>
            <p:ph type="subTitle" idx="2"/>
          </p:nvPr>
        </p:nvSpPr>
        <p:spPr/>
        <p:txBody>
          <a:bodyPr/>
          <a:lstStyle/>
          <a:p>
            <a:endParaRPr lang="en-CY"/>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body" idx="1"/>
          </p:nvPr>
        </p:nvSpPr>
        <p:spPr>
          <a:xfrm>
            <a:off x="107050" y="402200"/>
            <a:ext cx="4681200" cy="411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Sometimes your data comes in multiple files:</a:t>
            </a:r>
            <a:endParaRPr dirty="0"/>
          </a:p>
          <a:p>
            <a:pPr marL="457200" lvl="0" indent="-330200" algn="l" rtl="0">
              <a:spcBef>
                <a:spcPts val="600"/>
              </a:spcBef>
              <a:spcAft>
                <a:spcPts val="0"/>
              </a:spcAft>
              <a:buSzPts val="1600"/>
              <a:buChar char="●"/>
            </a:pPr>
            <a:r>
              <a:rPr lang="en" dirty="0"/>
              <a:t>Often data will reference other pieces of data.</a:t>
            </a:r>
            <a:endParaRPr dirty="0"/>
          </a:p>
          <a:p>
            <a:pPr marL="457200" lvl="0" indent="-330200" algn="l" rtl="0">
              <a:spcBef>
                <a:spcPts val="0"/>
              </a:spcBef>
              <a:spcAft>
                <a:spcPts val="0"/>
              </a:spcAft>
              <a:buSzPts val="1600"/>
              <a:buChar char="●"/>
            </a:pPr>
            <a:r>
              <a:rPr lang="en" dirty="0"/>
              <a:t>Alternatively, you will collect multiple pieces of related data.</a:t>
            </a:r>
            <a:endParaRPr dirty="0"/>
          </a:p>
          <a:p>
            <a:pPr marL="0" lvl="0" indent="0" algn="l" rtl="0">
              <a:spcBef>
                <a:spcPts val="600"/>
              </a:spcBef>
              <a:spcAft>
                <a:spcPts val="0"/>
              </a:spcAft>
              <a:buNone/>
            </a:pPr>
            <a:r>
              <a:rPr lang="en" dirty="0"/>
              <a:t>Use </a:t>
            </a:r>
            <a:r>
              <a:rPr lang="en" u="sng" dirty="0">
                <a:solidFill>
                  <a:schemeClr val="hlink"/>
                </a:solidFill>
                <a:latin typeface="Inconsolata Medium"/>
                <a:ea typeface="Inconsolata Medium"/>
                <a:cs typeface="Inconsolata Medium"/>
                <a:sym typeface="Inconsolata Medium"/>
                <a:hlinkClick r:id="rId3"/>
              </a:rPr>
              <a:t>pd.merge</a:t>
            </a:r>
            <a:r>
              <a:rPr lang="en" dirty="0">
                <a:latin typeface="Inconsolata Medium"/>
                <a:ea typeface="Inconsolata Medium"/>
                <a:cs typeface="Inconsolata Medium"/>
                <a:sym typeface="Inconsolata Medium"/>
              </a:rPr>
              <a:t> </a:t>
            </a:r>
            <a:r>
              <a:rPr lang="en" dirty="0"/>
              <a:t>to </a:t>
            </a:r>
            <a:r>
              <a:rPr lang="en" b="1" dirty="0">
                <a:solidFill>
                  <a:schemeClr val="accent3"/>
                </a:solidFill>
                <a:latin typeface="Roboto"/>
                <a:ea typeface="Roboto"/>
                <a:cs typeface="Roboto"/>
                <a:sym typeface="Roboto"/>
              </a:rPr>
              <a:t>join</a:t>
            </a:r>
            <a:r>
              <a:rPr lang="en" dirty="0"/>
              <a:t> data on </a:t>
            </a:r>
            <a:r>
              <a:rPr lang="en" b="1" dirty="0">
                <a:solidFill>
                  <a:schemeClr val="accent3"/>
                </a:solidFill>
                <a:latin typeface="Roboto"/>
                <a:ea typeface="Roboto"/>
                <a:cs typeface="Roboto"/>
                <a:sym typeface="Roboto"/>
              </a:rPr>
              <a:t>keys</a:t>
            </a:r>
            <a:r>
              <a:rPr lang="en" dirty="0"/>
              <a:t>.</a:t>
            </a:r>
            <a:endParaRPr dirty="0"/>
          </a:p>
          <a:p>
            <a:pPr marL="0" lvl="0" indent="0" algn="l" rtl="0">
              <a:spcBef>
                <a:spcPts val="600"/>
              </a:spcBef>
              <a:spcAft>
                <a:spcPts val="0"/>
              </a:spcAft>
              <a:buNone/>
            </a:pPr>
            <a:endParaRPr dirty="0"/>
          </a:p>
        </p:txBody>
      </p:sp>
      <p:sp>
        <p:nvSpPr>
          <p:cNvPr id="283" name="Google Shape;283;p38"/>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400" dirty="0">
                <a:solidFill>
                  <a:schemeClr val="accent3"/>
                </a:solidFill>
              </a:rPr>
              <a:t>Structure: Primary Keys and Foreign Keys</a:t>
            </a:r>
            <a:endParaRPr sz="2400" dirty="0">
              <a:solidFill>
                <a:schemeClr val="accent3"/>
              </a:solidFill>
            </a:endParaRPr>
          </a:p>
        </p:txBody>
      </p:sp>
      <p:sp>
        <p:nvSpPr>
          <p:cNvPr id="284" name="Google Shape;28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graphicFrame>
        <p:nvGraphicFramePr>
          <p:cNvPr id="285" name="Google Shape;285;p38"/>
          <p:cNvGraphicFramePr/>
          <p:nvPr/>
        </p:nvGraphicFramePr>
        <p:xfrm>
          <a:off x="5185050" y="1478075"/>
          <a:ext cx="3262725" cy="845880"/>
        </p:xfrm>
        <a:graphic>
          <a:graphicData uri="http://schemas.openxmlformats.org/drawingml/2006/table">
            <a:tbl>
              <a:tblPr firstRow="1" bandRow="1">
                <a:noFill/>
              </a:tblPr>
              <a:tblGrid>
                <a:gridCol w="1087575">
                  <a:extLst>
                    <a:ext uri="{9D8B030D-6E8A-4147-A177-3AD203B41FA5}">
                      <a16:colId xmlns:a16="http://schemas.microsoft.com/office/drawing/2014/main" val="20000"/>
                    </a:ext>
                  </a:extLst>
                </a:gridCol>
                <a:gridCol w="1087575">
                  <a:extLst>
                    <a:ext uri="{9D8B030D-6E8A-4147-A177-3AD203B41FA5}">
                      <a16:colId xmlns:a16="http://schemas.microsoft.com/office/drawing/2014/main" val="20001"/>
                    </a:ext>
                  </a:extLst>
                </a:gridCol>
                <a:gridCol w="1087575">
                  <a:extLst>
                    <a:ext uri="{9D8B030D-6E8A-4147-A177-3AD203B41FA5}">
                      <a16:colId xmlns:a16="http://schemas.microsoft.com/office/drawing/2014/main" val="20002"/>
                    </a:ext>
                  </a:extLst>
                </a:gridCol>
              </a:tblGrid>
              <a:tr h="171450">
                <a:tc>
                  <a:txBody>
                    <a:bodyPr/>
                    <a:lstStyle/>
                    <a:p>
                      <a:pPr marL="0" marR="0" lvl="0" indent="0" algn="l" rtl="0">
                        <a:spcBef>
                          <a:spcPts val="0"/>
                        </a:spcBef>
                        <a:spcAft>
                          <a:spcPts val="0"/>
                        </a:spcAft>
                        <a:buNone/>
                      </a:pPr>
                      <a:r>
                        <a:rPr lang="en" sz="1400" u="sng">
                          <a:latin typeface="Roboto"/>
                          <a:ea typeface="Roboto"/>
                          <a:cs typeface="Roboto"/>
                          <a:sym typeface="Roboto"/>
                        </a:rPr>
                        <a:t>OrderNum</a:t>
                      </a:r>
                      <a:endParaRPr sz="1400" u="sng">
                        <a:latin typeface="Roboto"/>
                        <a:ea typeface="Roboto"/>
                        <a:cs typeface="Roboto"/>
                        <a:sym typeface="Roboto"/>
                      </a:endParaRPr>
                    </a:p>
                  </a:txBody>
                  <a:tcPr marL="68600" marR="68600" marT="34300" marB="34300">
                    <a:solidFill>
                      <a:schemeClr val="accent4"/>
                    </a:solidFill>
                  </a:tcPr>
                </a:tc>
                <a:tc>
                  <a:txBody>
                    <a:bodyPr/>
                    <a:lstStyle/>
                    <a:p>
                      <a:pPr marL="0" marR="0" lvl="0" indent="0" algn="l" rtl="0">
                        <a:spcBef>
                          <a:spcPts val="0"/>
                        </a:spcBef>
                        <a:spcAft>
                          <a:spcPts val="0"/>
                        </a:spcAft>
                        <a:buNone/>
                      </a:pPr>
                      <a:r>
                        <a:rPr lang="en" sz="1400" u="sng">
                          <a:latin typeface="Roboto"/>
                          <a:ea typeface="Roboto"/>
                          <a:cs typeface="Roboto"/>
                          <a:sym typeface="Roboto"/>
                        </a:rPr>
                        <a:t>CustID</a:t>
                      </a:r>
                      <a:endParaRPr sz="1400" u="sng">
                        <a:latin typeface="Roboto"/>
                        <a:ea typeface="Roboto"/>
                        <a:cs typeface="Roboto"/>
                        <a:sym typeface="Roboto"/>
                      </a:endParaRPr>
                    </a:p>
                  </a:txBody>
                  <a:tcPr marL="68600" marR="68600" marT="34300" marB="34300">
                    <a:solidFill>
                      <a:schemeClr val="accent4"/>
                    </a:solidFill>
                  </a:tcPr>
                </a:tc>
                <a:tc>
                  <a:txBody>
                    <a:bodyPr/>
                    <a:lstStyle/>
                    <a:p>
                      <a:pPr marL="0" marR="0" lvl="0" indent="0" algn="l" rtl="0">
                        <a:spcBef>
                          <a:spcPts val="0"/>
                        </a:spcBef>
                        <a:spcAft>
                          <a:spcPts val="0"/>
                        </a:spcAft>
                        <a:buNone/>
                      </a:pPr>
                      <a:r>
                        <a:rPr lang="en" sz="1400">
                          <a:latin typeface="Roboto"/>
                          <a:ea typeface="Roboto"/>
                          <a:cs typeface="Roboto"/>
                          <a:sym typeface="Roboto"/>
                        </a:rPr>
                        <a:t>Date</a:t>
                      </a:r>
                      <a:endParaRPr sz="1100">
                        <a:latin typeface="Roboto"/>
                        <a:ea typeface="Roboto"/>
                        <a:cs typeface="Roboto"/>
                        <a:sym typeface="Roboto"/>
                      </a:endParaRPr>
                    </a:p>
                  </a:txBody>
                  <a:tcPr marL="68600" marR="68600" marT="34300" marB="34300">
                    <a:solidFill>
                      <a:schemeClr val="accent4"/>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a:t>
                      </a:r>
                      <a:endParaRPr sz="1100">
                        <a:latin typeface="Roboto Light"/>
                        <a:ea typeface="Roboto Light"/>
                        <a:cs typeface="Roboto Light"/>
                        <a:sym typeface="Roboto Light"/>
                      </a:endParaRPr>
                    </a:p>
                  </a:txBody>
                  <a:tcPr marL="68600" marR="68600" marT="34300" marB="34300">
                    <a:solidFill>
                      <a:srgbClr val="FFE599"/>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171345</a:t>
                      </a:r>
                      <a:endParaRPr sz="1100">
                        <a:latin typeface="Roboto Light"/>
                        <a:ea typeface="Roboto Light"/>
                        <a:cs typeface="Roboto Light"/>
                        <a:sym typeface="Roboto Light"/>
                      </a:endParaRPr>
                    </a:p>
                  </a:txBody>
                  <a:tcPr marL="68600" marR="68600" marT="34300" marB="34300">
                    <a:solidFill>
                      <a:srgbClr val="FFE599"/>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8/21/2017</a:t>
                      </a:r>
                      <a:endParaRPr sz="1100">
                        <a:latin typeface="Roboto Light"/>
                        <a:ea typeface="Roboto Light"/>
                        <a:cs typeface="Roboto Light"/>
                        <a:sym typeface="Roboto Light"/>
                      </a:endParaRPr>
                    </a:p>
                  </a:txBody>
                  <a:tcPr marL="68600" marR="68600" marT="34300" marB="34300">
                    <a:solidFill>
                      <a:srgbClr val="FFE599"/>
                    </a:solidFill>
                  </a:tcPr>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a:t>
                      </a:r>
                      <a:endParaRPr sz="1100">
                        <a:latin typeface="Roboto Light"/>
                        <a:ea typeface="Roboto Light"/>
                        <a:cs typeface="Roboto Light"/>
                        <a:sym typeface="Roboto Light"/>
                      </a:endParaRPr>
                    </a:p>
                  </a:txBody>
                  <a:tcPr marL="68600" marR="68600" marT="34300" marB="34300">
                    <a:solidFill>
                      <a:srgbClr val="FFF2CC"/>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281139</a:t>
                      </a:r>
                      <a:endParaRPr sz="1100">
                        <a:latin typeface="Roboto Light"/>
                        <a:ea typeface="Roboto Light"/>
                        <a:cs typeface="Roboto Light"/>
                        <a:sym typeface="Roboto Light"/>
                      </a:endParaRPr>
                    </a:p>
                  </a:txBody>
                  <a:tcPr marL="68600" marR="68600" marT="34300" marB="34300">
                    <a:solidFill>
                      <a:srgbClr val="FFF2CC"/>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8/30/2017</a:t>
                      </a:r>
                      <a:endParaRPr sz="1100">
                        <a:latin typeface="Roboto Light"/>
                        <a:ea typeface="Roboto Light"/>
                        <a:cs typeface="Roboto Light"/>
                        <a:sym typeface="Roboto Light"/>
                      </a:endParaRPr>
                    </a:p>
                  </a:txBody>
                  <a:tcPr marL="68600" marR="68600" marT="34300" marB="34300">
                    <a:solidFill>
                      <a:srgbClr val="FFF2CC"/>
                    </a:solidFill>
                  </a:tcPr>
                </a:tc>
                <a:extLst>
                  <a:ext uri="{0D108BD9-81ED-4DB2-BD59-A6C34878D82A}">
                    <a16:rowId xmlns:a16="http://schemas.microsoft.com/office/drawing/2014/main" val="10002"/>
                  </a:ext>
                </a:extLst>
              </a:tr>
            </a:tbl>
          </a:graphicData>
        </a:graphic>
      </p:graphicFrame>
      <p:graphicFrame>
        <p:nvGraphicFramePr>
          <p:cNvPr id="286" name="Google Shape;286;p38"/>
          <p:cNvGraphicFramePr/>
          <p:nvPr/>
        </p:nvGraphicFramePr>
        <p:xfrm>
          <a:off x="6563794" y="2794203"/>
          <a:ext cx="1884000" cy="845880"/>
        </p:xfrm>
        <a:graphic>
          <a:graphicData uri="http://schemas.openxmlformats.org/drawingml/2006/table">
            <a:tbl>
              <a:tblPr firstRow="1" bandRow="1">
                <a:noFill/>
              </a:tblPr>
              <a:tblGrid>
                <a:gridCol w="942000">
                  <a:extLst>
                    <a:ext uri="{9D8B030D-6E8A-4147-A177-3AD203B41FA5}">
                      <a16:colId xmlns:a16="http://schemas.microsoft.com/office/drawing/2014/main" val="20000"/>
                    </a:ext>
                  </a:extLst>
                </a:gridCol>
                <a:gridCol w="942000">
                  <a:extLst>
                    <a:ext uri="{9D8B030D-6E8A-4147-A177-3AD203B41FA5}">
                      <a16:colId xmlns:a16="http://schemas.microsoft.com/office/drawing/2014/main" val="20001"/>
                    </a:ext>
                  </a:extLst>
                </a:gridCol>
              </a:tblGrid>
              <a:tr h="278150">
                <a:tc>
                  <a:txBody>
                    <a:bodyPr/>
                    <a:lstStyle/>
                    <a:p>
                      <a:pPr marL="0" marR="0" lvl="0" indent="0" algn="l" rtl="0">
                        <a:spcBef>
                          <a:spcPts val="0"/>
                        </a:spcBef>
                        <a:spcAft>
                          <a:spcPts val="0"/>
                        </a:spcAft>
                        <a:buNone/>
                      </a:pPr>
                      <a:r>
                        <a:rPr lang="en" sz="1400" u="sng">
                          <a:latin typeface="Roboto"/>
                          <a:ea typeface="Roboto"/>
                          <a:cs typeface="Roboto"/>
                          <a:sym typeface="Roboto"/>
                        </a:rPr>
                        <a:t>ProdID</a:t>
                      </a:r>
                      <a:endParaRPr sz="1400" u="sng">
                        <a:latin typeface="Roboto"/>
                        <a:ea typeface="Roboto"/>
                        <a:cs typeface="Roboto"/>
                        <a:sym typeface="Roboto"/>
                      </a:endParaRPr>
                    </a:p>
                  </a:txBody>
                  <a:tcPr marL="68600" marR="68600" marT="34300" marB="34300">
                    <a:solidFill>
                      <a:schemeClr val="accent3"/>
                    </a:solidFill>
                  </a:tcPr>
                </a:tc>
                <a:tc>
                  <a:txBody>
                    <a:bodyPr/>
                    <a:lstStyle/>
                    <a:p>
                      <a:pPr marL="0" marR="0" lvl="0" indent="0" algn="l" rtl="0">
                        <a:spcBef>
                          <a:spcPts val="0"/>
                        </a:spcBef>
                        <a:spcAft>
                          <a:spcPts val="0"/>
                        </a:spcAft>
                        <a:buNone/>
                      </a:pPr>
                      <a:r>
                        <a:rPr lang="en" sz="1400" u="none">
                          <a:latin typeface="Roboto"/>
                          <a:ea typeface="Roboto"/>
                          <a:cs typeface="Roboto"/>
                          <a:sym typeface="Roboto"/>
                        </a:rPr>
                        <a:t>Cost</a:t>
                      </a:r>
                      <a:endParaRPr sz="1100">
                        <a:latin typeface="Roboto"/>
                        <a:ea typeface="Roboto"/>
                        <a:cs typeface="Roboto"/>
                        <a:sym typeface="Roboto"/>
                      </a:endParaRPr>
                    </a:p>
                  </a:txBody>
                  <a:tcPr marL="68600" marR="68600" marT="34300" marB="34300">
                    <a:solidFill>
                      <a:schemeClr val="accent3"/>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42</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3.14</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999</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2.72</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2"/>
                  </a:ext>
                </a:extLst>
              </a:tr>
            </a:tbl>
          </a:graphicData>
        </a:graphic>
      </p:graphicFrame>
      <p:sp>
        <p:nvSpPr>
          <p:cNvPr id="287" name="Google Shape;287;p38"/>
          <p:cNvSpPr txBox="1"/>
          <p:nvPr/>
        </p:nvSpPr>
        <p:spPr>
          <a:xfrm>
            <a:off x="7105825" y="2539550"/>
            <a:ext cx="13419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Products.csv</a:t>
            </a:r>
            <a:endParaRPr sz="1400">
              <a:solidFill>
                <a:schemeClr val="dk1"/>
              </a:solidFill>
              <a:latin typeface="Roboto Light"/>
              <a:ea typeface="Roboto Light"/>
              <a:cs typeface="Roboto Light"/>
              <a:sym typeface="Roboto Light"/>
            </a:endParaRPr>
          </a:p>
        </p:txBody>
      </p:sp>
      <p:sp>
        <p:nvSpPr>
          <p:cNvPr id="288" name="Google Shape;288;p38"/>
          <p:cNvSpPr txBox="1"/>
          <p:nvPr/>
        </p:nvSpPr>
        <p:spPr>
          <a:xfrm>
            <a:off x="7317574" y="1223425"/>
            <a:ext cx="11301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Orders.csv</a:t>
            </a:r>
            <a:endParaRPr sz="1400">
              <a:solidFill>
                <a:schemeClr val="dk1"/>
              </a:solidFill>
              <a:latin typeface="Roboto Light"/>
              <a:ea typeface="Roboto Light"/>
              <a:cs typeface="Roboto Light"/>
              <a:sym typeface="Roboto Light"/>
            </a:endParaRPr>
          </a:p>
        </p:txBody>
      </p:sp>
      <p:graphicFrame>
        <p:nvGraphicFramePr>
          <p:cNvPr id="289" name="Google Shape;289;p38"/>
          <p:cNvGraphicFramePr/>
          <p:nvPr/>
        </p:nvGraphicFramePr>
        <p:xfrm>
          <a:off x="6563794" y="380344"/>
          <a:ext cx="1884000" cy="845880"/>
        </p:xfrm>
        <a:graphic>
          <a:graphicData uri="http://schemas.openxmlformats.org/drawingml/2006/table">
            <a:tbl>
              <a:tblPr firstRow="1" bandRow="1">
                <a:noFill/>
              </a:tblPr>
              <a:tblGrid>
                <a:gridCol w="942000">
                  <a:extLst>
                    <a:ext uri="{9D8B030D-6E8A-4147-A177-3AD203B41FA5}">
                      <a16:colId xmlns:a16="http://schemas.microsoft.com/office/drawing/2014/main" val="20000"/>
                    </a:ext>
                  </a:extLst>
                </a:gridCol>
                <a:gridCol w="942000">
                  <a:extLst>
                    <a:ext uri="{9D8B030D-6E8A-4147-A177-3AD203B41FA5}">
                      <a16:colId xmlns:a16="http://schemas.microsoft.com/office/drawing/2014/main" val="20001"/>
                    </a:ext>
                  </a:extLst>
                </a:gridCol>
              </a:tblGrid>
              <a:tr h="278150">
                <a:tc>
                  <a:txBody>
                    <a:bodyPr/>
                    <a:lstStyle/>
                    <a:p>
                      <a:pPr marL="0" marR="0" lvl="0" indent="0" algn="l" rtl="0">
                        <a:spcBef>
                          <a:spcPts val="0"/>
                        </a:spcBef>
                        <a:spcAft>
                          <a:spcPts val="0"/>
                        </a:spcAft>
                        <a:buNone/>
                      </a:pPr>
                      <a:r>
                        <a:rPr lang="en" sz="1400" u="sng">
                          <a:latin typeface="Roboto"/>
                          <a:ea typeface="Roboto"/>
                          <a:cs typeface="Roboto"/>
                          <a:sym typeface="Roboto"/>
                        </a:rPr>
                        <a:t>CustID</a:t>
                      </a:r>
                      <a:endParaRPr sz="1400" u="sng">
                        <a:latin typeface="Roboto"/>
                        <a:ea typeface="Roboto"/>
                        <a:cs typeface="Roboto"/>
                        <a:sym typeface="Roboto"/>
                      </a:endParaRPr>
                    </a:p>
                  </a:txBody>
                  <a:tcPr marL="68600" marR="68600" marT="34300" marB="34300">
                    <a:solidFill>
                      <a:schemeClr val="accent3"/>
                    </a:solidFill>
                  </a:tcPr>
                </a:tc>
                <a:tc>
                  <a:txBody>
                    <a:bodyPr/>
                    <a:lstStyle/>
                    <a:p>
                      <a:pPr marL="0" marR="0" lvl="0" indent="0" algn="l" rtl="0">
                        <a:spcBef>
                          <a:spcPts val="0"/>
                        </a:spcBef>
                        <a:spcAft>
                          <a:spcPts val="0"/>
                        </a:spcAft>
                        <a:buNone/>
                      </a:pPr>
                      <a:r>
                        <a:rPr lang="en" sz="1400" u="none">
                          <a:latin typeface="Roboto"/>
                          <a:ea typeface="Roboto"/>
                          <a:cs typeface="Roboto"/>
                          <a:sym typeface="Roboto"/>
                        </a:rPr>
                        <a:t>Addr</a:t>
                      </a:r>
                      <a:endParaRPr sz="1400" u="none">
                        <a:latin typeface="Roboto"/>
                        <a:ea typeface="Roboto"/>
                        <a:cs typeface="Roboto"/>
                        <a:sym typeface="Roboto"/>
                      </a:endParaRPr>
                    </a:p>
                  </a:txBody>
                  <a:tcPr marL="68600" marR="68600" marT="34300" marB="34300">
                    <a:solidFill>
                      <a:schemeClr val="accent3"/>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171345</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Harmon.. </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281139</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Main ..</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2"/>
                  </a:ext>
                </a:extLst>
              </a:tr>
            </a:tbl>
          </a:graphicData>
        </a:graphic>
      </p:graphicFrame>
      <p:graphicFrame>
        <p:nvGraphicFramePr>
          <p:cNvPr id="290" name="Google Shape;290;p38"/>
          <p:cNvGraphicFramePr/>
          <p:nvPr/>
        </p:nvGraphicFramePr>
        <p:xfrm>
          <a:off x="5057113" y="3838688"/>
          <a:ext cx="3390675" cy="1127840"/>
        </p:xfrm>
        <a:graphic>
          <a:graphicData uri="http://schemas.openxmlformats.org/drawingml/2006/table">
            <a:tbl>
              <a:tblPr firstRow="1" bandRow="1">
                <a:noFill/>
              </a:tblPr>
              <a:tblGrid>
                <a:gridCol w="1130225">
                  <a:extLst>
                    <a:ext uri="{9D8B030D-6E8A-4147-A177-3AD203B41FA5}">
                      <a16:colId xmlns:a16="http://schemas.microsoft.com/office/drawing/2014/main" val="20000"/>
                    </a:ext>
                  </a:extLst>
                </a:gridCol>
                <a:gridCol w="1130225">
                  <a:extLst>
                    <a:ext uri="{9D8B030D-6E8A-4147-A177-3AD203B41FA5}">
                      <a16:colId xmlns:a16="http://schemas.microsoft.com/office/drawing/2014/main" val="20001"/>
                    </a:ext>
                  </a:extLst>
                </a:gridCol>
                <a:gridCol w="1130225">
                  <a:extLst>
                    <a:ext uri="{9D8B030D-6E8A-4147-A177-3AD203B41FA5}">
                      <a16:colId xmlns:a16="http://schemas.microsoft.com/office/drawing/2014/main" val="20002"/>
                    </a:ext>
                  </a:extLst>
                </a:gridCol>
              </a:tblGrid>
              <a:tr h="278150">
                <a:tc>
                  <a:txBody>
                    <a:bodyPr/>
                    <a:lstStyle/>
                    <a:p>
                      <a:pPr marL="0" marR="0" lvl="0" indent="0" algn="l" rtl="0">
                        <a:spcBef>
                          <a:spcPts val="0"/>
                        </a:spcBef>
                        <a:spcAft>
                          <a:spcPts val="0"/>
                        </a:spcAft>
                        <a:buNone/>
                      </a:pPr>
                      <a:r>
                        <a:rPr lang="en" sz="1400" u="sng">
                          <a:latin typeface="Roboto"/>
                          <a:ea typeface="Roboto"/>
                          <a:cs typeface="Roboto"/>
                          <a:sym typeface="Roboto"/>
                        </a:rPr>
                        <a:t>OrderNum</a:t>
                      </a:r>
                      <a:endParaRPr sz="1400" u="sng">
                        <a:latin typeface="Roboto"/>
                        <a:ea typeface="Roboto"/>
                        <a:cs typeface="Roboto"/>
                        <a:sym typeface="Roboto"/>
                      </a:endParaRPr>
                    </a:p>
                  </a:txBody>
                  <a:tcPr marL="68600" marR="68600" marT="34300" marB="34300">
                    <a:solidFill>
                      <a:schemeClr val="accent3"/>
                    </a:solidFill>
                  </a:tcPr>
                </a:tc>
                <a:tc>
                  <a:txBody>
                    <a:bodyPr/>
                    <a:lstStyle/>
                    <a:p>
                      <a:pPr marL="0" marR="0" lvl="0" indent="0" algn="l" rtl="0">
                        <a:spcBef>
                          <a:spcPts val="0"/>
                        </a:spcBef>
                        <a:spcAft>
                          <a:spcPts val="0"/>
                        </a:spcAft>
                        <a:buNone/>
                      </a:pPr>
                      <a:r>
                        <a:rPr lang="en" sz="1400" u="sng">
                          <a:latin typeface="Roboto"/>
                          <a:ea typeface="Roboto"/>
                          <a:cs typeface="Roboto"/>
                          <a:sym typeface="Roboto"/>
                        </a:rPr>
                        <a:t>ProdID</a:t>
                      </a:r>
                      <a:endParaRPr sz="1400" u="sng">
                        <a:latin typeface="Roboto"/>
                        <a:ea typeface="Roboto"/>
                        <a:cs typeface="Roboto"/>
                        <a:sym typeface="Roboto"/>
                      </a:endParaRPr>
                    </a:p>
                  </a:txBody>
                  <a:tcPr marL="68600" marR="68600" marT="34300" marB="34300">
                    <a:solidFill>
                      <a:schemeClr val="accent3"/>
                    </a:solidFill>
                  </a:tcPr>
                </a:tc>
                <a:tc>
                  <a:txBody>
                    <a:bodyPr/>
                    <a:lstStyle/>
                    <a:p>
                      <a:pPr marL="0" marR="0" lvl="0" indent="0" algn="l" rtl="0">
                        <a:spcBef>
                          <a:spcPts val="0"/>
                        </a:spcBef>
                        <a:spcAft>
                          <a:spcPts val="0"/>
                        </a:spcAft>
                        <a:buNone/>
                      </a:pPr>
                      <a:r>
                        <a:rPr lang="en" sz="1400">
                          <a:latin typeface="Roboto"/>
                          <a:ea typeface="Roboto"/>
                          <a:cs typeface="Roboto"/>
                          <a:sym typeface="Roboto"/>
                        </a:rPr>
                        <a:t>Quantity</a:t>
                      </a:r>
                      <a:endParaRPr sz="1100">
                        <a:latin typeface="Roboto"/>
                        <a:ea typeface="Roboto"/>
                        <a:cs typeface="Roboto"/>
                        <a:sym typeface="Roboto"/>
                      </a:endParaRPr>
                    </a:p>
                  </a:txBody>
                  <a:tcPr marL="68600" marR="68600" marT="34300" marB="34300">
                    <a:solidFill>
                      <a:schemeClr val="accent3"/>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42</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3</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999</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2"/>
                  </a:ext>
                </a:extLst>
              </a:tr>
              <a:tr h="27060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42</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3"/>
                  </a:ext>
                </a:extLst>
              </a:tr>
            </a:tbl>
          </a:graphicData>
        </a:graphic>
      </p:graphicFrame>
      <p:sp>
        <p:nvSpPr>
          <p:cNvPr id="291" name="Google Shape;291;p38"/>
          <p:cNvSpPr txBox="1"/>
          <p:nvPr/>
        </p:nvSpPr>
        <p:spPr>
          <a:xfrm>
            <a:off x="6990726" y="3587750"/>
            <a:ext cx="14511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Purchases.csv</a:t>
            </a:r>
            <a:endParaRPr sz="1400">
              <a:solidFill>
                <a:schemeClr val="dk1"/>
              </a:solidFill>
              <a:latin typeface="Roboto Light"/>
              <a:ea typeface="Roboto Light"/>
              <a:cs typeface="Roboto Light"/>
              <a:sym typeface="Roboto Light"/>
            </a:endParaRPr>
          </a:p>
        </p:txBody>
      </p:sp>
      <p:sp>
        <p:nvSpPr>
          <p:cNvPr id="292" name="Google Shape;292;p38"/>
          <p:cNvSpPr txBox="1"/>
          <p:nvPr/>
        </p:nvSpPr>
        <p:spPr>
          <a:xfrm>
            <a:off x="6996850" y="125700"/>
            <a:ext cx="14511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Customers.csv</a:t>
            </a:r>
            <a:endParaRPr sz="1400">
              <a:solidFill>
                <a:schemeClr val="dk1"/>
              </a:solidFill>
              <a:latin typeface="Roboto Light"/>
              <a:ea typeface="Roboto Light"/>
              <a:cs typeface="Roboto Light"/>
              <a:sym typeface="Roboto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a:spLocks noGrp="1"/>
          </p:cNvSpPr>
          <p:nvPr>
            <p:ph type="body" idx="1"/>
          </p:nvPr>
        </p:nvSpPr>
        <p:spPr>
          <a:xfrm>
            <a:off x="55771" y="620450"/>
            <a:ext cx="4681200" cy="411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dirty="0">
                <a:solidFill>
                  <a:schemeClr val="dk2"/>
                </a:solidFill>
              </a:rPr>
              <a:t>Sometimes your data comes in multiple files:</a:t>
            </a:r>
            <a:endParaRPr sz="1600" dirty="0">
              <a:solidFill>
                <a:schemeClr val="dk2"/>
              </a:solidFill>
            </a:endParaRPr>
          </a:p>
          <a:p>
            <a:pPr marL="457200" lvl="0" indent="-330200" algn="l" rtl="0">
              <a:spcBef>
                <a:spcPts val="600"/>
              </a:spcBef>
              <a:spcAft>
                <a:spcPts val="0"/>
              </a:spcAft>
              <a:buClr>
                <a:schemeClr val="dk2"/>
              </a:buClr>
              <a:buSzPts val="1600"/>
              <a:buChar char="●"/>
            </a:pPr>
            <a:r>
              <a:rPr lang="en" sz="1600" dirty="0">
                <a:solidFill>
                  <a:schemeClr val="dk2"/>
                </a:solidFill>
              </a:rPr>
              <a:t>Often data will reference other pieces of data.</a:t>
            </a:r>
            <a:endParaRPr sz="1600" dirty="0">
              <a:solidFill>
                <a:schemeClr val="dk2"/>
              </a:solidFill>
            </a:endParaRPr>
          </a:p>
          <a:p>
            <a:pPr marL="457200" lvl="0" indent="-330200" algn="l" rtl="0">
              <a:spcBef>
                <a:spcPts val="0"/>
              </a:spcBef>
              <a:spcAft>
                <a:spcPts val="0"/>
              </a:spcAft>
              <a:buClr>
                <a:schemeClr val="dk2"/>
              </a:buClr>
              <a:buSzPts val="1600"/>
              <a:buChar char="●"/>
            </a:pPr>
            <a:r>
              <a:rPr lang="en" sz="1600" dirty="0">
                <a:solidFill>
                  <a:schemeClr val="dk2"/>
                </a:solidFill>
              </a:rPr>
              <a:t>Alternatively, you will collect multiple pieces of related data.</a:t>
            </a:r>
            <a:endParaRPr sz="1600" dirty="0">
              <a:solidFill>
                <a:schemeClr val="dk2"/>
              </a:solidFill>
            </a:endParaRPr>
          </a:p>
          <a:p>
            <a:pPr marL="0" lvl="0" indent="0" algn="l" rtl="0">
              <a:spcBef>
                <a:spcPts val="600"/>
              </a:spcBef>
              <a:spcAft>
                <a:spcPts val="0"/>
              </a:spcAft>
              <a:buNone/>
            </a:pPr>
            <a:r>
              <a:rPr lang="en" sz="1600" dirty="0">
                <a:solidFill>
                  <a:schemeClr val="dk2"/>
                </a:solidFill>
              </a:rPr>
              <a:t>Use </a:t>
            </a:r>
            <a:r>
              <a:rPr lang="en" sz="1600" u="sng" dirty="0">
                <a:solidFill>
                  <a:schemeClr val="dk2"/>
                </a:solid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pd.merge</a:t>
            </a:r>
            <a:r>
              <a:rPr lang="en" sz="1600" dirty="0">
                <a:solidFill>
                  <a:schemeClr val="dk2"/>
                </a:solidFill>
              </a:rPr>
              <a:t> to join data on </a:t>
            </a:r>
            <a:r>
              <a:rPr lang="en" sz="1600" b="1" dirty="0">
                <a:solidFill>
                  <a:schemeClr val="dk2"/>
                </a:solidFill>
                <a:latin typeface="Roboto"/>
                <a:ea typeface="Roboto"/>
                <a:cs typeface="Roboto"/>
                <a:sym typeface="Roboto"/>
              </a:rPr>
              <a:t>keys</a:t>
            </a:r>
            <a:r>
              <a:rPr lang="en" sz="1600" dirty="0">
                <a:solidFill>
                  <a:schemeClr val="dk2"/>
                </a:solidFill>
              </a:rPr>
              <a:t>.</a:t>
            </a:r>
            <a:endParaRPr sz="1600" dirty="0">
              <a:solidFill>
                <a:schemeClr val="dk2"/>
              </a:solidFill>
            </a:endParaRPr>
          </a:p>
          <a:p>
            <a:pPr marL="0" lvl="0" indent="0" algn="l" rtl="0">
              <a:spcBef>
                <a:spcPts val="600"/>
              </a:spcBef>
              <a:spcAft>
                <a:spcPts val="0"/>
              </a:spcAft>
              <a:buNone/>
            </a:pPr>
            <a:endParaRPr sz="1600" dirty="0"/>
          </a:p>
          <a:p>
            <a:pPr marL="0" lvl="0" indent="0" algn="l" rtl="0">
              <a:spcBef>
                <a:spcPts val="600"/>
              </a:spcBef>
              <a:spcAft>
                <a:spcPts val="0"/>
              </a:spcAft>
              <a:buNone/>
            </a:pPr>
            <a:r>
              <a:rPr lang="en" sz="1600" b="1" dirty="0">
                <a:solidFill>
                  <a:schemeClr val="accent3"/>
                </a:solidFill>
                <a:latin typeface="Roboto"/>
                <a:ea typeface="Roboto"/>
                <a:cs typeface="Roboto"/>
                <a:sym typeface="Roboto"/>
              </a:rPr>
              <a:t>Primary key</a:t>
            </a:r>
            <a:r>
              <a:rPr lang="en" sz="1600" dirty="0"/>
              <a:t>: the column or set of columns in a table that </a:t>
            </a:r>
            <a:r>
              <a:rPr lang="en" sz="1600" i="1" dirty="0"/>
              <a:t>uniquely </a:t>
            </a:r>
            <a:r>
              <a:rPr lang="en" sz="1600" dirty="0"/>
              <a:t>determine the values in the remaining columns</a:t>
            </a:r>
            <a:endParaRPr sz="1600" dirty="0"/>
          </a:p>
          <a:p>
            <a:pPr marL="457200" lvl="0" indent="-330200" algn="l" rtl="0">
              <a:spcBef>
                <a:spcPts val="600"/>
              </a:spcBef>
              <a:spcAft>
                <a:spcPts val="0"/>
              </a:spcAft>
              <a:buSzPts val="1600"/>
              <a:buChar char="●"/>
            </a:pPr>
            <a:r>
              <a:rPr lang="en" sz="1600" dirty="0"/>
              <a:t>Primary keys are unique, but could be tuples.</a:t>
            </a:r>
            <a:endParaRPr sz="1600" dirty="0"/>
          </a:p>
          <a:p>
            <a:pPr marL="457200" lvl="0" indent="-330200" algn="l" rtl="0">
              <a:spcBef>
                <a:spcPts val="0"/>
              </a:spcBef>
              <a:spcAft>
                <a:spcPts val="0"/>
              </a:spcAft>
              <a:buSzPts val="1600"/>
              <a:buChar char="●"/>
            </a:pPr>
            <a:r>
              <a:rPr lang="en" sz="1600" dirty="0"/>
              <a:t>Examples: SSN, </a:t>
            </a:r>
            <a:r>
              <a:rPr lang="en" sz="1600" dirty="0" err="1"/>
              <a:t>ProductIDs</a:t>
            </a:r>
            <a:r>
              <a:rPr lang="en" sz="1600" dirty="0"/>
              <a:t>, …</a:t>
            </a:r>
            <a:endParaRPr sz="1600" dirty="0"/>
          </a:p>
        </p:txBody>
      </p:sp>
      <p:sp>
        <p:nvSpPr>
          <p:cNvPr id="298" name="Google Shape;298;p39"/>
          <p:cNvSpPr txBox="1">
            <a:spLocks noGrp="1"/>
          </p:cNvSpPr>
          <p:nvPr>
            <p:ph type="title"/>
          </p:nvPr>
        </p:nvSpPr>
        <p:spPr>
          <a:xfrm>
            <a:off x="0" y="41861"/>
            <a:ext cx="8520600" cy="3936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000">
                <a:solidFill>
                  <a:schemeClr val="accent3"/>
                </a:solidFill>
              </a:rPr>
              <a:t>Structure: Primary Keys and Foreign Keys</a:t>
            </a:r>
            <a:endParaRPr sz="2000"/>
          </a:p>
        </p:txBody>
      </p:sp>
      <p:sp>
        <p:nvSpPr>
          <p:cNvPr id="299" name="Google Shape;29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graphicFrame>
        <p:nvGraphicFramePr>
          <p:cNvPr id="300" name="Google Shape;300;p39"/>
          <p:cNvGraphicFramePr/>
          <p:nvPr/>
        </p:nvGraphicFramePr>
        <p:xfrm>
          <a:off x="5185050" y="1478075"/>
          <a:ext cx="3262725" cy="845880"/>
        </p:xfrm>
        <a:graphic>
          <a:graphicData uri="http://schemas.openxmlformats.org/drawingml/2006/table">
            <a:tbl>
              <a:tblPr firstRow="1" bandRow="1">
                <a:noFill/>
              </a:tblPr>
              <a:tblGrid>
                <a:gridCol w="1087575">
                  <a:extLst>
                    <a:ext uri="{9D8B030D-6E8A-4147-A177-3AD203B41FA5}">
                      <a16:colId xmlns:a16="http://schemas.microsoft.com/office/drawing/2014/main" val="20000"/>
                    </a:ext>
                  </a:extLst>
                </a:gridCol>
                <a:gridCol w="1087575">
                  <a:extLst>
                    <a:ext uri="{9D8B030D-6E8A-4147-A177-3AD203B41FA5}">
                      <a16:colId xmlns:a16="http://schemas.microsoft.com/office/drawing/2014/main" val="20001"/>
                    </a:ext>
                  </a:extLst>
                </a:gridCol>
                <a:gridCol w="1087575">
                  <a:extLst>
                    <a:ext uri="{9D8B030D-6E8A-4147-A177-3AD203B41FA5}">
                      <a16:colId xmlns:a16="http://schemas.microsoft.com/office/drawing/2014/main" val="20002"/>
                    </a:ext>
                  </a:extLst>
                </a:gridCol>
              </a:tblGrid>
              <a:tr h="171450">
                <a:tc>
                  <a:txBody>
                    <a:bodyPr/>
                    <a:lstStyle/>
                    <a:p>
                      <a:pPr marL="0" marR="0" lvl="0" indent="0" algn="l" rtl="0">
                        <a:spcBef>
                          <a:spcPts val="0"/>
                        </a:spcBef>
                        <a:spcAft>
                          <a:spcPts val="0"/>
                        </a:spcAft>
                        <a:buNone/>
                      </a:pPr>
                      <a:r>
                        <a:rPr lang="en" sz="1400" u="sng">
                          <a:latin typeface="Roboto"/>
                          <a:ea typeface="Roboto"/>
                          <a:cs typeface="Roboto"/>
                          <a:sym typeface="Roboto"/>
                        </a:rPr>
                        <a:t>OrderNum</a:t>
                      </a:r>
                      <a:endParaRPr sz="1400" u="sng">
                        <a:latin typeface="Roboto"/>
                        <a:ea typeface="Roboto"/>
                        <a:cs typeface="Roboto"/>
                        <a:sym typeface="Roboto"/>
                      </a:endParaRPr>
                    </a:p>
                  </a:txBody>
                  <a:tcPr marL="68600" marR="68600" marT="34300" marB="34300">
                    <a:solidFill>
                      <a:schemeClr val="accent4"/>
                    </a:solidFill>
                  </a:tcPr>
                </a:tc>
                <a:tc>
                  <a:txBody>
                    <a:bodyPr/>
                    <a:lstStyle/>
                    <a:p>
                      <a:pPr marL="0" marR="0" lvl="0" indent="0" algn="l" rtl="0">
                        <a:spcBef>
                          <a:spcPts val="0"/>
                        </a:spcBef>
                        <a:spcAft>
                          <a:spcPts val="0"/>
                        </a:spcAft>
                        <a:buNone/>
                      </a:pPr>
                      <a:r>
                        <a:rPr lang="en" sz="1400" u="sng">
                          <a:latin typeface="Roboto"/>
                          <a:ea typeface="Roboto"/>
                          <a:cs typeface="Roboto"/>
                          <a:sym typeface="Roboto"/>
                        </a:rPr>
                        <a:t>CustID</a:t>
                      </a:r>
                      <a:endParaRPr sz="1400" u="sng">
                        <a:latin typeface="Roboto"/>
                        <a:ea typeface="Roboto"/>
                        <a:cs typeface="Roboto"/>
                        <a:sym typeface="Roboto"/>
                      </a:endParaRPr>
                    </a:p>
                  </a:txBody>
                  <a:tcPr marL="68600" marR="68600" marT="34300" marB="34300">
                    <a:solidFill>
                      <a:schemeClr val="accent4"/>
                    </a:solidFill>
                  </a:tcPr>
                </a:tc>
                <a:tc>
                  <a:txBody>
                    <a:bodyPr/>
                    <a:lstStyle/>
                    <a:p>
                      <a:pPr marL="0" marR="0" lvl="0" indent="0" algn="l" rtl="0">
                        <a:spcBef>
                          <a:spcPts val="0"/>
                        </a:spcBef>
                        <a:spcAft>
                          <a:spcPts val="0"/>
                        </a:spcAft>
                        <a:buNone/>
                      </a:pPr>
                      <a:r>
                        <a:rPr lang="en" sz="1400">
                          <a:latin typeface="Roboto"/>
                          <a:ea typeface="Roboto"/>
                          <a:cs typeface="Roboto"/>
                          <a:sym typeface="Roboto"/>
                        </a:rPr>
                        <a:t>Date</a:t>
                      </a:r>
                      <a:endParaRPr sz="1100">
                        <a:latin typeface="Roboto"/>
                        <a:ea typeface="Roboto"/>
                        <a:cs typeface="Roboto"/>
                        <a:sym typeface="Roboto"/>
                      </a:endParaRPr>
                    </a:p>
                  </a:txBody>
                  <a:tcPr marL="68600" marR="68600" marT="34300" marB="34300">
                    <a:solidFill>
                      <a:schemeClr val="accent4"/>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a:t>
                      </a:r>
                      <a:endParaRPr sz="1100">
                        <a:latin typeface="Roboto Light"/>
                        <a:ea typeface="Roboto Light"/>
                        <a:cs typeface="Roboto Light"/>
                        <a:sym typeface="Roboto Light"/>
                      </a:endParaRPr>
                    </a:p>
                  </a:txBody>
                  <a:tcPr marL="68600" marR="68600" marT="34300" marB="34300">
                    <a:solidFill>
                      <a:srgbClr val="FFE599"/>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171345</a:t>
                      </a:r>
                      <a:endParaRPr sz="1100">
                        <a:latin typeface="Roboto Light"/>
                        <a:ea typeface="Roboto Light"/>
                        <a:cs typeface="Roboto Light"/>
                        <a:sym typeface="Roboto Light"/>
                      </a:endParaRPr>
                    </a:p>
                  </a:txBody>
                  <a:tcPr marL="68600" marR="68600" marT="34300" marB="34300">
                    <a:solidFill>
                      <a:srgbClr val="FFE599"/>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8/21/2017</a:t>
                      </a:r>
                      <a:endParaRPr sz="1100">
                        <a:latin typeface="Roboto Light"/>
                        <a:ea typeface="Roboto Light"/>
                        <a:cs typeface="Roboto Light"/>
                        <a:sym typeface="Roboto Light"/>
                      </a:endParaRPr>
                    </a:p>
                  </a:txBody>
                  <a:tcPr marL="68600" marR="68600" marT="34300" marB="34300">
                    <a:solidFill>
                      <a:srgbClr val="FFE599"/>
                    </a:solidFill>
                  </a:tcPr>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a:t>
                      </a:r>
                      <a:endParaRPr sz="1100">
                        <a:latin typeface="Roboto Light"/>
                        <a:ea typeface="Roboto Light"/>
                        <a:cs typeface="Roboto Light"/>
                        <a:sym typeface="Roboto Light"/>
                      </a:endParaRPr>
                    </a:p>
                  </a:txBody>
                  <a:tcPr marL="68600" marR="68600" marT="34300" marB="34300">
                    <a:solidFill>
                      <a:srgbClr val="FFF2CC"/>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281139</a:t>
                      </a:r>
                      <a:endParaRPr sz="1100">
                        <a:latin typeface="Roboto Light"/>
                        <a:ea typeface="Roboto Light"/>
                        <a:cs typeface="Roboto Light"/>
                        <a:sym typeface="Roboto Light"/>
                      </a:endParaRPr>
                    </a:p>
                  </a:txBody>
                  <a:tcPr marL="68600" marR="68600" marT="34300" marB="34300">
                    <a:solidFill>
                      <a:srgbClr val="FFF2CC"/>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8/30/2017</a:t>
                      </a:r>
                      <a:endParaRPr sz="1100">
                        <a:latin typeface="Roboto Light"/>
                        <a:ea typeface="Roboto Light"/>
                        <a:cs typeface="Roboto Light"/>
                        <a:sym typeface="Roboto Light"/>
                      </a:endParaRPr>
                    </a:p>
                  </a:txBody>
                  <a:tcPr marL="68600" marR="68600" marT="34300" marB="34300">
                    <a:solidFill>
                      <a:srgbClr val="FFF2CC"/>
                    </a:solidFill>
                  </a:tcPr>
                </a:tc>
                <a:extLst>
                  <a:ext uri="{0D108BD9-81ED-4DB2-BD59-A6C34878D82A}">
                    <a16:rowId xmlns:a16="http://schemas.microsoft.com/office/drawing/2014/main" val="10002"/>
                  </a:ext>
                </a:extLst>
              </a:tr>
            </a:tbl>
          </a:graphicData>
        </a:graphic>
      </p:graphicFrame>
      <p:graphicFrame>
        <p:nvGraphicFramePr>
          <p:cNvPr id="301" name="Google Shape;301;p39"/>
          <p:cNvGraphicFramePr/>
          <p:nvPr/>
        </p:nvGraphicFramePr>
        <p:xfrm>
          <a:off x="6563794" y="2794203"/>
          <a:ext cx="1884000" cy="845880"/>
        </p:xfrm>
        <a:graphic>
          <a:graphicData uri="http://schemas.openxmlformats.org/drawingml/2006/table">
            <a:tbl>
              <a:tblPr firstRow="1" bandRow="1">
                <a:noFill/>
              </a:tblPr>
              <a:tblGrid>
                <a:gridCol w="942000">
                  <a:extLst>
                    <a:ext uri="{9D8B030D-6E8A-4147-A177-3AD203B41FA5}">
                      <a16:colId xmlns:a16="http://schemas.microsoft.com/office/drawing/2014/main" val="20000"/>
                    </a:ext>
                  </a:extLst>
                </a:gridCol>
                <a:gridCol w="942000">
                  <a:extLst>
                    <a:ext uri="{9D8B030D-6E8A-4147-A177-3AD203B41FA5}">
                      <a16:colId xmlns:a16="http://schemas.microsoft.com/office/drawing/2014/main" val="20001"/>
                    </a:ext>
                  </a:extLst>
                </a:gridCol>
              </a:tblGrid>
              <a:tr h="278150">
                <a:tc>
                  <a:txBody>
                    <a:bodyPr/>
                    <a:lstStyle/>
                    <a:p>
                      <a:pPr marL="0" marR="0" lvl="0" indent="0" algn="l" rtl="0">
                        <a:spcBef>
                          <a:spcPts val="0"/>
                        </a:spcBef>
                        <a:spcAft>
                          <a:spcPts val="0"/>
                        </a:spcAft>
                        <a:buNone/>
                      </a:pPr>
                      <a:r>
                        <a:rPr lang="en" sz="1400" u="sng">
                          <a:latin typeface="Roboto"/>
                          <a:ea typeface="Roboto"/>
                          <a:cs typeface="Roboto"/>
                          <a:sym typeface="Roboto"/>
                        </a:rPr>
                        <a:t>ProdID</a:t>
                      </a:r>
                      <a:endParaRPr sz="1400" u="sng">
                        <a:latin typeface="Roboto"/>
                        <a:ea typeface="Roboto"/>
                        <a:cs typeface="Roboto"/>
                        <a:sym typeface="Roboto"/>
                      </a:endParaRPr>
                    </a:p>
                  </a:txBody>
                  <a:tcPr marL="68600" marR="68600" marT="34300" marB="34300">
                    <a:solidFill>
                      <a:schemeClr val="accent3"/>
                    </a:solidFill>
                  </a:tcPr>
                </a:tc>
                <a:tc>
                  <a:txBody>
                    <a:bodyPr/>
                    <a:lstStyle/>
                    <a:p>
                      <a:pPr marL="0" marR="0" lvl="0" indent="0" algn="l" rtl="0">
                        <a:spcBef>
                          <a:spcPts val="0"/>
                        </a:spcBef>
                        <a:spcAft>
                          <a:spcPts val="0"/>
                        </a:spcAft>
                        <a:buNone/>
                      </a:pPr>
                      <a:r>
                        <a:rPr lang="en" sz="1400" u="none">
                          <a:latin typeface="Roboto"/>
                          <a:ea typeface="Roboto"/>
                          <a:cs typeface="Roboto"/>
                          <a:sym typeface="Roboto"/>
                        </a:rPr>
                        <a:t>Cost</a:t>
                      </a:r>
                      <a:endParaRPr sz="1100">
                        <a:latin typeface="Roboto"/>
                        <a:ea typeface="Roboto"/>
                        <a:cs typeface="Roboto"/>
                        <a:sym typeface="Roboto"/>
                      </a:endParaRPr>
                    </a:p>
                  </a:txBody>
                  <a:tcPr marL="68600" marR="68600" marT="34300" marB="34300">
                    <a:solidFill>
                      <a:schemeClr val="accent3"/>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42</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3.14</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999</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2.72</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2"/>
                  </a:ext>
                </a:extLst>
              </a:tr>
            </a:tbl>
          </a:graphicData>
        </a:graphic>
      </p:graphicFrame>
      <p:sp>
        <p:nvSpPr>
          <p:cNvPr id="302" name="Google Shape;302;p39"/>
          <p:cNvSpPr txBox="1"/>
          <p:nvPr/>
        </p:nvSpPr>
        <p:spPr>
          <a:xfrm>
            <a:off x="7105825" y="2539550"/>
            <a:ext cx="13419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Products.csv</a:t>
            </a:r>
            <a:endParaRPr sz="1400">
              <a:solidFill>
                <a:schemeClr val="dk1"/>
              </a:solidFill>
              <a:latin typeface="Roboto Light"/>
              <a:ea typeface="Roboto Light"/>
              <a:cs typeface="Roboto Light"/>
              <a:sym typeface="Roboto Light"/>
            </a:endParaRPr>
          </a:p>
        </p:txBody>
      </p:sp>
      <p:sp>
        <p:nvSpPr>
          <p:cNvPr id="303" name="Google Shape;303;p39"/>
          <p:cNvSpPr txBox="1"/>
          <p:nvPr/>
        </p:nvSpPr>
        <p:spPr>
          <a:xfrm>
            <a:off x="7317574" y="1223425"/>
            <a:ext cx="11301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Orders.csv</a:t>
            </a:r>
            <a:endParaRPr sz="1400">
              <a:solidFill>
                <a:schemeClr val="dk1"/>
              </a:solidFill>
              <a:latin typeface="Roboto Light"/>
              <a:ea typeface="Roboto Light"/>
              <a:cs typeface="Roboto Light"/>
              <a:sym typeface="Roboto Light"/>
            </a:endParaRPr>
          </a:p>
        </p:txBody>
      </p:sp>
      <p:graphicFrame>
        <p:nvGraphicFramePr>
          <p:cNvPr id="304" name="Google Shape;304;p39"/>
          <p:cNvGraphicFramePr/>
          <p:nvPr/>
        </p:nvGraphicFramePr>
        <p:xfrm>
          <a:off x="6563794" y="380344"/>
          <a:ext cx="1884000" cy="845880"/>
        </p:xfrm>
        <a:graphic>
          <a:graphicData uri="http://schemas.openxmlformats.org/drawingml/2006/table">
            <a:tbl>
              <a:tblPr firstRow="1" bandRow="1">
                <a:noFill/>
              </a:tblPr>
              <a:tblGrid>
                <a:gridCol w="942000">
                  <a:extLst>
                    <a:ext uri="{9D8B030D-6E8A-4147-A177-3AD203B41FA5}">
                      <a16:colId xmlns:a16="http://schemas.microsoft.com/office/drawing/2014/main" val="20000"/>
                    </a:ext>
                  </a:extLst>
                </a:gridCol>
                <a:gridCol w="942000">
                  <a:extLst>
                    <a:ext uri="{9D8B030D-6E8A-4147-A177-3AD203B41FA5}">
                      <a16:colId xmlns:a16="http://schemas.microsoft.com/office/drawing/2014/main" val="20001"/>
                    </a:ext>
                  </a:extLst>
                </a:gridCol>
              </a:tblGrid>
              <a:tr h="278150">
                <a:tc>
                  <a:txBody>
                    <a:bodyPr/>
                    <a:lstStyle/>
                    <a:p>
                      <a:pPr marL="0" marR="0" lvl="0" indent="0" algn="l" rtl="0">
                        <a:spcBef>
                          <a:spcPts val="0"/>
                        </a:spcBef>
                        <a:spcAft>
                          <a:spcPts val="0"/>
                        </a:spcAft>
                        <a:buNone/>
                      </a:pPr>
                      <a:r>
                        <a:rPr lang="en" sz="1400" u="sng">
                          <a:latin typeface="Roboto"/>
                          <a:ea typeface="Roboto"/>
                          <a:cs typeface="Roboto"/>
                          <a:sym typeface="Roboto"/>
                        </a:rPr>
                        <a:t>CustID</a:t>
                      </a:r>
                      <a:endParaRPr sz="1400" u="sng">
                        <a:latin typeface="Roboto"/>
                        <a:ea typeface="Roboto"/>
                        <a:cs typeface="Roboto"/>
                        <a:sym typeface="Roboto"/>
                      </a:endParaRPr>
                    </a:p>
                  </a:txBody>
                  <a:tcPr marL="68600" marR="68600" marT="34300" marB="34300">
                    <a:solidFill>
                      <a:schemeClr val="accent3"/>
                    </a:solidFill>
                  </a:tcPr>
                </a:tc>
                <a:tc>
                  <a:txBody>
                    <a:bodyPr/>
                    <a:lstStyle/>
                    <a:p>
                      <a:pPr marL="0" marR="0" lvl="0" indent="0" algn="l" rtl="0">
                        <a:spcBef>
                          <a:spcPts val="0"/>
                        </a:spcBef>
                        <a:spcAft>
                          <a:spcPts val="0"/>
                        </a:spcAft>
                        <a:buNone/>
                      </a:pPr>
                      <a:r>
                        <a:rPr lang="en" sz="1400" u="none">
                          <a:latin typeface="Roboto"/>
                          <a:ea typeface="Roboto"/>
                          <a:cs typeface="Roboto"/>
                          <a:sym typeface="Roboto"/>
                        </a:rPr>
                        <a:t>Addr</a:t>
                      </a:r>
                      <a:endParaRPr sz="1400" u="none">
                        <a:latin typeface="Roboto"/>
                        <a:ea typeface="Roboto"/>
                        <a:cs typeface="Roboto"/>
                        <a:sym typeface="Roboto"/>
                      </a:endParaRPr>
                    </a:p>
                  </a:txBody>
                  <a:tcPr marL="68600" marR="68600" marT="34300" marB="34300">
                    <a:solidFill>
                      <a:schemeClr val="accent3"/>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171345</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Harmon.. </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281139</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Main ..</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2"/>
                  </a:ext>
                </a:extLst>
              </a:tr>
            </a:tbl>
          </a:graphicData>
        </a:graphic>
      </p:graphicFrame>
      <p:sp>
        <p:nvSpPr>
          <p:cNvPr id="305" name="Google Shape;305;p39"/>
          <p:cNvSpPr txBox="1"/>
          <p:nvPr/>
        </p:nvSpPr>
        <p:spPr>
          <a:xfrm>
            <a:off x="6996850" y="125700"/>
            <a:ext cx="14511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Customers.csv</a:t>
            </a:r>
            <a:endParaRPr sz="1400">
              <a:solidFill>
                <a:schemeClr val="dk1"/>
              </a:solidFill>
              <a:latin typeface="Roboto Light"/>
              <a:ea typeface="Roboto Light"/>
              <a:cs typeface="Roboto Light"/>
              <a:sym typeface="Roboto Light"/>
            </a:endParaRPr>
          </a:p>
        </p:txBody>
      </p:sp>
      <p:grpSp>
        <p:nvGrpSpPr>
          <p:cNvPr id="306" name="Google Shape;306;p39"/>
          <p:cNvGrpSpPr/>
          <p:nvPr/>
        </p:nvGrpSpPr>
        <p:grpSpPr>
          <a:xfrm>
            <a:off x="5142871" y="139595"/>
            <a:ext cx="1444950" cy="393188"/>
            <a:chOff x="7873161" y="4961326"/>
            <a:chExt cx="1926600" cy="524250"/>
          </a:xfrm>
        </p:grpSpPr>
        <p:sp>
          <p:nvSpPr>
            <p:cNvPr id="307" name="Google Shape;307;p39"/>
            <p:cNvSpPr txBox="1"/>
            <p:nvPr/>
          </p:nvSpPr>
          <p:spPr>
            <a:xfrm>
              <a:off x="7873161" y="4961326"/>
              <a:ext cx="14766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300">
                  <a:solidFill>
                    <a:srgbClr val="FF0000"/>
                  </a:solidFill>
                  <a:latin typeface="Roboto Light"/>
                  <a:ea typeface="Roboto Light"/>
                  <a:cs typeface="Roboto Light"/>
                  <a:sym typeface="Roboto Light"/>
                </a:rPr>
                <a:t>Primary Key</a:t>
              </a:r>
              <a:endParaRPr sz="1000">
                <a:solidFill>
                  <a:srgbClr val="FF0000"/>
                </a:solidFill>
                <a:latin typeface="Roboto Light"/>
                <a:ea typeface="Roboto Light"/>
                <a:cs typeface="Roboto Light"/>
                <a:sym typeface="Roboto Light"/>
              </a:endParaRPr>
            </a:p>
          </p:txBody>
        </p:sp>
        <p:cxnSp>
          <p:nvCxnSpPr>
            <p:cNvPr id="308" name="Google Shape;308;p39"/>
            <p:cNvCxnSpPr>
              <a:stCxn id="307" idx="3"/>
            </p:cNvCxnSpPr>
            <p:nvPr/>
          </p:nvCxnSpPr>
          <p:spPr>
            <a:xfrm>
              <a:off x="9349761" y="5145976"/>
              <a:ext cx="450000" cy="339600"/>
            </a:xfrm>
            <a:prstGeom prst="straightConnector1">
              <a:avLst/>
            </a:prstGeom>
            <a:noFill/>
            <a:ln w="19050" cap="flat" cmpd="sng">
              <a:solidFill>
                <a:srgbClr val="FF0000"/>
              </a:solidFill>
              <a:prstDash val="solid"/>
              <a:miter lim="800000"/>
              <a:headEnd type="none" w="sm" len="sm"/>
              <a:tailEnd type="triangle" w="med" len="med"/>
            </a:ln>
          </p:spPr>
        </p:cxnSp>
      </p:grpSp>
      <p:graphicFrame>
        <p:nvGraphicFramePr>
          <p:cNvPr id="309" name="Google Shape;309;p39"/>
          <p:cNvGraphicFramePr/>
          <p:nvPr/>
        </p:nvGraphicFramePr>
        <p:xfrm>
          <a:off x="5057113" y="3838688"/>
          <a:ext cx="3390675" cy="1127840"/>
        </p:xfrm>
        <a:graphic>
          <a:graphicData uri="http://schemas.openxmlformats.org/drawingml/2006/table">
            <a:tbl>
              <a:tblPr firstRow="1" bandRow="1">
                <a:noFill/>
              </a:tblPr>
              <a:tblGrid>
                <a:gridCol w="1130225">
                  <a:extLst>
                    <a:ext uri="{9D8B030D-6E8A-4147-A177-3AD203B41FA5}">
                      <a16:colId xmlns:a16="http://schemas.microsoft.com/office/drawing/2014/main" val="20000"/>
                    </a:ext>
                  </a:extLst>
                </a:gridCol>
                <a:gridCol w="1130225">
                  <a:extLst>
                    <a:ext uri="{9D8B030D-6E8A-4147-A177-3AD203B41FA5}">
                      <a16:colId xmlns:a16="http://schemas.microsoft.com/office/drawing/2014/main" val="20001"/>
                    </a:ext>
                  </a:extLst>
                </a:gridCol>
                <a:gridCol w="1130225">
                  <a:extLst>
                    <a:ext uri="{9D8B030D-6E8A-4147-A177-3AD203B41FA5}">
                      <a16:colId xmlns:a16="http://schemas.microsoft.com/office/drawing/2014/main" val="20002"/>
                    </a:ext>
                  </a:extLst>
                </a:gridCol>
              </a:tblGrid>
              <a:tr h="278150">
                <a:tc>
                  <a:txBody>
                    <a:bodyPr/>
                    <a:lstStyle/>
                    <a:p>
                      <a:pPr marL="0" marR="0" lvl="0" indent="0" algn="l" rtl="0">
                        <a:spcBef>
                          <a:spcPts val="0"/>
                        </a:spcBef>
                        <a:spcAft>
                          <a:spcPts val="0"/>
                        </a:spcAft>
                        <a:buNone/>
                      </a:pPr>
                      <a:r>
                        <a:rPr lang="en" sz="1400" u="sng"/>
                        <a:t>OrderNum</a:t>
                      </a:r>
                      <a:endParaRPr sz="1400" u="sng"/>
                    </a:p>
                  </a:txBody>
                  <a:tcPr marL="68600" marR="68600" marT="34300" marB="34300">
                    <a:solidFill>
                      <a:schemeClr val="accent3"/>
                    </a:solidFill>
                  </a:tcPr>
                </a:tc>
                <a:tc>
                  <a:txBody>
                    <a:bodyPr/>
                    <a:lstStyle/>
                    <a:p>
                      <a:pPr marL="0" marR="0" lvl="0" indent="0" algn="l" rtl="0">
                        <a:spcBef>
                          <a:spcPts val="0"/>
                        </a:spcBef>
                        <a:spcAft>
                          <a:spcPts val="0"/>
                        </a:spcAft>
                        <a:buNone/>
                      </a:pPr>
                      <a:r>
                        <a:rPr lang="en" sz="1400" u="sng">
                          <a:latin typeface="Roboto"/>
                          <a:ea typeface="Roboto"/>
                          <a:cs typeface="Roboto"/>
                          <a:sym typeface="Roboto"/>
                        </a:rPr>
                        <a:t>ProdID</a:t>
                      </a:r>
                      <a:endParaRPr sz="1400" u="sng">
                        <a:latin typeface="Roboto"/>
                        <a:ea typeface="Roboto"/>
                        <a:cs typeface="Roboto"/>
                        <a:sym typeface="Roboto"/>
                      </a:endParaRPr>
                    </a:p>
                  </a:txBody>
                  <a:tcPr marL="68600" marR="68600" marT="34300" marB="34300">
                    <a:solidFill>
                      <a:schemeClr val="accent3"/>
                    </a:solidFill>
                  </a:tcPr>
                </a:tc>
                <a:tc>
                  <a:txBody>
                    <a:bodyPr/>
                    <a:lstStyle/>
                    <a:p>
                      <a:pPr marL="0" marR="0" lvl="0" indent="0" algn="l" rtl="0">
                        <a:spcBef>
                          <a:spcPts val="0"/>
                        </a:spcBef>
                        <a:spcAft>
                          <a:spcPts val="0"/>
                        </a:spcAft>
                        <a:buNone/>
                      </a:pPr>
                      <a:r>
                        <a:rPr lang="en" sz="1400">
                          <a:latin typeface="Roboto"/>
                          <a:ea typeface="Roboto"/>
                          <a:cs typeface="Roboto"/>
                          <a:sym typeface="Roboto"/>
                        </a:rPr>
                        <a:t>Quantity</a:t>
                      </a:r>
                      <a:endParaRPr sz="1100">
                        <a:latin typeface="Roboto"/>
                        <a:ea typeface="Roboto"/>
                        <a:cs typeface="Roboto"/>
                        <a:sym typeface="Roboto"/>
                      </a:endParaRPr>
                    </a:p>
                  </a:txBody>
                  <a:tcPr marL="68600" marR="68600" marT="34300" marB="34300">
                    <a:solidFill>
                      <a:schemeClr val="accent3"/>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42</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3</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999</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2"/>
                  </a:ext>
                </a:extLst>
              </a:tr>
              <a:tr h="27060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42</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3"/>
                  </a:ext>
                </a:extLst>
              </a:tr>
            </a:tbl>
          </a:graphicData>
        </a:graphic>
      </p:graphicFrame>
      <p:grpSp>
        <p:nvGrpSpPr>
          <p:cNvPr id="310" name="Google Shape;310;p39"/>
          <p:cNvGrpSpPr/>
          <p:nvPr/>
        </p:nvGrpSpPr>
        <p:grpSpPr>
          <a:xfrm>
            <a:off x="3466471" y="3644795"/>
            <a:ext cx="3455854" cy="471980"/>
            <a:chOff x="3466471" y="139595"/>
            <a:chExt cx="3455854" cy="471980"/>
          </a:xfrm>
        </p:grpSpPr>
        <p:grpSp>
          <p:nvGrpSpPr>
            <p:cNvPr id="311" name="Google Shape;311;p39"/>
            <p:cNvGrpSpPr/>
            <p:nvPr/>
          </p:nvGrpSpPr>
          <p:grpSpPr>
            <a:xfrm>
              <a:off x="3466471" y="139595"/>
              <a:ext cx="1608750" cy="276975"/>
              <a:chOff x="8076361" y="4961326"/>
              <a:chExt cx="2145000" cy="369300"/>
            </a:xfrm>
          </p:grpSpPr>
          <p:sp>
            <p:nvSpPr>
              <p:cNvPr id="312" name="Google Shape;312;p39"/>
              <p:cNvSpPr txBox="1"/>
              <p:nvPr/>
            </p:nvSpPr>
            <p:spPr>
              <a:xfrm>
                <a:off x="8076361" y="4961326"/>
                <a:ext cx="14766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300">
                    <a:solidFill>
                      <a:srgbClr val="FF0000"/>
                    </a:solidFill>
                    <a:latin typeface="Roboto Light"/>
                    <a:ea typeface="Roboto Light"/>
                    <a:cs typeface="Roboto Light"/>
                    <a:sym typeface="Roboto Light"/>
                  </a:rPr>
                  <a:t>Primary Key</a:t>
                </a:r>
                <a:endParaRPr sz="1000">
                  <a:solidFill>
                    <a:srgbClr val="FF0000"/>
                  </a:solidFill>
                  <a:latin typeface="Roboto Light"/>
                  <a:ea typeface="Roboto Light"/>
                  <a:cs typeface="Roboto Light"/>
                  <a:sym typeface="Roboto Light"/>
                </a:endParaRPr>
              </a:p>
            </p:txBody>
          </p:sp>
          <p:cxnSp>
            <p:nvCxnSpPr>
              <p:cNvPr id="313" name="Google Shape;313;p39"/>
              <p:cNvCxnSpPr>
                <a:stCxn id="312" idx="3"/>
              </p:cNvCxnSpPr>
              <p:nvPr/>
            </p:nvCxnSpPr>
            <p:spPr>
              <a:xfrm>
                <a:off x="9552961" y="5145976"/>
                <a:ext cx="668400" cy="180300"/>
              </a:xfrm>
              <a:prstGeom prst="straightConnector1">
                <a:avLst/>
              </a:prstGeom>
              <a:noFill/>
              <a:ln w="19050" cap="flat" cmpd="sng">
                <a:solidFill>
                  <a:srgbClr val="FF0000"/>
                </a:solidFill>
                <a:prstDash val="solid"/>
                <a:miter lim="800000"/>
                <a:headEnd type="none" w="sm" len="sm"/>
                <a:tailEnd type="triangle" w="med" len="med"/>
              </a:ln>
            </p:spPr>
          </p:cxnSp>
        </p:grpSp>
        <p:sp>
          <p:nvSpPr>
            <p:cNvPr id="314" name="Google Shape;314;p39"/>
            <p:cNvSpPr/>
            <p:nvPr/>
          </p:nvSpPr>
          <p:spPr>
            <a:xfrm>
              <a:off x="5038325" y="298075"/>
              <a:ext cx="1884000" cy="313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39"/>
          <p:cNvSpPr txBox="1"/>
          <p:nvPr/>
        </p:nvSpPr>
        <p:spPr>
          <a:xfrm>
            <a:off x="6990726" y="3587750"/>
            <a:ext cx="14511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Purchases.csv</a:t>
            </a:r>
            <a:endParaRPr sz="1400">
              <a:solidFill>
                <a:schemeClr val="dk1"/>
              </a:solidFill>
              <a:latin typeface="Roboto Light"/>
              <a:ea typeface="Roboto Light"/>
              <a:cs typeface="Roboto Light"/>
              <a:sym typeface="Roboto Light"/>
            </a:endParaRPr>
          </a:p>
        </p:txBody>
      </p:sp>
      <p:grpSp>
        <p:nvGrpSpPr>
          <p:cNvPr id="316" name="Google Shape;316;p39"/>
          <p:cNvGrpSpPr/>
          <p:nvPr/>
        </p:nvGrpSpPr>
        <p:grpSpPr>
          <a:xfrm>
            <a:off x="5142871" y="1055220"/>
            <a:ext cx="1107450" cy="472275"/>
            <a:chOff x="7873161" y="4961326"/>
            <a:chExt cx="1476600" cy="629700"/>
          </a:xfrm>
        </p:grpSpPr>
        <p:sp>
          <p:nvSpPr>
            <p:cNvPr id="317" name="Google Shape;317;p39"/>
            <p:cNvSpPr txBox="1"/>
            <p:nvPr/>
          </p:nvSpPr>
          <p:spPr>
            <a:xfrm>
              <a:off x="7873161" y="4961326"/>
              <a:ext cx="14766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300">
                  <a:solidFill>
                    <a:srgbClr val="FF0000"/>
                  </a:solidFill>
                  <a:latin typeface="Roboto Light"/>
                  <a:ea typeface="Roboto Light"/>
                  <a:cs typeface="Roboto Light"/>
                  <a:sym typeface="Roboto Light"/>
                </a:rPr>
                <a:t>Primary Key</a:t>
              </a:r>
              <a:endParaRPr sz="1000">
                <a:solidFill>
                  <a:srgbClr val="FF0000"/>
                </a:solidFill>
                <a:latin typeface="Roboto Light"/>
                <a:ea typeface="Roboto Light"/>
                <a:cs typeface="Roboto Light"/>
                <a:sym typeface="Roboto Light"/>
              </a:endParaRPr>
            </a:p>
          </p:txBody>
        </p:sp>
        <p:cxnSp>
          <p:nvCxnSpPr>
            <p:cNvPr id="318" name="Google Shape;318;p39"/>
            <p:cNvCxnSpPr>
              <a:stCxn id="317" idx="2"/>
            </p:cNvCxnSpPr>
            <p:nvPr/>
          </p:nvCxnSpPr>
          <p:spPr>
            <a:xfrm>
              <a:off x="8611461" y="5330626"/>
              <a:ext cx="197100" cy="260400"/>
            </a:xfrm>
            <a:prstGeom prst="straightConnector1">
              <a:avLst/>
            </a:prstGeom>
            <a:noFill/>
            <a:ln w="19050" cap="flat" cmpd="sng">
              <a:solidFill>
                <a:srgbClr val="FF0000"/>
              </a:solidFill>
              <a:prstDash val="solid"/>
              <a:miter lim="800000"/>
              <a:headEnd type="none" w="sm" len="sm"/>
              <a:tailEnd type="triangle" w="med" len="med"/>
            </a:ln>
          </p:spPr>
        </p:cxn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000" dirty="0">
                <a:solidFill>
                  <a:schemeClr val="accent3"/>
                </a:solidFill>
              </a:rPr>
              <a:t>Structure: Primary Keys and Foreign Keys</a:t>
            </a:r>
            <a:endParaRPr sz="2000" dirty="0">
              <a:solidFill>
                <a:schemeClr val="accent3"/>
              </a:solidFill>
            </a:endParaRPr>
          </a:p>
        </p:txBody>
      </p:sp>
      <p:sp>
        <p:nvSpPr>
          <p:cNvPr id="324" name="Google Shape;3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graphicFrame>
        <p:nvGraphicFramePr>
          <p:cNvPr id="325" name="Google Shape;325;p40"/>
          <p:cNvGraphicFramePr/>
          <p:nvPr/>
        </p:nvGraphicFramePr>
        <p:xfrm>
          <a:off x="5185050" y="1478075"/>
          <a:ext cx="3262725" cy="845880"/>
        </p:xfrm>
        <a:graphic>
          <a:graphicData uri="http://schemas.openxmlformats.org/drawingml/2006/table">
            <a:tbl>
              <a:tblPr firstRow="1" bandRow="1">
                <a:noFill/>
              </a:tblPr>
              <a:tblGrid>
                <a:gridCol w="1087575">
                  <a:extLst>
                    <a:ext uri="{9D8B030D-6E8A-4147-A177-3AD203B41FA5}">
                      <a16:colId xmlns:a16="http://schemas.microsoft.com/office/drawing/2014/main" val="20000"/>
                    </a:ext>
                  </a:extLst>
                </a:gridCol>
                <a:gridCol w="1087575">
                  <a:extLst>
                    <a:ext uri="{9D8B030D-6E8A-4147-A177-3AD203B41FA5}">
                      <a16:colId xmlns:a16="http://schemas.microsoft.com/office/drawing/2014/main" val="20001"/>
                    </a:ext>
                  </a:extLst>
                </a:gridCol>
                <a:gridCol w="1087575">
                  <a:extLst>
                    <a:ext uri="{9D8B030D-6E8A-4147-A177-3AD203B41FA5}">
                      <a16:colId xmlns:a16="http://schemas.microsoft.com/office/drawing/2014/main" val="20002"/>
                    </a:ext>
                  </a:extLst>
                </a:gridCol>
              </a:tblGrid>
              <a:tr h="171450">
                <a:tc>
                  <a:txBody>
                    <a:bodyPr/>
                    <a:lstStyle/>
                    <a:p>
                      <a:pPr marL="0" marR="0" lvl="0" indent="0" algn="l" rtl="0">
                        <a:spcBef>
                          <a:spcPts val="0"/>
                        </a:spcBef>
                        <a:spcAft>
                          <a:spcPts val="0"/>
                        </a:spcAft>
                        <a:buNone/>
                      </a:pPr>
                      <a:r>
                        <a:rPr lang="en" sz="1400" u="sng">
                          <a:latin typeface="Roboto"/>
                          <a:ea typeface="Roboto"/>
                          <a:cs typeface="Roboto"/>
                          <a:sym typeface="Roboto"/>
                        </a:rPr>
                        <a:t>OrderNum</a:t>
                      </a:r>
                      <a:endParaRPr sz="1400" u="sng">
                        <a:latin typeface="Roboto"/>
                        <a:ea typeface="Roboto"/>
                        <a:cs typeface="Roboto"/>
                        <a:sym typeface="Roboto"/>
                      </a:endParaRPr>
                    </a:p>
                  </a:txBody>
                  <a:tcPr marL="68600" marR="68600" marT="34300" marB="34300">
                    <a:solidFill>
                      <a:schemeClr val="accent4"/>
                    </a:solidFill>
                  </a:tcPr>
                </a:tc>
                <a:tc>
                  <a:txBody>
                    <a:bodyPr/>
                    <a:lstStyle/>
                    <a:p>
                      <a:pPr marL="0" marR="0" lvl="0" indent="0" algn="l" rtl="0">
                        <a:spcBef>
                          <a:spcPts val="0"/>
                        </a:spcBef>
                        <a:spcAft>
                          <a:spcPts val="0"/>
                        </a:spcAft>
                        <a:buNone/>
                      </a:pPr>
                      <a:r>
                        <a:rPr lang="en" sz="1400" u="sng">
                          <a:latin typeface="Roboto"/>
                          <a:ea typeface="Roboto"/>
                          <a:cs typeface="Roboto"/>
                          <a:sym typeface="Roboto"/>
                        </a:rPr>
                        <a:t>CustID</a:t>
                      </a:r>
                      <a:endParaRPr sz="1400" u="sng">
                        <a:latin typeface="Roboto"/>
                        <a:ea typeface="Roboto"/>
                        <a:cs typeface="Roboto"/>
                        <a:sym typeface="Roboto"/>
                      </a:endParaRPr>
                    </a:p>
                  </a:txBody>
                  <a:tcPr marL="68600" marR="68600" marT="34300" marB="34300">
                    <a:solidFill>
                      <a:schemeClr val="accent4"/>
                    </a:solidFill>
                  </a:tcPr>
                </a:tc>
                <a:tc>
                  <a:txBody>
                    <a:bodyPr/>
                    <a:lstStyle/>
                    <a:p>
                      <a:pPr marL="0" marR="0" lvl="0" indent="0" algn="l" rtl="0">
                        <a:spcBef>
                          <a:spcPts val="0"/>
                        </a:spcBef>
                        <a:spcAft>
                          <a:spcPts val="0"/>
                        </a:spcAft>
                        <a:buNone/>
                      </a:pPr>
                      <a:r>
                        <a:rPr lang="en" sz="1400">
                          <a:latin typeface="Roboto"/>
                          <a:ea typeface="Roboto"/>
                          <a:cs typeface="Roboto"/>
                          <a:sym typeface="Roboto"/>
                        </a:rPr>
                        <a:t>Date</a:t>
                      </a:r>
                      <a:endParaRPr sz="1100">
                        <a:latin typeface="Roboto"/>
                        <a:ea typeface="Roboto"/>
                        <a:cs typeface="Roboto"/>
                        <a:sym typeface="Roboto"/>
                      </a:endParaRPr>
                    </a:p>
                  </a:txBody>
                  <a:tcPr marL="68600" marR="68600" marT="34300" marB="34300">
                    <a:solidFill>
                      <a:schemeClr val="accent4"/>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a:t>
                      </a:r>
                      <a:endParaRPr sz="1100">
                        <a:latin typeface="Roboto Light"/>
                        <a:ea typeface="Roboto Light"/>
                        <a:cs typeface="Roboto Light"/>
                        <a:sym typeface="Roboto Light"/>
                      </a:endParaRPr>
                    </a:p>
                  </a:txBody>
                  <a:tcPr marL="68600" marR="68600" marT="34300" marB="34300">
                    <a:solidFill>
                      <a:srgbClr val="FFE599"/>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171345</a:t>
                      </a:r>
                      <a:endParaRPr sz="1100">
                        <a:latin typeface="Roboto Light"/>
                        <a:ea typeface="Roboto Light"/>
                        <a:cs typeface="Roboto Light"/>
                        <a:sym typeface="Roboto Light"/>
                      </a:endParaRPr>
                    </a:p>
                  </a:txBody>
                  <a:tcPr marL="68600" marR="68600" marT="34300" marB="34300">
                    <a:solidFill>
                      <a:srgbClr val="FFE599"/>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8/21/2017</a:t>
                      </a:r>
                      <a:endParaRPr sz="1100">
                        <a:latin typeface="Roboto Light"/>
                        <a:ea typeface="Roboto Light"/>
                        <a:cs typeface="Roboto Light"/>
                        <a:sym typeface="Roboto Light"/>
                      </a:endParaRPr>
                    </a:p>
                  </a:txBody>
                  <a:tcPr marL="68600" marR="68600" marT="34300" marB="34300">
                    <a:solidFill>
                      <a:srgbClr val="FFE599"/>
                    </a:solidFill>
                  </a:tcPr>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a:t>
                      </a:r>
                      <a:endParaRPr sz="1100">
                        <a:latin typeface="Roboto Light"/>
                        <a:ea typeface="Roboto Light"/>
                        <a:cs typeface="Roboto Light"/>
                        <a:sym typeface="Roboto Light"/>
                      </a:endParaRPr>
                    </a:p>
                  </a:txBody>
                  <a:tcPr marL="68600" marR="68600" marT="34300" marB="34300">
                    <a:solidFill>
                      <a:srgbClr val="FFF2CC"/>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281139</a:t>
                      </a:r>
                      <a:endParaRPr sz="1100">
                        <a:latin typeface="Roboto Light"/>
                        <a:ea typeface="Roboto Light"/>
                        <a:cs typeface="Roboto Light"/>
                        <a:sym typeface="Roboto Light"/>
                      </a:endParaRPr>
                    </a:p>
                  </a:txBody>
                  <a:tcPr marL="68600" marR="68600" marT="34300" marB="34300">
                    <a:solidFill>
                      <a:srgbClr val="FFF2CC"/>
                    </a:solidFill>
                  </a:tcPr>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8/30/2017</a:t>
                      </a:r>
                      <a:endParaRPr sz="1100">
                        <a:latin typeface="Roboto Light"/>
                        <a:ea typeface="Roboto Light"/>
                        <a:cs typeface="Roboto Light"/>
                        <a:sym typeface="Roboto Light"/>
                      </a:endParaRPr>
                    </a:p>
                  </a:txBody>
                  <a:tcPr marL="68600" marR="68600" marT="34300" marB="34300">
                    <a:solidFill>
                      <a:srgbClr val="FFF2CC"/>
                    </a:solidFill>
                  </a:tcPr>
                </a:tc>
                <a:extLst>
                  <a:ext uri="{0D108BD9-81ED-4DB2-BD59-A6C34878D82A}">
                    <a16:rowId xmlns:a16="http://schemas.microsoft.com/office/drawing/2014/main" val="10002"/>
                  </a:ext>
                </a:extLst>
              </a:tr>
            </a:tbl>
          </a:graphicData>
        </a:graphic>
      </p:graphicFrame>
      <p:graphicFrame>
        <p:nvGraphicFramePr>
          <p:cNvPr id="326" name="Google Shape;326;p40"/>
          <p:cNvGraphicFramePr/>
          <p:nvPr/>
        </p:nvGraphicFramePr>
        <p:xfrm>
          <a:off x="6563794" y="2794203"/>
          <a:ext cx="1884000" cy="845880"/>
        </p:xfrm>
        <a:graphic>
          <a:graphicData uri="http://schemas.openxmlformats.org/drawingml/2006/table">
            <a:tbl>
              <a:tblPr firstRow="1" bandRow="1">
                <a:noFill/>
              </a:tblPr>
              <a:tblGrid>
                <a:gridCol w="942000">
                  <a:extLst>
                    <a:ext uri="{9D8B030D-6E8A-4147-A177-3AD203B41FA5}">
                      <a16:colId xmlns:a16="http://schemas.microsoft.com/office/drawing/2014/main" val="20000"/>
                    </a:ext>
                  </a:extLst>
                </a:gridCol>
                <a:gridCol w="942000">
                  <a:extLst>
                    <a:ext uri="{9D8B030D-6E8A-4147-A177-3AD203B41FA5}">
                      <a16:colId xmlns:a16="http://schemas.microsoft.com/office/drawing/2014/main" val="20001"/>
                    </a:ext>
                  </a:extLst>
                </a:gridCol>
              </a:tblGrid>
              <a:tr h="278150">
                <a:tc>
                  <a:txBody>
                    <a:bodyPr/>
                    <a:lstStyle/>
                    <a:p>
                      <a:pPr marL="0" marR="0" lvl="0" indent="0" algn="l" rtl="0">
                        <a:spcBef>
                          <a:spcPts val="0"/>
                        </a:spcBef>
                        <a:spcAft>
                          <a:spcPts val="0"/>
                        </a:spcAft>
                        <a:buNone/>
                      </a:pPr>
                      <a:r>
                        <a:rPr lang="en" sz="1400" b="0" u="sng">
                          <a:solidFill>
                            <a:schemeClr val="dk2"/>
                          </a:solidFill>
                          <a:latin typeface="Roboto Light"/>
                          <a:ea typeface="Roboto Light"/>
                          <a:cs typeface="Roboto Light"/>
                          <a:sym typeface="Roboto Light"/>
                        </a:rPr>
                        <a:t>ProdID</a:t>
                      </a:r>
                      <a:endParaRPr sz="1400" b="0" u="sng">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b="0" u="none">
                          <a:solidFill>
                            <a:schemeClr val="dk2"/>
                          </a:solidFill>
                          <a:latin typeface="Roboto Light"/>
                          <a:ea typeface="Roboto Light"/>
                          <a:cs typeface="Roboto Light"/>
                          <a:sym typeface="Roboto Light"/>
                        </a:rPr>
                        <a:t>Cost</a:t>
                      </a:r>
                      <a:endParaRPr sz="1100" b="0">
                        <a:solidFill>
                          <a:schemeClr val="dk2"/>
                        </a:solidFill>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42</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3.14</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999</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2.72</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2"/>
                  </a:ext>
                </a:extLst>
              </a:tr>
            </a:tbl>
          </a:graphicData>
        </a:graphic>
      </p:graphicFrame>
      <p:sp>
        <p:nvSpPr>
          <p:cNvPr id="327" name="Google Shape;327;p40"/>
          <p:cNvSpPr txBox="1"/>
          <p:nvPr/>
        </p:nvSpPr>
        <p:spPr>
          <a:xfrm>
            <a:off x="7105825" y="2539550"/>
            <a:ext cx="13419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2"/>
                </a:solidFill>
                <a:latin typeface="Roboto Light"/>
                <a:ea typeface="Roboto Light"/>
                <a:cs typeface="Roboto Light"/>
                <a:sym typeface="Roboto Light"/>
              </a:rPr>
              <a:t>Products.csv</a:t>
            </a:r>
            <a:endParaRPr sz="1400">
              <a:solidFill>
                <a:schemeClr val="dk2"/>
              </a:solidFill>
              <a:latin typeface="Roboto Light"/>
              <a:ea typeface="Roboto Light"/>
              <a:cs typeface="Roboto Light"/>
              <a:sym typeface="Roboto Light"/>
            </a:endParaRPr>
          </a:p>
        </p:txBody>
      </p:sp>
      <p:sp>
        <p:nvSpPr>
          <p:cNvPr id="328" name="Google Shape;328;p40"/>
          <p:cNvSpPr txBox="1"/>
          <p:nvPr/>
        </p:nvSpPr>
        <p:spPr>
          <a:xfrm>
            <a:off x="7317574" y="1223425"/>
            <a:ext cx="11301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Orders.csv</a:t>
            </a:r>
            <a:endParaRPr sz="1400">
              <a:solidFill>
                <a:schemeClr val="dk1"/>
              </a:solidFill>
              <a:latin typeface="Roboto Light"/>
              <a:ea typeface="Roboto Light"/>
              <a:cs typeface="Roboto Light"/>
              <a:sym typeface="Roboto Light"/>
            </a:endParaRPr>
          </a:p>
        </p:txBody>
      </p:sp>
      <p:sp>
        <p:nvSpPr>
          <p:cNvPr id="329" name="Google Shape;329;p40"/>
          <p:cNvSpPr txBox="1">
            <a:spLocks noGrp="1"/>
          </p:cNvSpPr>
          <p:nvPr>
            <p:ph type="body" idx="1"/>
          </p:nvPr>
        </p:nvSpPr>
        <p:spPr>
          <a:xfrm>
            <a:off x="107050" y="402200"/>
            <a:ext cx="4681200" cy="411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solidFill>
                  <a:schemeClr val="dk2"/>
                </a:solidFill>
              </a:rPr>
              <a:t>Sometimes your data comes in multiple files:</a:t>
            </a:r>
            <a:endParaRPr sz="1400" dirty="0">
              <a:solidFill>
                <a:schemeClr val="dk2"/>
              </a:solidFill>
            </a:endParaRPr>
          </a:p>
          <a:p>
            <a:pPr marL="457200" lvl="0" indent="-330200" algn="l" rtl="0">
              <a:spcBef>
                <a:spcPts val="600"/>
              </a:spcBef>
              <a:spcAft>
                <a:spcPts val="0"/>
              </a:spcAft>
              <a:buClr>
                <a:schemeClr val="dk2"/>
              </a:buClr>
              <a:buSzPts val="1600"/>
              <a:buChar char="●"/>
            </a:pPr>
            <a:r>
              <a:rPr lang="en" sz="1400" dirty="0">
                <a:solidFill>
                  <a:schemeClr val="dk2"/>
                </a:solidFill>
              </a:rPr>
              <a:t>Often data will reference other pieces of data.</a:t>
            </a:r>
            <a:endParaRPr sz="1400" dirty="0">
              <a:solidFill>
                <a:schemeClr val="dk2"/>
              </a:solidFill>
            </a:endParaRPr>
          </a:p>
          <a:p>
            <a:pPr marL="457200" lvl="0" indent="-330200" algn="l" rtl="0">
              <a:spcBef>
                <a:spcPts val="0"/>
              </a:spcBef>
              <a:spcAft>
                <a:spcPts val="0"/>
              </a:spcAft>
              <a:buClr>
                <a:schemeClr val="dk2"/>
              </a:buClr>
              <a:buSzPts val="1600"/>
              <a:buChar char="●"/>
            </a:pPr>
            <a:r>
              <a:rPr lang="en" sz="1400" dirty="0">
                <a:solidFill>
                  <a:schemeClr val="dk2"/>
                </a:solidFill>
              </a:rPr>
              <a:t>Alternatively, you will collect multiple pieces of related data.</a:t>
            </a:r>
            <a:endParaRPr sz="1400" dirty="0">
              <a:solidFill>
                <a:schemeClr val="dk2"/>
              </a:solidFill>
            </a:endParaRPr>
          </a:p>
          <a:p>
            <a:pPr marL="0" lvl="0" indent="0" algn="l" rtl="0">
              <a:spcBef>
                <a:spcPts val="600"/>
              </a:spcBef>
              <a:spcAft>
                <a:spcPts val="0"/>
              </a:spcAft>
              <a:buNone/>
            </a:pPr>
            <a:r>
              <a:rPr lang="en" sz="1400" dirty="0">
                <a:solidFill>
                  <a:schemeClr val="dk2"/>
                </a:solidFill>
              </a:rPr>
              <a:t>Use </a:t>
            </a:r>
            <a:r>
              <a:rPr lang="en" sz="1400" u="sng" dirty="0">
                <a:solidFill>
                  <a:schemeClr val="dk2"/>
                </a:solid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pd.merge</a:t>
            </a:r>
            <a:r>
              <a:rPr lang="en" sz="1400" dirty="0">
                <a:solidFill>
                  <a:schemeClr val="dk2"/>
                </a:solidFill>
              </a:rPr>
              <a:t> to join data on </a:t>
            </a:r>
            <a:r>
              <a:rPr lang="en" sz="1400" b="1" dirty="0">
                <a:solidFill>
                  <a:schemeClr val="dk2"/>
                </a:solidFill>
                <a:latin typeface="Roboto"/>
                <a:ea typeface="Roboto"/>
                <a:cs typeface="Roboto"/>
                <a:sym typeface="Roboto"/>
              </a:rPr>
              <a:t>keys</a:t>
            </a:r>
            <a:r>
              <a:rPr lang="en" sz="1400" dirty="0">
                <a:solidFill>
                  <a:schemeClr val="dk2"/>
                </a:solidFill>
              </a:rPr>
              <a:t>.</a:t>
            </a:r>
            <a:endParaRPr sz="1400" dirty="0">
              <a:solidFill>
                <a:schemeClr val="dk2"/>
              </a:solidFill>
            </a:endParaRPr>
          </a:p>
          <a:p>
            <a:pPr marL="0" lvl="0" indent="0" algn="l" rtl="0">
              <a:spcBef>
                <a:spcPts val="600"/>
              </a:spcBef>
              <a:spcAft>
                <a:spcPts val="0"/>
              </a:spcAft>
              <a:buNone/>
            </a:pPr>
            <a:endParaRPr sz="1400" dirty="0">
              <a:solidFill>
                <a:schemeClr val="dk2"/>
              </a:solidFill>
            </a:endParaRPr>
          </a:p>
          <a:p>
            <a:pPr marL="0" lvl="0" indent="0" algn="l" rtl="0">
              <a:spcBef>
                <a:spcPts val="600"/>
              </a:spcBef>
              <a:spcAft>
                <a:spcPts val="0"/>
              </a:spcAft>
              <a:buNone/>
            </a:pPr>
            <a:r>
              <a:rPr lang="en" sz="1400" b="1" dirty="0">
                <a:solidFill>
                  <a:schemeClr val="dk2"/>
                </a:solidFill>
                <a:latin typeface="Roboto"/>
                <a:ea typeface="Roboto"/>
                <a:cs typeface="Roboto"/>
                <a:sym typeface="Roboto"/>
              </a:rPr>
              <a:t>Primary key</a:t>
            </a:r>
            <a:r>
              <a:rPr lang="en" sz="1400" dirty="0">
                <a:solidFill>
                  <a:schemeClr val="dk2"/>
                </a:solidFill>
              </a:rPr>
              <a:t>: the column or set of columns in a table that determine the values of the remaining columns</a:t>
            </a:r>
            <a:endParaRPr sz="1400" dirty="0">
              <a:solidFill>
                <a:schemeClr val="dk2"/>
              </a:solidFill>
            </a:endParaRPr>
          </a:p>
          <a:p>
            <a:pPr marL="457200" lvl="0" indent="-330200" algn="l" rtl="0">
              <a:spcBef>
                <a:spcPts val="600"/>
              </a:spcBef>
              <a:spcAft>
                <a:spcPts val="0"/>
              </a:spcAft>
              <a:buClr>
                <a:schemeClr val="dk2"/>
              </a:buClr>
              <a:buSzPts val="1600"/>
              <a:buChar char="●"/>
            </a:pPr>
            <a:r>
              <a:rPr lang="en" sz="1400" dirty="0">
                <a:solidFill>
                  <a:schemeClr val="dk2"/>
                </a:solidFill>
              </a:rPr>
              <a:t>Primary keys are unique, but could be tuples.</a:t>
            </a:r>
            <a:endParaRPr sz="1400" dirty="0">
              <a:solidFill>
                <a:schemeClr val="dk2"/>
              </a:solidFill>
            </a:endParaRPr>
          </a:p>
          <a:p>
            <a:pPr marL="457200" lvl="0" indent="-330200" algn="l" rtl="0">
              <a:spcBef>
                <a:spcPts val="0"/>
              </a:spcBef>
              <a:spcAft>
                <a:spcPts val="0"/>
              </a:spcAft>
              <a:buClr>
                <a:schemeClr val="dk2"/>
              </a:buClr>
              <a:buSzPts val="1600"/>
              <a:buChar char="●"/>
            </a:pPr>
            <a:r>
              <a:rPr lang="en" sz="1400" dirty="0">
                <a:solidFill>
                  <a:schemeClr val="dk2"/>
                </a:solidFill>
              </a:rPr>
              <a:t>Examples: SSN, </a:t>
            </a:r>
            <a:r>
              <a:rPr lang="en" sz="1400" dirty="0" err="1">
                <a:solidFill>
                  <a:schemeClr val="dk2"/>
                </a:solidFill>
              </a:rPr>
              <a:t>ProductIDs</a:t>
            </a:r>
            <a:r>
              <a:rPr lang="en" sz="1400" dirty="0">
                <a:solidFill>
                  <a:schemeClr val="dk2"/>
                </a:solidFill>
              </a:rPr>
              <a:t>, …</a:t>
            </a:r>
            <a:endParaRPr sz="1400" dirty="0">
              <a:solidFill>
                <a:schemeClr val="dk2"/>
              </a:solidFill>
            </a:endParaRPr>
          </a:p>
          <a:p>
            <a:pPr marL="0" lvl="0" indent="0" algn="l" rtl="0">
              <a:spcBef>
                <a:spcPts val="600"/>
              </a:spcBef>
              <a:spcAft>
                <a:spcPts val="0"/>
              </a:spcAft>
              <a:buNone/>
            </a:pPr>
            <a:endParaRPr sz="1400" b="1" dirty="0">
              <a:solidFill>
                <a:schemeClr val="accent4"/>
              </a:solidFill>
              <a:latin typeface="Roboto"/>
              <a:ea typeface="Roboto"/>
              <a:cs typeface="Roboto"/>
              <a:sym typeface="Roboto"/>
            </a:endParaRPr>
          </a:p>
          <a:p>
            <a:pPr marL="0" lvl="0" indent="0" algn="l" rtl="0">
              <a:spcBef>
                <a:spcPts val="600"/>
              </a:spcBef>
              <a:spcAft>
                <a:spcPts val="0"/>
              </a:spcAft>
              <a:buNone/>
            </a:pPr>
            <a:r>
              <a:rPr lang="en" sz="1400" b="1" dirty="0">
                <a:solidFill>
                  <a:schemeClr val="accent4"/>
                </a:solidFill>
                <a:latin typeface="Roboto"/>
                <a:ea typeface="Roboto"/>
                <a:cs typeface="Roboto"/>
                <a:sym typeface="Roboto"/>
              </a:rPr>
              <a:t>Foreign keys</a:t>
            </a:r>
            <a:r>
              <a:rPr lang="en" sz="1400" dirty="0"/>
              <a:t>: the column or sets of columns that reference primary keys in other tables.</a:t>
            </a:r>
            <a:endParaRPr sz="1400" dirty="0"/>
          </a:p>
        </p:txBody>
      </p:sp>
      <p:grpSp>
        <p:nvGrpSpPr>
          <p:cNvPr id="330" name="Google Shape;330;p40"/>
          <p:cNvGrpSpPr/>
          <p:nvPr/>
        </p:nvGrpSpPr>
        <p:grpSpPr>
          <a:xfrm>
            <a:off x="5136859" y="1165472"/>
            <a:ext cx="2223266" cy="626103"/>
            <a:chOff x="5136859" y="1470272"/>
            <a:chExt cx="2223266" cy="626103"/>
          </a:xfrm>
        </p:grpSpPr>
        <p:grpSp>
          <p:nvGrpSpPr>
            <p:cNvPr id="331" name="Google Shape;331;p40"/>
            <p:cNvGrpSpPr/>
            <p:nvPr/>
          </p:nvGrpSpPr>
          <p:grpSpPr>
            <a:xfrm>
              <a:off x="5136859" y="1470272"/>
              <a:ext cx="1451025" cy="312863"/>
              <a:chOff x="7865145" y="1960363"/>
              <a:chExt cx="1934700" cy="417150"/>
            </a:xfrm>
          </p:grpSpPr>
          <p:sp>
            <p:nvSpPr>
              <p:cNvPr id="332" name="Google Shape;332;p40"/>
              <p:cNvSpPr txBox="1"/>
              <p:nvPr/>
            </p:nvSpPr>
            <p:spPr>
              <a:xfrm>
                <a:off x="7865145" y="1960363"/>
                <a:ext cx="14847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300">
                    <a:solidFill>
                      <a:srgbClr val="FF0000"/>
                    </a:solidFill>
                    <a:latin typeface="Roboto Light"/>
                    <a:ea typeface="Roboto Light"/>
                    <a:cs typeface="Roboto Light"/>
                    <a:sym typeface="Roboto Light"/>
                  </a:rPr>
                  <a:t>Foreign Key</a:t>
                </a:r>
                <a:endParaRPr sz="1000">
                  <a:solidFill>
                    <a:srgbClr val="FF0000"/>
                  </a:solidFill>
                  <a:latin typeface="Roboto Light"/>
                  <a:ea typeface="Roboto Light"/>
                  <a:cs typeface="Roboto Light"/>
                  <a:sym typeface="Roboto Light"/>
                </a:endParaRPr>
              </a:p>
            </p:txBody>
          </p:sp>
          <p:cxnSp>
            <p:nvCxnSpPr>
              <p:cNvPr id="333" name="Google Shape;333;p40"/>
              <p:cNvCxnSpPr>
                <a:stCxn id="332" idx="3"/>
              </p:cNvCxnSpPr>
              <p:nvPr/>
            </p:nvCxnSpPr>
            <p:spPr>
              <a:xfrm>
                <a:off x="9349845" y="2145013"/>
                <a:ext cx="450000" cy="232500"/>
              </a:xfrm>
              <a:prstGeom prst="curvedConnector3">
                <a:avLst>
                  <a:gd name="adj1" fmla="val 50000"/>
                </a:avLst>
              </a:prstGeom>
              <a:noFill/>
              <a:ln w="19050" cap="flat" cmpd="sng">
                <a:solidFill>
                  <a:srgbClr val="FF0000"/>
                </a:solidFill>
                <a:prstDash val="solid"/>
                <a:miter lim="800000"/>
                <a:headEnd type="none" w="sm" len="sm"/>
                <a:tailEnd type="triangle" w="med" len="med"/>
              </a:ln>
            </p:spPr>
          </p:cxnSp>
        </p:grpSp>
        <p:sp>
          <p:nvSpPr>
            <p:cNvPr id="334" name="Google Shape;334;p40"/>
            <p:cNvSpPr/>
            <p:nvPr/>
          </p:nvSpPr>
          <p:spPr>
            <a:xfrm>
              <a:off x="6272625" y="1782875"/>
              <a:ext cx="1087500" cy="313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5" name="Google Shape;335;p40"/>
          <p:cNvGraphicFramePr/>
          <p:nvPr/>
        </p:nvGraphicFramePr>
        <p:xfrm>
          <a:off x="6563794" y="380344"/>
          <a:ext cx="1884000" cy="845880"/>
        </p:xfrm>
        <a:graphic>
          <a:graphicData uri="http://schemas.openxmlformats.org/drawingml/2006/table">
            <a:tbl>
              <a:tblPr firstRow="1" bandRow="1">
                <a:noFill/>
              </a:tblPr>
              <a:tblGrid>
                <a:gridCol w="942000">
                  <a:extLst>
                    <a:ext uri="{9D8B030D-6E8A-4147-A177-3AD203B41FA5}">
                      <a16:colId xmlns:a16="http://schemas.microsoft.com/office/drawing/2014/main" val="20000"/>
                    </a:ext>
                  </a:extLst>
                </a:gridCol>
                <a:gridCol w="942000">
                  <a:extLst>
                    <a:ext uri="{9D8B030D-6E8A-4147-A177-3AD203B41FA5}">
                      <a16:colId xmlns:a16="http://schemas.microsoft.com/office/drawing/2014/main" val="20001"/>
                    </a:ext>
                  </a:extLst>
                </a:gridCol>
              </a:tblGrid>
              <a:tr h="278150">
                <a:tc>
                  <a:txBody>
                    <a:bodyPr/>
                    <a:lstStyle/>
                    <a:p>
                      <a:pPr marL="0" marR="0" lvl="0" indent="0" algn="l" rtl="0">
                        <a:spcBef>
                          <a:spcPts val="0"/>
                        </a:spcBef>
                        <a:spcAft>
                          <a:spcPts val="0"/>
                        </a:spcAft>
                        <a:buNone/>
                      </a:pPr>
                      <a:r>
                        <a:rPr lang="en" sz="1400" u="sng">
                          <a:latin typeface="Roboto"/>
                          <a:ea typeface="Roboto"/>
                          <a:cs typeface="Roboto"/>
                          <a:sym typeface="Roboto"/>
                        </a:rPr>
                        <a:t>CustID</a:t>
                      </a:r>
                      <a:endParaRPr sz="1400" u="sng">
                        <a:latin typeface="Roboto"/>
                        <a:ea typeface="Roboto"/>
                        <a:cs typeface="Roboto"/>
                        <a:sym typeface="Roboto"/>
                      </a:endParaRPr>
                    </a:p>
                  </a:txBody>
                  <a:tcPr marL="68600" marR="68600" marT="34300" marB="34300">
                    <a:solidFill>
                      <a:schemeClr val="accent3"/>
                    </a:solidFill>
                  </a:tcPr>
                </a:tc>
                <a:tc>
                  <a:txBody>
                    <a:bodyPr/>
                    <a:lstStyle/>
                    <a:p>
                      <a:pPr marL="0" marR="0" lvl="0" indent="0" algn="l" rtl="0">
                        <a:spcBef>
                          <a:spcPts val="0"/>
                        </a:spcBef>
                        <a:spcAft>
                          <a:spcPts val="0"/>
                        </a:spcAft>
                        <a:buNone/>
                      </a:pPr>
                      <a:r>
                        <a:rPr lang="en" sz="1400" u="none">
                          <a:latin typeface="Roboto"/>
                          <a:ea typeface="Roboto"/>
                          <a:cs typeface="Roboto"/>
                          <a:sym typeface="Roboto"/>
                        </a:rPr>
                        <a:t>Addr</a:t>
                      </a:r>
                      <a:endParaRPr sz="1400" u="none">
                        <a:latin typeface="Roboto"/>
                        <a:ea typeface="Roboto"/>
                        <a:cs typeface="Roboto"/>
                        <a:sym typeface="Roboto"/>
                      </a:endParaRPr>
                    </a:p>
                  </a:txBody>
                  <a:tcPr marL="68600" marR="68600" marT="34300" marB="34300">
                    <a:solidFill>
                      <a:schemeClr val="accent3"/>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171345</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Harmon.. </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latin typeface="Roboto Light"/>
                          <a:ea typeface="Roboto Light"/>
                          <a:cs typeface="Roboto Light"/>
                          <a:sym typeface="Roboto Light"/>
                        </a:rPr>
                        <a:t>281139</a:t>
                      </a:r>
                      <a:endParaRPr sz="1100">
                        <a:latin typeface="Roboto Light"/>
                        <a:ea typeface="Roboto Light"/>
                        <a:cs typeface="Roboto Light"/>
                        <a:sym typeface="Roboto Light"/>
                      </a:endParaRPr>
                    </a:p>
                  </a:txBody>
                  <a:tcPr marL="68600" marR="68600" marT="34300" marB="34300"/>
                </a:tc>
                <a:tc>
                  <a:txBody>
                    <a:bodyPr/>
                    <a:lstStyle/>
                    <a:p>
                      <a:pPr marL="0" marR="0" lvl="0" indent="0" algn="l" rtl="0">
                        <a:spcBef>
                          <a:spcPts val="0"/>
                        </a:spcBef>
                        <a:spcAft>
                          <a:spcPts val="0"/>
                        </a:spcAft>
                        <a:buNone/>
                      </a:pPr>
                      <a:r>
                        <a:rPr lang="en" sz="1400">
                          <a:latin typeface="Roboto Light"/>
                          <a:ea typeface="Roboto Light"/>
                          <a:cs typeface="Roboto Light"/>
                          <a:sym typeface="Roboto Light"/>
                        </a:rPr>
                        <a:t>Main ..</a:t>
                      </a:r>
                      <a:endParaRPr sz="1100">
                        <a:latin typeface="Roboto Light"/>
                        <a:ea typeface="Roboto Light"/>
                        <a:cs typeface="Roboto Light"/>
                        <a:sym typeface="Roboto Light"/>
                      </a:endParaRPr>
                    </a:p>
                  </a:txBody>
                  <a:tcPr marL="68600" marR="68600" marT="34300" marB="34300"/>
                </a:tc>
                <a:extLst>
                  <a:ext uri="{0D108BD9-81ED-4DB2-BD59-A6C34878D82A}">
                    <a16:rowId xmlns:a16="http://schemas.microsoft.com/office/drawing/2014/main" val="10002"/>
                  </a:ext>
                </a:extLst>
              </a:tr>
            </a:tbl>
          </a:graphicData>
        </a:graphic>
      </p:graphicFrame>
      <p:sp>
        <p:nvSpPr>
          <p:cNvPr id="336" name="Google Shape;336;p40"/>
          <p:cNvSpPr txBox="1"/>
          <p:nvPr/>
        </p:nvSpPr>
        <p:spPr>
          <a:xfrm>
            <a:off x="6996850" y="125700"/>
            <a:ext cx="14511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1"/>
                </a:solidFill>
                <a:latin typeface="Roboto Light"/>
                <a:ea typeface="Roboto Light"/>
                <a:cs typeface="Roboto Light"/>
                <a:sym typeface="Roboto Light"/>
              </a:rPr>
              <a:t>Customers.csv</a:t>
            </a:r>
            <a:endParaRPr sz="1400">
              <a:solidFill>
                <a:schemeClr val="dk1"/>
              </a:solidFill>
              <a:latin typeface="Roboto Light"/>
              <a:ea typeface="Roboto Light"/>
              <a:cs typeface="Roboto Light"/>
              <a:sym typeface="Roboto Light"/>
            </a:endParaRPr>
          </a:p>
        </p:txBody>
      </p:sp>
      <p:grpSp>
        <p:nvGrpSpPr>
          <p:cNvPr id="337" name="Google Shape;337;p40"/>
          <p:cNvGrpSpPr/>
          <p:nvPr/>
        </p:nvGrpSpPr>
        <p:grpSpPr>
          <a:xfrm>
            <a:off x="5142871" y="139595"/>
            <a:ext cx="1444950" cy="393188"/>
            <a:chOff x="7873161" y="4961326"/>
            <a:chExt cx="1926600" cy="524250"/>
          </a:xfrm>
        </p:grpSpPr>
        <p:sp>
          <p:nvSpPr>
            <p:cNvPr id="338" name="Google Shape;338;p40"/>
            <p:cNvSpPr txBox="1"/>
            <p:nvPr/>
          </p:nvSpPr>
          <p:spPr>
            <a:xfrm>
              <a:off x="7873161" y="4961326"/>
              <a:ext cx="14766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300">
                  <a:solidFill>
                    <a:schemeClr val="dk1"/>
                  </a:solidFill>
                  <a:latin typeface="Roboto Light"/>
                  <a:ea typeface="Roboto Light"/>
                  <a:cs typeface="Roboto Light"/>
                  <a:sym typeface="Roboto Light"/>
                </a:rPr>
                <a:t>Primary Key</a:t>
              </a:r>
              <a:endParaRPr sz="1000">
                <a:solidFill>
                  <a:schemeClr val="dk1"/>
                </a:solidFill>
                <a:latin typeface="Roboto Light"/>
                <a:ea typeface="Roboto Light"/>
                <a:cs typeface="Roboto Light"/>
                <a:sym typeface="Roboto Light"/>
              </a:endParaRPr>
            </a:p>
          </p:txBody>
        </p:sp>
        <p:cxnSp>
          <p:nvCxnSpPr>
            <p:cNvPr id="339" name="Google Shape;339;p40"/>
            <p:cNvCxnSpPr>
              <a:stCxn id="338" idx="3"/>
            </p:cNvCxnSpPr>
            <p:nvPr/>
          </p:nvCxnSpPr>
          <p:spPr>
            <a:xfrm>
              <a:off x="9349761" y="5145976"/>
              <a:ext cx="450000" cy="339600"/>
            </a:xfrm>
            <a:prstGeom prst="straightConnector1">
              <a:avLst/>
            </a:prstGeom>
            <a:noFill/>
            <a:ln w="19050" cap="flat" cmpd="sng">
              <a:solidFill>
                <a:schemeClr val="dk1"/>
              </a:solidFill>
              <a:prstDash val="solid"/>
              <a:miter lim="800000"/>
              <a:headEnd type="none" w="sm" len="sm"/>
              <a:tailEnd type="triangle" w="med" len="med"/>
            </a:ln>
          </p:spPr>
        </p:cxnSp>
      </p:grpSp>
      <p:graphicFrame>
        <p:nvGraphicFramePr>
          <p:cNvPr id="340" name="Google Shape;340;p40"/>
          <p:cNvGraphicFramePr/>
          <p:nvPr/>
        </p:nvGraphicFramePr>
        <p:xfrm>
          <a:off x="5057113" y="3838688"/>
          <a:ext cx="3390675" cy="1127840"/>
        </p:xfrm>
        <a:graphic>
          <a:graphicData uri="http://schemas.openxmlformats.org/drawingml/2006/table">
            <a:tbl>
              <a:tblPr firstRow="1" bandRow="1">
                <a:noFill/>
              </a:tblPr>
              <a:tblGrid>
                <a:gridCol w="1130225">
                  <a:extLst>
                    <a:ext uri="{9D8B030D-6E8A-4147-A177-3AD203B41FA5}">
                      <a16:colId xmlns:a16="http://schemas.microsoft.com/office/drawing/2014/main" val="20000"/>
                    </a:ext>
                  </a:extLst>
                </a:gridCol>
                <a:gridCol w="1130225">
                  <a:extLst>
                    <a:ext uri="{9D8B030D-6E8A-4147-A177-3AD203B41FA5}">
                      <a16:colId xmlns:a16="http://schemas.microsoft.com/office/drawing/2014/main" val="20001"/>
                    </a:ext>
                  </a:extLst>
                </a:gridCol>
                <a:gridCol w="1130225">
                  <a:extLst>
                    <a:ext uri="{9D8B030D-6E8A-4147-A177-3AD203B41FA5}">
                      <a16:colId xmlns:a16="http://schemas.microsoft.com/office/drawing/2014/main" val="20002"/>
                    </a:ext>
                  </a:extLst>
                </a:gridCol>
              </a:tblGrid>
              <a:tr h="278150">
                <a:tc>
                  <a:txBody>
                    <a:bodyPr/>
                    <a:lstStyle/>
                    <a:p>
                      <a:pPr marL="0" marR="0" lvl="0" indent="0" algn="l" rtl="0">
                        <a:spcBef>
                          <a:spcPts val="0"/>
                        </a:spcBef>
                        <a:spcAft>
                          <a:spcPts val="0"/>
                        </a:spcAft>
                        <a:buNone/>
                      </a:pPr>
                      <a:r>
                        <a:rPr lang="en" sz="1400" b="0" u="sng">
                          <a:solidFill>
                            <a:schemeClr val="dk2"/>
                          </a:solidFill>
                          <a:latin typeface="Roboto Light"/>
                          <a:ea typeface="Roboto Light"/>
                          <a:cs typeface="Roboto Light"/>
                          <a:sym typeface="Roboto Light"/>
                        </a:rPr>
                        <a:t>OrderNum</a:t>
                      </a:r>
                      <a:endParaRPr sz="1400" b="0" u="sng">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b="0" u="sng">
                          <a:solidFill>
                            <a:schemeClr val="dk2"/>
                          </a:solidFill>
                          <a:latin typeface="Roboto Light"/>
                          <a:ea typeface="Roboto Light"/>
                          <a:cs typeface="Roboto Light"/>
                          <a:sym typeface="Roboto Light"/>
                        </a:rPr>
                        <a:t>ProdID</a:t>
                      </a:r>
                      <a:endParaRPr sz="1400" b="0" u="sng">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b="0">
                          <a:solidFill>
                            <a:schemeClr val="dk2"/>
                          </a:solidFill>
                          <a:latin typeface="Roboto Light"/>
                          <a:ea typeface="Roboto Light"/>
                          <a:cs typeface="Roboto Light"/>
                          <a:sym typeface="Roboto Light"/>
                        </a:rPr>
                        <a:t>Quantity</a:t>
                      </a:r>
                      <a:endParaRPr sz="1100" b="0">
                        <a:solidFill>
                          <a:schemeClr val="dk2"/>
                        </a:solidFill>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0"/>
                  </a:ext>
                </a:extLst>
              </a:tr>
              <a:tr h="278150">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1</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42</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3</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1"/>
                  </a:ext>
                </a:extLst>
              </a:tr>
              <a:tr h="278150">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1</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999</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2</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2"/>
                  </a:ext>
                </a:extLst>
              </a:tr>
              <a:tr h="270600">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2</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42</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tc>
                  <a:txBody>
                    <a:bodyPr/>
                    <a:lstStyle/>
                    <a:p>
                      <a:pPr marL="0" marR="0" lvl="0" indent="0" algn="l" rtl="0">
                        <a:spcBef>
                          <a:spcPts val="0"/>
                        </a:spcBef>
                        <a:spcAft>
                          <a:spcPts val="0"/>
                        </a:spcAft>
                        <a:buNone/>
                      </a:pPr>
                      <a:r>
                        <a:rPr lang="en" sz="1400">
                          <a:solidFill>
                            <a:schemeClr val="dk2"/>
                          </a:solidFill>
                          <a:latin typeface="Roboto Light"/>
                          <a:ea typeface="Roboto Light"/>
                          <a:cs typeface="Roboto Light"/>
                          <a:sym typeface="Roboto Light"/>
                        </a:rPr>
                        <a:t>1</a:t>
                      </a:r>
                      <a:endParaRPr sz="1100">
                        <a:solidFill>
                          <a:schemeClr val="dk2"/>
                        </a:solidFill>
                        <a:latin typeface="Roboto Light"/>
                        <a:ea typeface="Roboto Light"/>
                        <a:cs typeface="Roboto Light"/>
                        <a:sym typeface="Roboto Light"/>
                      </a:endParaRPr>
                    </a:p>
                  </a:txBody>
                  <a:tcPr marL="68600" marR="68600" marT="34300" marB="34300">
                    <a:solidFill>
                      <a:srgbClr val="F3F3F3"/>
                    </a:solidFill>
                  </a:tcPr>
                </a:tc>
                <a:extLst>
                  <a:ext uri="{0D108BD9-81ED-4DB2-BD59-A6C34878D82A}">
                    <a16:rowId xmlns:a16="http://schemas.microsoft.com/office/drawing/2014/main" val="10003"/>
                  </a:ext>
                </a:extLst>
              </a:tr>
            </a:tbl>
          </a:graphicData>
        </a:graphic>
      </p:graphicFrame>
      <p:sp>
        <p:nvSpPr>
          <p:cNvPr id="341" name="Google Shape;341;p40"/>
          <p:cNvSpPr txBox="1"/>
          <p:nvPr/>
        </p:nvSpPr>
        <p:spPr>
          <a:xfrm>
            <a:off x="6990726" y="3587750"/>
            <a:ext cx="1451100" cy="2769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a:solidFill>
                  <a:schemeClr val="dk2"/>
                </a:solidFill>
                <a:latin typeface="Roboto Light"/>
                <a:ea typeface="Roboto Light"/>
                <a:cs typeface="Roboto Light"/>
                <a:sym typeface="Roboto Light"/>
              </a:rPr>
              <a:t>Purchases.csv</a:t>
            </a:r>
            <a:endParaRPr sz="1400">
              <a:solidFill>
                <a:schemeClr val="dk2"/>
              </a:solidFill>
              <a:latin typeface="Roboto Light"/>
              <a:ea typeface="Roboto Light"/>
              <a:cs typeface="Roboto Light"/>
              <a:sym typeface="Roboto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1"/>
          <p:cNvSpPr txBox="1">
            <a:spLocks noGrp="1"/>
          </p:cNvSpPr>
          <p:nvPr>
            <p:ph type="body" idx="1"/>
          </p:nvPr>
        </p:nvSpPr>
        <p:spPr>
          <a:xfrm>
            <a:off x="4812375" y="402200"/>
            <a:ext cx="415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b="1" dirty="0">
                <a:solidFill>
                  <a:schemeClr val="accent4"/>
                </a:solidFill>
                <a:latin typeface="Roboto"/>
                <a:ea typeface="Roboto"/>
                <a:cs typeface="Roboto"/>
                <a:sym typeface="Roboto"/>
              </a:rPr>
              <a:t>Structure</a:t>
            </a:r>
            <a:endParaRPr b="1" dirty="0">
              <a:solidFill>
                <a:schemeClr val="accent4"/>
              </a:solidFill>
              <a:latin typeface="Roboto"/>
              <a:ea typeface="Roboto"/>
              <a:cs typeface="Roboto"/>
              <a:sym typeface="Roboto"/>
            </a:endParaRPr>
          </a:p>
          <a:p>
            <a:pPr marL="457200" lvl="0" indent="-330200" algn="l" rtl="0">
              <a:spcBef>
                <a:spcPts val="600"/>
              </a:spcBef>
              <a:spcAft>
                <a:spcPts val="0"/>
              </a:spcAft>
              <a:buClr>
                <a:schemeClr val="dk2"/>
              </a:buClr>
              <a:buSzPts val="1600"/>
              <a:buChar char="•"/>
            </a:pPr>
            <a:r>
              <a:rPr lang="en" dirty="0">
                <a:solidFill>
                  <a:schemeClr val="dk2"/>
                </a:solidFill>
              </a:rPr>
              <a:t>Multiple Files</a:t>
            </a:r>
            <a:endParaRPr dirty="0">
              <a:solidFill>
                <a:schemeClr val="dk2"/>
              </a:solidFill>
            </a:endParaRPr>
          </a:p>
          <a:p>
            <a:pPr marL="457200" lvl="0" indent="-330200" algn="l" rtl="0">
              <a:spcBef>
                <a:spcPts val="0"/>
              </a:spcBef>
              <a:spcAft>
                <a:spcPts val="0"/>
              </a:spcAft>
              <a:buClr>
                <a:schemeClr val="accent3"/>
              </a:buClr>
              <a:buSzPts val="1600"/>
              <a:buFont typeface="Roboto"/>
              <a:buChar char="•"/>
            </a:pPr>
            <a:r>
              <a:rPr lang="en" b="1" dirty="0">
                <a:solidFill>
                  <a:schemeClr val="accent3"/>
                </a:solidFill>
                <a:latin typeface="Roboto"/>
                <a:ea typeface="Roboto"/>
                <a:cs typeface="Roboto"/>
                <a:sym typeface="Roboto"/>
              </a:rPr>
              <a:t>More File Formats</a:t>
            </a:r>
            <a:endParaRPr b="1" dirty="0">
              <a:solidFill>
                <a:schemeClr val="accent3"/>
              </a:solidFill>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en" dirty="0">
                <a:solidFill>
                  <a:schemeClr val="dk2"/>
                </a:solidFill>
              </a:rPr>
              <a:t>Scope and Temporality</a:t>
            </a:r>
            <a:endParaRPr dirty="0">
              <a:solidFill>
                <a:schemeClr val="dk2"/>
              </a:solidFill>
            </a:endParaRPr>
          </a:p>
          <a:p>
            <a:pPr marL="0" lvl="0" indent="0" algn="l" rtl="0">
              <a:spcBef>
                <a:spcPts val="600"/>
              </a:spcBef>
              <a:spcAft>
                <a:spcPts val="0"/>
              </a:spcAft>
              <a:buClr>
                <a:schemeClr val="dk1"/>
              </a:buClr>
              <a:buSzPts val="1100"/>
              <a:buFont typeface="Arial"/>
              <a:buNone/>
            </a:pPr>
            <a:r>
              <a:rPr lang="en" dirty="0">
                <a:solidFill>
                  <a:schemeClr val="dk2"/>
                </a:solidFill>
              </a:rPr>
              <a:t>Faithfulness (and Missing Values)</a:t>
            </a:r>
            <a:endParaRPr dirty="0">
              <a:solidFill>
                <a:schemeClr val="dk2"/>
              </a:solidFill>
            </a:endParaRPr>
          </a:p>
          <a:p>
            <a:pPr marL="127000" lvl="0" indent="0" algn="l" rtl="0">
              <a:spcBef>
                <a:spcPts val="600"/>
              </a:spcBef>
              <a:spcAft>
                <a:spcPts val="0"/>
              </a:spcAft>
              <a:buClr>
                <a:schemeClr val="dk2"/>
              </a:buClr>
              <a:buSzPts val="1600"/>
              <a:buNone/>
            </a:pPr>
            <a:endParaRPr lang="en" dirty="0"/>
          </a:p>
        </p:txBody>
      </p:sp>
      <p:sp>
        <p:nvSpPr>
          <p:cNvPr id="348" name="Google Shape;34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75</a:t>
            </a:fld>
            <a:endParaRPr/>
          </a:p>
        </p:txBody>
      </p:sp>
      <p:sp>
        <p:nvSpPr>
          <p:cNvPr id="349" name="Google Shape;349;p41"/>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File Formats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76</a:t>
            </a:fld>
            <a:endParaRPr/>
          </a:p>
        </p:txBody>
      </p:sp>
      <p:sp>
        <p:nvSpPr>
          <p:cNvPr id="383" name="Google Shape;383;p45"/>
          <p:cNvSpPr txBox="1">
            <a:spLocks noGrp="1"/>
          </p:cNvSpPr>
          <p:nvPr>
            <p:ph type="body" idx="1"/>
          </p:nvPr>
        </p:nvSpPr>
        <p:spPr>
          <a:xfrm>
            <a:off x="4882900" y="448050"/>
            <a:ext cx="3950100" cy="4124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latin typeface="Roboto"/>
                <a:ea typeface="Roboto"/>
                <a:cs typeface="Roboto"/>
                <a:sym typeface="Roboto"/>
              </a:rPr>
              <a:t>Structure </a:t>
            </a:r>
            <a:r>
              <a:rPr lang="en"/>
              <a:t>-- the “shape” of a data file</a:t>
            </a:r>
            <a:endParaRPr/>
          </a:p>
          <a:p>
            <a:pPr marL="0" lvl="0" indent="0" algn="l" rtl="0">
              <a:spcBef>
                <a:spcPts val="600"/>
              </a:spcBef>
              <a:spcAft>
                <a:spcPts val="0"/>
              </a:spcAft>
              <a:buNone/>
            </a:pPr>
            <a:endParaRPr/>
          </a:p>
          <a:p>
            <a:pPr marL="0" lvl="0" indent="0" algn="l" rtl="0">
              <a:spcBef>
                <a:spcPts val="600"/>
              </a:spcBef>
              <a:spcAft>
                <a:spcPts val="0"/>
              </a:spcAft>
              <a:buNone/>
            </a:pPr>
            <a:r>
              <a:rPr lang="en" b="1">
                <a:solidFill>
                  <a:schemeClr val="dk2"/>
                </a:solidFill>
                <a:latin typeface="Roboto"/>
                <a:ea typeface="Roboto"/>
                <a:cs typeface="Roboto"/>
                <a:sym typeface="Roboto"/>
              </a:rPr>
              <a:t>Granularity</a:t>
            </a:r>
            <a:r>
              <a:rPr lang="en">
                <a:solidFill>
                  <a:schemeClr val="dk2"/>
                </a:solidFill>
              </a:rPr>
              <a:t> -- how fine/coarse is each datum</a:t>
            </a:r>
            <a:endParaRPr>
              <a:solidFill>
                <a:schemeClr val="dk2"/>
              </a:solidFill>
            </a:endParaRPr>
          </a:p>
          <a:p>
            <a:pPr marL="0" lvl="0" indent="0" algn="l" rtl="0">
              <a:spcBef>
                <a:spcPts val="600"/>
              </a:spcBef>
              <a:spcAft>
                <a:spcPts val="0"/>
              </a:spcAft>
              <a:buNone/>
            </a:pPr>
            <a:endParaRPr>
              <a:solidFill>
                <a:schemeClr val="dk2"/>
              </a:solidFill>
            </a:endParaRPr>
          </a:p>
          <a:p>
            <a:pPr marL="0" lvl="0" indent="0" algn="l" rtl="0">
              <a:spcBef>
                <a:spcPts val="600"/>
              </a:spcBef>
              <a:spcAft>
                <a:spcPts val="0"/>
              </a:spcAft>
              <a:buNone/>
            </a:pPr>
            <a:r>
              <a:rPr lang="en" b="1">
                <a:solidFill>
                  <a:schemeClr val="dk2"/>
                </a:solidFill>
                <a:latin typeface="Roboto"/>
                <a:ea typeface="Roboto"/>
                <a:cs typeface="Roboto"/>
                <a:sym typeface="Roboto"/>
              </a:rPr>
              <a:t>Scope</a:t>
            </a:r>
            <a:r>
              <a:rPr lang="en">
                <a:solidFill>
                  <a:schemeClr val="dk2"/>
                </a:solidFill>
              </a:rPr>
              <a:t> -- how (in)complete is the data</a:t>
            </a:r>
            <a:endParaRPr>
              <a:solidFill>
                <a:schemeClr val="dk2"/>
              </a:solidFill>
            </a:endParaRPr>
          </a:p>
          <a:p>
            <a:pPr marL="0" lvl="0" indent="0" algn="l" rtl="0">
              <a:spcBef>
                <a:spcPts val="600"/>
              </a:spcBef>
              <a:spcAft>
                <a:spcPts val="0"/>
              </a:spcAft>
              <a:buNone/>
            </a:pPr>
            <a:endParaRPr>
              <a:solidFill>
                <a:schemeClr val="dk2"/>
              </a:solidFill>
            </a:endParaRPr>
          </a:p>
          <a:p>
            <a:pPr marL="0" lvl="0" indent="0" algn="l" rtl="0">
              <a:spcBef>
                <a:spcPts val="600"/>
              </a:spcBef>
              <a:spcAft>
                <a:spcPts val="0"/>
              </a:spcAft>
              <a:buNone/>
            </a:pPr>
            <a:r>
              <a:rPr lang="en" b="1">
                <a:solidFill>
                  <a:schemeClr val="dk2"/>
                </a:solidFill>
                <a:latin typeface="Roboto"/>
                <a:ea typeface="Roboto"/>
                <a:cs typeface="Roboto"/>
                <a:sym typeface="Roboto"/>
              </a:rPr>
              <a:t>Temporality</a:t>
            </a:r>
            <a:r>
              <a:rPr lang="en">
                <a:solidFill>
                  <a:schemeClr val="dk2"/>
                </a:solidFill>
              </a:rPr>
              <a:t> -- how is the data situated in time</a:t>
            </a:r>
            <a:endParaRPr>
              <a:solidFill>
                <a:schemeClr val="dk2"/>
              </a:solidFill>
            </a:endParaRPr>
          </a:p>
          <a:p>
            <a:pPr marL="0" lvl="0" indent="0" algn="l" rtl="0">
              <a:spcBef>
                <a:spcPts val="600"/>
              </a:spcBef>
              <a:spcAft>
                <a:spcPts val="0"/>
              </a:spcAft>
              <a:buNone/>
            </a:pPr>
            <a:endParaRPr>
              <a:solidFill>
                <a:schemeClr val="dk2"/>
              </a:solidFill>
            </a:endParaRPr>
          </a:p>
          <a:p>
            <a:pPr marL="0" lvl="0" indent="0" algn="l" rtl="0">
              <a:spcBef>
                <a:spcPts val="600"/>
              </a:spcBef>
              <a:spcAft>
                <a:spcPts val="0"/>
              </a:spcAft>
              <a:buNone/>
            </a:pPr>
            <a:r>
              <a:rPr lang="en" b="1">
                <a:solidFill>
                  <a:schemeClr val="dk2"/>
                </a:solidFill>
                <a:latin typeface="Roboto"/>
                <a:ea typeface="Roboto"/>
                <a:cs typeface="Roboto"/>
                <a:sym typeface="Roboto"/>
              </a:rPr>
              <a:t>Faithfulness</a:t>
            </a:r>
            <a:r>
              <a:rPr lang="en">
                <a:solidFill>
                  <a:schemeClr val="dk2"/>
                </a:solidFill>
              </a:rPr>
              <a:t> -- how well does the data capture “reality”</a:t>
            </a:r>
            <a:endParaRPr>
              <a:solidFill>
                <a:schemeClr val="dk2"/>
              </a:solidFill>
            </a:endParaRPr>
          </a:p>
        </p:txBody>
      </p:sp>
      <p:sp>
        <p:nvSpPr>
          <p:cNvPr id="384" name="Google Shape;384;p45"/>
          <p:cNvSpPr txBox="1">
            <a:spLocks noGrp="1"/>
          </p:cNvSpPr>
          <p:nvPr>
            <p:ph type="body" idx="2"/>
          </p:nvPr>
        </p:nvSpPr>
        <p:spPr>
          <a:xfrm>
            <a:off x="171850" y="181825"/>
            <a:ext cx="4400100" cy="468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600" dirty="0"/>
              <a:t>Are the data in a standard format or encoding?</a:t>
            </a:r>
            <a:endParaRPr sz="1600" dirty="0"/>
          </a:p>
          <a:p>
            <a:pPr marL="457200" lvl="0" indent="-330200" algn="l" rtl="0">
              <a:spcBef>
                <a:spcPts val="600"/>
              </a:spcBef>
              <a:spcAft>
                <a:spcPts val="0"/>
              </a:spcAft>
              <a:buSzPts val="1600"/>
              <a:buChar char="●"/>
            </a:pPr>
            <a:r>
              <a:rPr lang="en" sz="1600" dirty="0"/>
              <a:t>Tabular data: CSV, TSV, Excel, SQL</a:t>
            </a:r>
            <a:endParaRPr sz="1600" dirty="0"/>
          </a:p>
          <a:p>
            <a:pPr marL="457200" lvl="0" indent="-330200" algn="l" rtl="0">
              <a:spcBef>
                <a:spcPts val="0"/>
              </a:spcBef>
              <a:spcAft>
                <a:spcPts val="0"/>
              </a:spcAft>
              <a:buSzPts val="1600"/>
              <a:buChar char="●"/>
            </a:pPr>
            <a:r>
              <a:rPr lang="en" sz="1600" dirty="0"/>
              <a:t>Nested data: JSON or XML</a:t>
            </a:r>
            <a:endParaRPr sz="1600" dirty="0"/>
          </a:p>
          <a:p>
            <a:pPr marL="0" lvl="0" indent="0" algn="l" rtl="0">
              <a:spcBef>
                <a:spcPts val="600"/>
              </a:spcBef>
              <a:spcAft>
                <a:spcPts val="0"/>
              </a:spcAft>
              <a:buClr>
                <a:schemeClr val="dk1"/>
              </a:buClr>
              <a:buSzPts val="1100"/>
              <a:buFont typeface="Arial"/>
              <a:buNone/>
            </a:pPr>
            <a:r>
              <a:rPr lang="en" sz="1600" dirty="0"/>
              <a:t>Are the data organized in </a:t>
            </a:r>
            <a:r>
              <a:rPr lang="en" sz="1600" b="1" dirty="0">
                <a:solidFill>
                  <a:schemeClr val="accent3"/>
                </a:solidFill>
                <a:latin typeface="Roboto"/>
                <a:ea typeface="Roboto"/>
                <a:cs typeface="Roboto"/>
                <a:sym typeface="Roboto"/>
              </a:rPr>
              <a:t>records</a:t>
            </a:r>
            <a:r>
              <a:rPr lang="en" sz="1600" dirty="0"/>
              <a:t> or nested?</a:t>
            </a:r>
            <a:endParaRPr sz="1600" dirty="0"/>
          </a:p>
          <a:p>
            <a:pPr marL="457200" lvl="0" indent="-330200" algn="l" rtl="0">
              <a:spcBef>
                <a:spcPts val="600"/>
              </a:spcBef>
              <a:spcAft>
                <a:spcPts val="0"/>
              </a:spcAft>
              <a:buSzPts val="1600"/>
              <a:buChar char="●"/>
            </a:pPr>
            <a:r>
              <a:rPr lang="en" sz="1600" dirty="0"/>
              <a:t>Can we define records by parsing the data?</a:t>
            </a:r>
            <a:endParaRPr sz="1600" dirty="0"/>
          </a:p>
          <a:p>
            <a:pPr marL="457200" lvl="0" indent="-330200" algn="l" rtl="0">
              <a:spcBef>
                <a:spcPts val="0"/>
              </a:spcBef>
              <a:spcAft>
                <a:spcPts val="0"/>
              </a:spcAft>
              <a:buSzPts val="1600"/>
              <a:buChar char="●"/>
            </a:pPr>
            <a:r>
              <a:rPr lang="en" sz="1600" dirty="0"/>
              <a:t>Can we reasonably un-nest the data?</a:t>
            </a:r>
            <a:endParaRPr sz="1600" dirty="0"/>
          </a:p>
          <a:p>
            <a:pPr marL="0" lvl="0" indent="0" algn="l" rtl="0">
              <a:spcBef>
                <a:spcPts val="600"/>
              </a:spcBef>
              <a:spcAft>
                <a:spcPts val="0"/>
              </a:spcAft>
              <a:buClr>
                <a:schemeClr val="dk1"/>
              </a:buClr>
              <a:buSzPts val="1100"/>
              <a:buFont typeface="Arial"/>
              <a:buNone/>
            </a:pPr>
            <a:r>
              <a:rPr lang="en" sz="1600" dirty="0"/>
              <a:t>Does the data reference other data?</a:t>
            </a:r>
            <a:endParaRPr sz="1600" dirty="0"/>
          </a:p>
          <a:p>
            <a:pPr marL="457200" lvl="0" indent="-330200" algn="l" rtl="0">
              <a:spcBef>
                <a:spcPts val="600"/>
              </a:spcBef>
              <a:spcAft>
                <a:spcPts val="0"/>
              </a:spcAft>
              <a:buSzPts val="1600"/>
              <a:buChar char="●"/>
            </a:pPr>
            <a:r>
              <a:rPr lang="en" sz="1600" dirty="0"/>
              <a:t>Can we join/merge the data?</a:t>
            </a:r>
            <a:endParaRPr sz="1600" dirty="0"/>
          </a:p>
          <a:p>
            <a:pPr marL="457200" lvl="0" indent="-330200" algn="l" rtl="0">
              <a:spcBef>
                <a:spcPts val="0"/>
              </a:spcBef>
              <a:spcAft>
                <a:spcPts val="0"/>
              </a:spcAft>
              <a:buSzPts val="1600"/>
              <a:buChar char="●"/>
            </a:pPr>
            <a:r>
              <a:rPr lang="en" sz="1600" dirty="0"/>
              <a:t>Do we need to?</a:t>
            </a:r>
            <a:endParaRPr sz="1600" dirty="0"/>
          </a:p>
          <a:p>
            <a:pPr marL="0" lvl="0" indent="0" algn="l" rtl="0">
              <a:spcBef>
                <a:spcPts val="600"/>
              </a:spcBef>
              <a:spcAft>
                <a:spcPts val="0"/>
              </a:spcAft>
              <a:buClr>
                <a:schemeClr val="dk1"/>
              </a:buClr>
              <a:buSzPts val="1100"/>
              <a:buFont typeface="Arial"/>
              <a:buNone/>
            </a:pPr>
            <a:r>
              <a:rPr lang="en" sz="1600" dirty="0"/>
              <a:t>What are the </a:t>
            </a:r>
            <a:r>
              <a:rPr lang="en" sz="1600" b="1" dirty="0">
                <a:solidFill>
                  <a:schemeClr val="accent3"/>
                </a:solidFill>
                <a:latin typeface="Roboto"/>
                <a:ea typeface="Roboto"/>
                <a:cs typeface="Roboto"/>
                <a:sym typeface="Roboto"/>
              </a:rPr>
              <a:t>fields </a:t>
            </a:r>
            <a:r>
              <a:rPr lang="en" sz="1600" dirty="0"/>
              <a:t>in each record?</a:t>
            </a:r>
            <a:endParaRPr sz="1600" dirty="0"/>
          </a:p>
          <a:p>
            <a:pPr marL="457200" lvl="0" indent="-330200" algn="l" rtl="0">
              <a:spcBef>
                <a:spcPts val="600"/>
              </a:spcBef>
              <a:spcAft>
                <a:spcPts val="0"/>
              </a:spcAft>
              <a:buSzPts val="1600"/>
              <a:buChar char="●"/>
            </a:pPr>
            <a:r>
              <a:rPr lang="en" sz="1600" dirty="0"/>
              <a:t>How are they encoded?  (e.g., strings, numbers, binary, dates …)</a:t>
            </a:r>
            <a:endParaRPr sz="1600" dirty="0"/>
          </a:p>
          <a:p>
            <a:pPr marL="457200" lvl="0" indent="-330200" algn="l" rtl="0">
              <a:spcBef>
                <a:spcPts val="0"/>
              </a:spcBef>
              <a:spcAft>
                <a:spcPts val="0"/>
              </a:spcAft>
              <a:buSzPts val="1600"/>
              <a:buChar char="●"/>
            </a:pPr>
            <a:r>
              <a:rPr lang="en" sz="1600" dirty="0"/>
              <a:t>What is the type of the data?</a:t>
            </a:r>
            <a:endParaRPr sz="1600" dirty="0"/>
          </a:p>
        </p:txBody>
      </p:sp>
      <p:sp>
        <p:nvSpPr>
          <p:cNvPr id="385" name="Google Shape;385;p45"/>
          <p:cNvSpPr/>
          <p:nvPr/>
        </p:nvSpPr>
        <p:spPr>
          <a:xfrm flipH="1">
            <a:off x="4456725" y="398875"/>
            <a:ext cx="339900" cy="728700"/>
          </a:xfrm>
          <a:prstGeom prst="lef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91200" y="1902010"/>
            <a:ext cx="3841800" cy="201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latin typeface="Roboto"/>
                <a:ea typeface="Roboto"/>
                <a:cs typeface="Roboto"/>
                <a:sym typeface="Roboto"/>
              </a:rPr>
              <a:t>Summary</a:t>
            </a:r>
            <a:endParaRPr sz="2400" dirty="0">
              <a:latin typeface="Roboto Light"/>
              <a:ea typeface="Roboto Light"/>
              <a:cs typeface="Roboto Light"/>
              <a:sym typeface="Roboto Light"/>
            </a:endParaRPr>
          </a:p>
          <a:p>
            <a:pPr marL="0" lvl="0" indent="0" algn="l" rtl="0">
              <a:spcBef>
                <a:spcPts val="0"/>
              </a:spcBef>
              <a:spcAft>
                <a:spcPts val="0"/>
              </a:spcAft>
              <a:buNone/>
            </a:pPr>
            <a:r>
              <a:rPr lang="en" sz="2400" dirty="0">
                <a:latin typeface="Roboto Light"/>
                <a:ea typeface="Roboto Light"/>
                <a:cs typeface="Roboto Light"/>
                <a:sym typeface="Roboto Light"/>
              </a:rPr>
              <a:t>You will do the most data wrangling when analyzing the structure of your data.</a:t>
            </a:r>
            <a:endParaRPr sz="2400" dirty="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6"/>
          <p:cNvSpPr txBox="1">
            <a:spLocks noGrp="1"/>
          </p:cNvSpPr>
          <p:nvPr>
            <p:ph type="body" idx="1"/>
          </p:nvPr>
        </p:nvSpPr>
        <p:spPr>
          <a:xfrm>
            <a:off x="4812375" y="402200"/>
            <a:ext cx="415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dirty="0">
                <a:solidFill>
                  <a:schemeClr val="dk2"/>
                </a:solidFill>
              </a:rPr>
              <a:t>Structure</a:t>
            </a:r>
            <a:endParaRPr dirty="0">
              <a:solidFill>
                <a:schemeClr val="dk2"/>
              </a:solidFill>
            </a:endParaRPr>
          </a:p>
          <a:p>
            <a:pPr marL="457200" lvl="0" indent="-330200" algn="l" rtl="0">
              <a:spcBef>
                <a:spcPts val="600"/>
              </a:spcBef>
              <a:spcAft>
                <a:spcPts val="0"/>
              </a:spcAft>
              <a:buClr>
                <a:schemeClr val="dk2"/>
              </a:buClr>
              <a:buSzPts val="1600"/>
              <a:buChar char="•"/>
            </a:pPr>
            <a:r>
              <a:rPr lang="en" dirty="0">
                <a:solidFill>
                  <a:schemeClr val="dk2"/>
                </a:solidFill>
              </a:rPr>
              <a:t>Multiple Files</a:t>
            </a:r>
            <a:endParaRPr dirty="0">
              <a:solidFill>
                <a:schemeClr val="dk2"/>
              </a:solidFill>
            </a:endParaRPr>
          </a:p>
          <a:p>
            <a:pPr marL="457200" lvl="0" indent="-330200" algn="l" rtl="0">
              <a:spcBef>
                <a:spcPts val="0"/>
              </a:spcBef>
              <a:spcAft>
                <a:spcPts val="0"/>
              </a:spcAft>
              <a:buClr>
                <a:schemeClr val="dk2"/>
              </a:buClr>
              <a:buSzPts val="1600"/>
              <a:buChar char="•"/>
            </a:pPr>
            <a:r>
              <a:rPr lang="en" dirty="0">
                <a:solidFill>
                  <a:schemeClr val="dk2"/>
                </a:solidFill>
              </a:rPr>
              <a:t>More File Formats</a:t>
            </a:r>
            <a:endParaRPr dirty="0">
              <a:solidFill>
                <a:schemeClr val="dk2"/>
              </a:solidFill>
            </a:endParaRPr>
          </a:p>
          <a:p>
            <a:pPr marL="0" lvl="0" indent="0" algn="l" rtl="0">
              <a:spcBef>
                <a:spcPts val="600"/>
              </a:spcBef>
              <a:spcAft>
                <a:spcPts val="0"/>
              </a:spcAft>
              <a:buClr>
                <a:schemeClr val="dk1"/>
              </a:buClr>
              <a:buSzPts val="1100"/>
              <a:buFont typeface="Arial"/>
              <a:buNone/>
            </a:pPr>
            <a:r>
              <a:rPr lang="en" b="1" dirty="0">
                <a:solidFill>
                  <a:schemeClr val="accent3"/>
                </a:solidFill>
                <a:latin typeface="Roboto"/>
                <a:ea typeface="Roboto"/>
                <a:cs typeface="Roboto"/>
                <a:sym typeface="Roboto"/>
              </a:rPr>
              <a:t>Scope and Temporality</a:t>
            </a:r>
            <a:endParaRPr b="1" dirty="0">
              <a:solidFill>
                <a:schemeClr val="accent3"/>
              </a:solidFill>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en" dirty="0">
                <a:solidFill>
                  <a:schemeClr val="dk2"/>
                </a:solidFill>
              </a:rPr>
              <a:t>Faithfulness (and Missing Values)</a:t>
            </a:r>
            <a:endParaRPr dirty="0">
              <a:solidFill>
                <a:schemeClr val="dk2"/>
              </a:solidFill>
            </a:endParaRPr>
          </a:p>
        </p:txBody>
      </p:sp>
      <p:sp>
        <p:nvSpPr>
          <p:cNvPr id="392" name="Google Shape;39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77</a:t>
            </a:fld>
            <a:endParaRPr/>
          </a:p>
        </p:txBody>
      </p:sp>
      <p:sp>
        <p:nvSpPr>
          <p:cNvPr id="393" name="Google Shape;393;p46"/>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Scope and Temporality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Scope</a:t>
            </a:r>
            <a:endParaRPr sz="2000" dirty="0"/>
          </a:p>
        </p:txBody>
      </p:sp>
      <p:sp>
        <p:nvSpPr>
          <p:cNvPr id="406" name="Google Shape;406;p48"/>
          <p:cNvSpPr txBox="1">
            <a:spLocks noGrp="1"/>
          </p:cNvSpPr>
          <p:nvPr>
            <p:ph type="body" idx="1"/>
          </p:nvPr>
        </p:nvSpPr>
        <p:spPr>
          <a:xfrm>
            <a:off x="107048" y="402200"/>
            <a:ext cx="5610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dirty="0"/>
              <a:t>Will my data be enough to answer my question?</a:t>
            </a:r>
            <a:endParaRPr sz="1400" dirty="0"/>
          </a:p>
          <a:p>
            <a:pPr marL="457200" lvl="0" indent="-330200" algn="l" rtl="0">
              <a:spcBef>
                <a:spcPts val="600"/>
              </a:spcBef>
              <a:spcAft>
                <a:spcPts val="0"/>
              </a:spcAft>
              <a:buSzPts val="1600"/>
              <a:buChar char="●"/>
            </a:pPr>
            <a:r>
              <a:rPr lang="en" sz="1400" b="1" dirty="0">
                <a:latin typeface="Roboto"/>
                <a:ea typeface="Roboto"/>
                <a:cs typeface="Roboto"/>
                <a:sym typeface="Roboto"/>
              </a:rPr>
              <a:t>Example</a:t>
            </a:r>
            <a:r>
              <a:rPr lang="en" sz="1400" dirty="0"/>
              <a:t>: I am interested in studying crime in California but I only have Berkeley crime data.</a:t>
            </a:r>
            <a:endParaRPr sz="1400" dirty="0"/>
          </a:p>
          <a:p>
            <a:pPr marL="457200" lvl="0" indent="-330200" algn="l" rtl="0">
              <a:spcBef>
                <a:spcPts val="0"/>
              </a:spcBef>
              <a:spcAft>
                <a:spcPts val="0"/>
              </a:spcAft>
              <a:buSzPts val="1600"/>
              <a:buChar char="●"/>
            </a:pPr>
            <a:r>
              <a:rPr lang="en" sz="1400" b="1" dirty="0">
                <a:latin typeface="Roboto"/>
                <a:ea typeface="Roboto"/>
                <a:cs typeface="Roboto"/>
                <a:sym typeface="Roboto"/>
              </a:rPr>
              <a:t>Solution</a:t>
            </a:r>
            <a:r>
              <a:rPr lang="en" sz="1400" dirty="0"/>
              <a:t>: collect more data/change research question</a:t>
            </a:r>
            <a:endParaRPr sz="1400" dirty="0"/>
          </a:p>
          <a:p>
            <a:pPr marL="0" lvl="0" indent="0" algn="l" rtl="0">
              <a:spcBef>
                <a:spcPts val="600"/>
              </a:spcBef>
              <a:spcAft>
                <a:spcPts val="0"/>
              </a:spcAft>
              <a:buNone/>
            </a:pPr>
            <a:endParaRPr sz="1400" dirty="0"/>
          </a:p>
          <a:p>
            <a:pPr marL="0" lvl="0" indent="0" algn="l" rtl="0">
              <a:spcBef>
                <a:spcPts val="600"/>
              </a:spcBef>
              <a:spcAft>
                <a:spcPts val="0"/>
              </a:spcAft>
              <a:buClr>
                <a:schemeClr val="dk1"/>
              </a:buClr>
              <a:buSzPts val="1100"/>
              <a:buFont typeface="Arial"/>
              <a:buNone/>
            </a:pPr>
            <a:r>
              <a:rPr lang="en" sz="1400" dirty="0"/>
              <a:t>Is my data too expansive?</a:t>
            </a:r>
            <a:endParaRPr sz="1400" dirty="0"/>
          </a:p>
          <a:p>
            <a:pPr marL="457200" lvl="0" indent="-330200" algn="l" rtl="0">
              <a:spcBef>
                <a:spcPts val="600"/>
              </a:spcBef>
              <a:spcAft>
                <a:spcPts val="0"/>
              </a:spcAft>
              <a:buSzPts val="1600"/>
              <a:buChar char="●"/>
            </a:pPr>
            <a:r>
              <a:rPr lang="en" sz="1400" b="1" dirty="0">
                <a:latin typeface="Roboto"/>
                <a:ea typeface="Roboto"/>
                <a:cs typeface="Roboto"/>
                <a:sym typeface="Roboto"/>
              </a:rPr>
              <a:t>Example</a:t>
            </a:r>
            <a:r>
              <a:rPr lang="en" sz="1400" dirty="0"/>
              <a:t>: I am interested in student grades for DSC510 but have student grades for all Data Science classes.</a:t>
            </a:r>
            <a:endParaRPr sz="1400" dirty="0"/>
          </a:p>
          <a:p>
            <a:pPr marL="457200" lvl="0" indent="-330200" algn="l" rtl="0">
              <a:spcBef>
                <a:spcPts val="0"/>
              </a:spcBef>
              <a:spcAft>
                <a:spcPts val="0"/>
              </a:spcAft>
              <a:buSzPts val="1600"/>
              <a:buChar char="●"/>
            </a:pPr>
            <a:r>
              <a:rPr lang="en" sz="1400" b="1" dirty="0">
                <a:latin typeface="Roboto"/>
                <a:ea typeface="Roboto"/>
                <a:cs typeface="Roboto"/>
                <a:sym typeface="Roboto"/>
              </a:rPr>
              <a:t>Solution:</a:t>
            </a:r>
            <a:r>
              <a:rPr lang="en" sz="1400" dirty="0"/>
              <a:t> </a:t>
            </a:r>
            <a:r>
              <a:rPr lang="en" sz="1400" b="1" dirty="0">
                <a:solidFill>
                  <a:schemeClr val="accent4"/>
                </a:solidFill>
                <a:latin typeface="Roboto"/>
                <a:ea typeface="Roboto"/>
                <a:cs typeface="Roboto"/>
                <a:sym typeface="Roboto"/>
              </a:rPr>
              <a:t>Filtering</a:t>
            </a:r>
            <a:r>
              <a:rPr lang="en" sz="1400" dirty="0"/>
              <a:t> ⇒ Implications on sample?</a:t>
            </a:r>
            <a:endParaRPr sz="1400" dirty="0"/>
          </a:p>
          <a:p>
            <a:pPr marL="914400" lvl="1" indent="-330200" algn="l" rtl="0">
              <a:spcBef>
                <a:spcPts val="0"/>
              </a:spcBef>
              <a:spcAft>
                <a:spcPts val="0"/>
              </a:spcAft>
              <a:buSzPts val="1600"/>
              <a:buChar char="○"/>
            </a:pPr>
            <a:r>
              <a:rPr lang="en" sz="1100" dirty="0"/>
              <a:t>If the data is a sample I may have poor coverage after filtering (More on this next week)</a:t>
            </a:r>
            <a:endParaRPr sz="1100" dirty="0"/>
          </a:p>
          <a:p>
            <a:pPr marL="0" lvl="0" indent="0" algn="l" rtl="0">
              <a:spcBef>
                <a:spcPts val="600"/>
              </a:spcBef>
              <a:spcAft>
                <a:spcPts val="0"/>
              </a:spcAft>
              <a:buClr>
                <a:schemeClr val="dk1"/>
              </a:buClr>
              <a:buSzPts val="1100"/>
              <a:buFont typeface="Arial"/>
              <a:buNone/>
            </a:pPr>
            <a:endParaRPr sz="1400" dirty="0"/>
          </a:p>
          <a:p>
            <a:pPr marL="0" lvl="0" indent="0" algn="l" rtl="0">
              <a:spcBef>
                <a:spcPts val="600"/>
              </a:spcBef>
              <a:spcAft>
                <a:spcPts val="0"/>
              </a:spcAft>
              <a:buClr>
                <a:schemeClr val="dk1"/>
              </a:buClr>
              <a:buSzPts val="1100"/>
              <a:buFont typeface="Arial"/>
              <a:buNone/>
            </a:pPr>
            <a:r>
              <a:rPr lang="en" sz="1400" dirty="0"/>
              <a:t>Does my data cover the right time frame?</a:t>
            </a:r>
            <a:endParaRPr sz="1400" dirty="0"/>
          </a:p>
          <a:p>
            <a:pPr marL="457200" lvl="0" indent="-330200" algn="l" rtl="0">
              <a:spcBef>
                <a:spcPts val="600"/>
              </a:spcBef>
              <a:spcAft>
                <a:spcPts val="0"/>
              </a:spcAft>
              <a:buSzPts val="1600"/>
              <a:buChar char="●"/>
            </a:pPr>
            <a:r>
              <a:rPr lang="en" sz="1400" dirty="0"/>
              <a:t>Which brings us to </a:t>
            </a:r>
            <a:r>
              <a:rPr lang="en" sz="1400" b="1" dirty="0">
                <a:latin typeface="Roboto"/>
                <a:ea typeface="Roboto"/>
                <a:cs typeface="Roboto"/>
                <a:sym typeface="Roboto"/>
              </a:rPr>
              <a:t>Temporality</a:t>
            </a:r>
            <a:r>
              <a:rPr lang="en" sz="1400" dirty="0"/>
              <a:t> </a:t>
            </a:r>
            <a:endParaRPr sz="1400" dirty="0"/>
          </a:p>
          <a:p>
            <a:pPr marL="0" lvl="0" indent="0" algn="l" rtl="0">
              <a:spcBef>
                <a:spcPts val="600"/>
              </a:spcBef>
              <a:spcAft>
                <a:spcPts val="0"/>
              </a:spcAft>
              <a:buClr>
                <a:schemeClr val="dk1"/>
              </a:buClr>
              <a:buSzPts val="1100"/>
              <a:buFont typeface="Arial"/>
              <a:buNone/>
            </a:pPr>
            <a:endParaRPr sz="1400" dirty="0"/>
          </a:p>
          <a:p>
            <a:pPr marL="0" lvl="0" indent="0" algn="l" rtl="0">
              <a:spcBef>
                <a:spcPts val="600"/>
              </a:spcBef>
              <a:spcAft>
                <a:spcPts val="0"/>
              </a:spcAft>
              <a:buNone/>
            </a:pPr>
            <a:endParaRPr sz="1400" dirty="0"/>
          </a:p>
        </p:txBody>
      </p:sp>
      <p:sp>
        <p:nvSpPr>
          <p:cNvPr id="407" name="Google Shape;40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sp>
        <p:nvSpPr>
          <p:cNvPr id="408" name="Google Shape;408;p48"/>
          <p:cNvSpPr/>
          <p:nvPr/>
        </p:nvSpPr>
        <p:spPr>
          <a:xfrm>
            <a:off x="5256600" y="3311200"/>
            <a:ext cx="3264000" cy="103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“Scope” questions are defined by your question/problem and inform if you need better-scoped data.</a:t>
            </a:r>
            <a:endParaRPr sz="16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Temporality</a:t>
            </a:r>
            <a:endParaRPr/>
          </a:p>
        </p:txBody>
      </p:sp>
      <p:sp>
        <p:nvSpPr>
          <p:cNvPr id="414" name="Google Shape;414;p49"/>
          <p:cNvSpPr txBox="1">
            <a:spLocks noGrp="1"/>
          </p:cNvSpPr>
          <p:nvPr>
            <p:ph type="body" idx="1"/>
          </p:nvPr>
        </p:nvSpPr>
        <p:spPr>
          <a:xfrm>
            <a:off x="107050" y="402200"/>
            <a:ext cx="8365500" cy="89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latin typeface="Roboto"/>
                <a:ea typeface="Roboto"/>
                <a:cs typeface="Roboto"/>
                <a:sym typeface="Roboto"/>
              </a:rPr>
              <a:t>Data changes </a:t>
            </a:r>
            <a:r>
              <a:rPr lang="en"/>
              <a:t>– when was the data collected/last updated?</a:t>
            </a:r>
            <a:endParaRPr/>
          </a:p>
          <a:p>
            <a:pPr marL="0" lvl="0" indent="0" algn="l" rtl="0">
              <a:spcBef>
                <a:spcPts val="600"/>
              </a:spcBef>
              <a:spcAft>
                <a:spcPts val="0"/>
              </a:spcAft>
              <a:buNone/>
            </a:pPr>
            <a:r>
              <a:rPr lang="en" b="1">
                <a:latin typeface="Roboto"/>
                <a:ea typeface="Roboto"/>
                <a:cs typeface="Roboto"/>
                <a:sym typeface="Roboto"/>
              </a:rPr>
              <a:t>Periodicity</a:t>
            </a:r>
            <a:r>
              <a:rPr lang="en"/>
              <a:t> — Is there periodicity? Diurnal (24-hr) patterns?</a:t>
            </a:r>
            <a:endParaRPr/>
          </a:p>
        </p:txBody>
      </p:sp>
      <p:sp>
        <p:nvSpPr>
          <p:cNvPr id="415" name="Google Shape;415;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
        <p:nvSpPr>
          <p:cNvPr id="416" name="Google Shape;416;p49"/>
          <p:cNvSpPr txBox="1"/>
          <p:nvPr/>
        </p:nvSpPr>
        <p:spPr>
          <a:xfrm>
            <a:off x="107050" y="1297075"/>
            <a:ext cx="8365500" cy="12468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a:solidFill>
                  <a:schemeClr val="dk1"/>
                </a:solidFill>
                <a:latin typeface="Roboto Light"/>
                <a:ea typeface="Roboto Light"/>
                <a:cs typeface="Roboto Light"/>
                <a:sym typeface="Roboto Light"/>
              </a:rPr>
              <a:t>What is the meaning of the time and date fields? A few options:</a:t>
            </a:r>
            <a:endParaRPr sz="1600">
              <a:solidFill>
                <a:schemeClr val="dk1"/>
              </a:solidFill>
              <a:latin typeface="Roboto Light"/>
              <a:ea typeface="Roboto Light"/>
              <a:cs typeface="Roboto Light"/>
              <a:sym typeface="Roboto Light"/>
            </a:endParaRPr>
          </a:p>
          <a:p>
            <a:pPr marL="457200" lvl="0" indent="-330200" algn="l" rtl="0">
              <a:spcBef>
                <a:spcPts val="6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When the “event” happened?</a:t>
            </a:r>
            <a:endParaRPr sz="1600">
              <a:solidFill>
                <a:schemeClr val="dk1"/>
              </a:solidFill>
              <a:latin typeface="Roboto Light"/>
              <a:ea typeface="Roboto Light"/>
              <a:cs typeface="Roboto Light"/>
              <a:sym typeface="Roboto Light"/>
            </a:endParaRPr>
          </a:p>
          <a:p>
            <a:pPr marL="457200" lvl="0" indent="-330200" algn="l" rtl="0">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When the data was collected or was entered into the system?</a:t>
            </a:r>
            <a:endParaRPr sz="1600">
              <a:solidFill>
                <a:schemeClr val="dk1"/>
              </a:solidFill>
              <a:latin typeface="Roboto Light"/>
              <a:ea typeface="Roboto Light"/>
              <a:cs typeface="Roboto Light"/>
              <a:sym typeface="Roboto Light"/>
            </a:endParaRPr>
          </a:p>
          <a:p>
            <a:pPr marL="457200" lvl="0" indent="-330200" algn="l" rtl="0">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Date the data was copied into a database? (look for many matching timestamps)</a:t>
            </a:r>
            <a:endParaRPr/>
          </a:p>
        </p:txBody>
      </p:sp>
      <p:sp>
        <p:nvSpPr>
          <p:cNvPr id="417" name="Google Shape;417;p49"/>
          <p:cNvSpPr txBox="1"/>
          <p:nvPr/>
        </p:nvSpPr>
        <p:spPr>
          <a:xfrm>
            <a:off x="107050" y="3676675"/>
            <a:ext cx="8365500" cy="7542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a:solidFill>
                  <a:schemeClr val="dk1"/>
                </a:solidFill>
                <a:latin typeface="Roboto Light"/>
                <a:ea typeface="Roboto Light"/>
                <a:cs typeface="Roboto Light"/>
                <a:sym typeface="Roboto Light"/>
              </a:rPr>
              <a:t>Are there strange null values?</a:t>
            </a:r>
            <a:endParaRPr sz="1600">
              <a:solidFill>
                <a:schemeClr val="dk1"/>
              </a:solidFill>
              <a:latin typeface="Roboto Light"/>
              <a:ea typeface="Roboto Light"/>
              <a:cs typeface="Roboto Light"/>
              <a:sym typeface="Roboto Light"/>
            </a:endParaRPr>
          </a:p>
          <a:p>
            <a:pPr marL="457200" lvl="0" indent="-330200" algn="l" rtl="0">
              <a:spcBef>
                <a:spcPts val="6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E.g., </a:t>
            </a:r>
            <a:r>
              <a:rPr lang="en" sz="1600" b="1">
                <a:solidFill>
                  <a:schemeClr val="accent4"/>
                </a:solidFill>
                <a:latin typeface="Roboto"/>
                <a:ea typeface="Roboto"/>
                <a:cs typeface="Roboto"/>
                <a:sym typeface="Roboto"/>
              </a:rPr>
              <a:t>January 1st 1970</a:t>
            </a:r>
            <a:r>
              <a:rPr lang="en" sz="1600">
                <a:solidFill>
                  <a:schemeClr val="dk1"/>
                </a:solidFill>
                <a:latin typeface="Roboto Light"/>
                <a:ea typeface="Roboto Light"/>
                <a:cs typeface="Roboto Light"/>
                <a:sym typeface="Roboto Light"/>
              </a:rPr>
              <a:t>, January 1st 1900…?</a:t>
            </a:r>
            <a:endParaRPr/>
          </a:p>
        </p:txBody>
      </p:sp>
      <p:sp>
        <p:nvSpPr>
          <p:cNvPr id="418" name="Google Shape;418;p49"/>
          <p:cNvSpPr txBox="1"/>
          <p:nvPr/>
        </p:nvSpPr>
        <p:spPr>
          <a:xfrm>
            <a:off x="83050" y="2610025"/>
            <a:ext cx="8413500" cy="10005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a:solidFill>
                  <a:schemeClr val="dk1"/>
                </a:solidFill>
                <a:latin typeface="Roboto Light"/>
                <a:ea typeface="Roboto Light"/>
                <a:cs typeface="Roboto Light"/>
                <a:sym typeface="Roboto Light"/>
              </a:rPr>
              <a:t>Time depends on where! (</a:t>
            </a:r>
            <a:r>
              <a:rPr lang="en" sz="1600" b="1">
                <a:solidFill>
                  <a:schemeClr val="accent3"/>
                </a:solidFill>
                <a:latin typeface="Roboto"/>
                <a:ea typeface="Roboto"/>
                <a:cs typeface="Roboto"/>
                <a:sym typeface="Roboto"/>
              </a:rPr>
              <a:t>time zones</a:t>
            </a:r>
            <a:r>
              <a:rPr lang="en" sz="1600">
                <a:solidFill>
                  <a:schemeClr val="accent3"/>
                </a:solidFill>
                <a:latin typeface="Roboto Light"/>
                <a:ea typeface="Roboto Light"/>
                <a:cs typeface="Roboto Light"/>
                <a:sym typeface="Roboto Light"/>
              </a:rPr>
              <a:t> </a:t>
            </a:r>
            <a:r>
              <a:rPr lang="en" sz="1600">
                <a:solidFill>
                  <a:schemeClr val="dk1"/>
                </a:solidFill>
                <a:latin typeface="Roboto Light"/>
                <a:ea typeface="Roboto Light"/>
                <a:cs typeface="Roboto Light"/>
                <a:sym typeface="Roboto Light"/>
              </a:rPr>
              <a:t>&amp; daylight savings)</a:t>
            </a:r>
            <a:endParaRPr sz="1600">
              <a:solidFill>
                <a:schemeClr val="dk1"/>
              </a:solidFill>
              <a:latin typeface="Roboto Light"/>
              <a:ea typeface="Roboto Light"/>
              <a:cs typeface="Roboto Light"/>
              <a:sym typeface="Roboto Light"/>
            </a:endParaRPr>
          </a:p>
          <a:p>
            <a:pPr marL="457200" lvl="0" indent="-330200" algn="l" rtl="0">
              <a:spcBef>
                <a:spcPts val="6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Learn to use </a:t>
            </a:r>
            <a:r>
              <a:rPr lang="en" sz="1600">
                <a:solidFill>
                  <a:schemeClr val="dk1"/>
                </a:solidFill>
                <a:latin typeface="Roboto Mono"/>
                <a:ea typeface="Roboto Mono"/>
                <a:cs typeface="Roboto Mono"/>
                <a:sym typeface="Roboto Mono"/>
              </a:rPr>
              <a:t>datetime</a:t>
            </a:r>
            <a:r>
              <a:rPr lang="en" sz="1600">
                <a:solidFill>
                  <a:schemeClr val="dk1"/>
                </a:solidFill>
                <a:latin typeface="Roboto Light"/>
                <a:ea typeface="Roboto Light"/>
                <a:cs typeface="Roboto Light"/>
                <a:sym typeface="Roboto Light"/>
              </a:rPr>
              <a:t> Python library and Pandas </a:t>
            </a:r>
            <a:r>
              <a:rPr lang="en" sz="1600">
                <a:solidFill>
                  <a:schemeClr val="dk1"/>
                </a:solidFill>
                <a:latin typeface="Roboto Mono"/>
                <a:ea typeface="Roboto Mono"/>
                <a:cs typeface="Roboto Mono"/>
                <a:sym typeface="Roboto Mono"/>
              </a:rPr>
              <a:t>dt</a:t>
            </a:r>
            <a:r>
              <a:rPr lang="en" sz="1600">
                <a:solidFill>
                  <a:schemeClr val="dk1"/>
                </a:solidFill>
                <a:latin typeface="Roboto Light"/>
                <a:ea typeface="Roboto Light"/>
                <a:cs typeface="Roboto Light"/>
                <a:sym typeface="Roboto Light"/>
              </a:rPr>
              <a:t> accessors</a:t>
            </a:r>
            <a:endParaRPr sz="1600">
              <a:solidFill>
                <a:schemeClr val="dk1"/>
              </a:solidFill>
              <a:latin typeface="Roboto Light"/>
              <a:ea typeface="Roboto Light"/>
              <a:cs typeface="Roboto Light"/>
              <a:sym typeface="Roboto Light"/>
            </a:endParaRPr>
          </a:p>
          <a:p>
            <a:pPr marL="457200" lvl="0" indent="-330200" algn="l" rtl="0">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Regions have different datestring representations: 07/08/09?</a:t>
            </a:r>
            <a:endParaRPr/>
          </a:p>
        </p:txBody>
      </p:sp>
      <p:sp>
        <p:nvSpPr>
          <p:cNvPr id="419" name="Google Shape;419;p49"/>
          <p:cNvSpPr/>
          <p:nvPr/>
        </p:nvSpPr>
        <p:spPr>
          <a:xfrm>
            <a:off x="1754500" y="4458475"/>
            <a:ext cx="505800" cy="247800"/>
          </a:xfrm>
          <a:prstGeom prst="up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1"/>
          <p:cNvSpPr txBox="1">
            <a:spLocks noGrp="1"/>
          </p:cNvSpPr>
          <p:nvPr>
            <p:ph type="title"/>
          </p:nvPr>
        </p:nvSpPr>
        <p:spPr>
          <a:xfrm>
            <a:off x="292500" y="151900"/>
            <a:ext cx="8559000" cy="1041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2900" b="0">
                <a:solidFill>
                  <a:srgbClr val="000000"/>
                </a:solidFill>
                <a:latin typeface="Helvetica Neue"/>
                <a:ea typeface="Helvetica Neue"/>
                <a:cs typeface="Helvetica Neue"/>
                <a:sym typeface="Helvetica Neue"/>
              </a:rPr>
              <a:t>Q1: “How should I store my data on a computer?”</a:t>
            </a:r>
            <a:endParaRPr sz="2900" b="0">
              <a:solidFill>
                <a:srgbClr val="000000"/>
              </a:solidFill>
              <a:latin typeface="Helvetica Neue"/>
              <a:ea typeface="Helvetica Neue"/>
              <a:cs typeface="Helvetica Neue"/>
              <a:sym typeface="Helvetica Neue"/>
            </a:endParaRPr>
          </a:p>
          <a:p>
            <a:pPr marL="0" marR="0" lvl="0" indent="0" algn="ctr" rtl="0">
              <a:spcBef>
                <a:spcPts val="0"/>
              </a:spcBef>
              <a:spcAft>
                <a:spcPts val="0"/>
              </a:spcAft>
              <a:buClr>
                <a:schemeClr val="dk1"/>
              </a:buClr>
              <a:buFont typeface="Tahoma"/>
              <a:buNone/>
            </a:pPr>
            <a:r>
              <a:rPr lang="en" sz="2900" b="0">
                <a:solidFill>
                  <a:srgbClr val="000000"/>
                </a:solidFill>
                <a:latin typeface="Helvetica Neue"/>
                <a:ea typeface="Helvetica Neue"/>
                <a:cs typeface="Helvetica Neue"/>
                <a:sym typeface="Helvetica Neue"/>
              </a:rPr>
              <a:t>Q2: “How do I think about the world?”</a:t>
            </a:r>
            <a:endParaRPr sz="2900">
              <a:solidFill>
                <a:srgbClr val="000000"/>
              </a:solidFill>
              <a:latin typeface="Helvetica Neue"/>
              <a:ea typeface="Helvetica Neue"/>
              <a:cs typeface="Helvetica Neue"/>
              <a:sym typeface="Helvetica Neue"/>
            </a:endParaRPr>
          </a:p>
        </p:txBody>
      </p:sp>
      <p:pic>
        <p:nvPicPr>
          <p:cNvPr id="322" name="Google Shape;322;p51"/>
          <p:cNvPicPr preferRelativeResize="0"/>
          <p:nvPr/>
        </p:nvPicPr>
        <p:blipFill>
          <a:blip r:embed="rId3">
            <a:alphaModFix/>
          </a:blip>
          <a:stretch>
            <a:fillRect/>
          </a:stretch>
        </p:blipFill>
        <p:spPr>
          <a:xfrm>
            <a:off x="6150225" y="4057950"/>
            <a:ext cx="1419576" cy="1065800"/>
          </a:xfrm>
          <a:prstGeom prst="rect">
            <a:avLst/>
          </a:prstGeom>
          <a:noFill/>
          <a:ln>
            <a:noFill/>
          </a:ln>
        </p:spPr>
      </p:pic>
      <p:pic>
        <p:nvPicPr>
          <p:cNvPr id="323" name="Google Shape;323;p51"/>
          <p:cNvPicPr preferRelativeResize="0"/>
          <p:nvPr/>
        </p:nvPicPr>
        <p:blipFill>
          <a:blip r:embed="rId4">
            <a:alphaModFix/>
          </a:blip>
          <a:stretch>
            <a:fillRect/>
          </a:stretch>
        </p:blipFill>
        <p:spPr>
          <a:xfrm>
            <a:off x="5201825" y="3278975"/>
            <a:ext cx="1105375" cy="829025"/>
          </a:xfrm>
          <a:prstGeom prst="rect">
            <a:avLst/>
          </a:prstGeom>
          <a:noFill/>
          <a:ln>
            <a:noFill/>
          </a:ln>
        </p:spPr>
      </p:pic>
      <p:pic>
        <p:nvPicPr>
          <p:cNvPr id="324" name="Google Shape;324;p51"/>
          <p:cNvPicPr preferRelativeResize="0"/>
          <p:nvPr/>
        </p:nvPicPr>
        <p:blipFill>
          <a:blip r:embed="rId5">
            <a:alphaModFix/>
          </a:blip>
          <a:stretch>
            <a:fillRect/>
          </a:stretch>
        </p:blipFill>
        <p:spPr>
          <a:xfrm>
            <a:off x="6190950" y="2567722"/>
            <a:ext cx="1682788" cy="829025"/>
          </a:xfrm>
          <a:prstGeom prst="rect">
            <a:avLst/>
          </a:prstGeom>
          <a:noFill/>
          <a:ln>
            <a:noFill/>
          </a:ln>
        </p:spPr>
      </p:pic>
      <p:pic>
        <p:nvPicPr>
          <p:cNvPr id="325" name="Google Shape;325;p51"/>
          <p:cNvPicPr preferRelativeResize="0"/>
          <p:nvPr/>
        </p:nvPicPr>
        <p:blipFill>
          <a:blip r:embed="rId6">
            <a:alphaModFix/>
          </a:blip>
          <a:stretch>
            <a:fillRect/>
          </a:stretch>
        </p:blipFill>
        <p:spPr>
          <a:xfrm>
            <a:off x="4612125" y="1933769"/>
            <a:ext cx="4502175" cy="488825"/>
          </a:xfrm>
          <a:prstGeom prst="rect">
            <a:avLst/>
          </a:prstGeom>
          <a:noFill/>
          <a:ln>
            <a:noFill/>
          </a:ln>
        </p:spPr>
      </p:pic>
      <p:sp>
        <p:nvSpPr>
          <p:cNvPr id="326" name="Google Shape;326;p51"/>
          <p:cNvSpPr/>
          <p:nvPr/>
        </p:nvSpPr>
        <p:spPr>
          <a:xfrm>
            <a:off x="384025" y="2514450"/>
            <a:ext cx="5870700" cy="983400"/>
          </a:xfrm>
          <a:prstGeom prst="rect">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1"/>
          <p:cNvSpPr/>
          <p:nvPr/>
        </p:nvSpPr>
        <p:spPr>
          <a:xfrm>
            <a:off x="385650" y="1533650"/>
            <a:ext cx="5805300" cy="3411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600"/>
              </a:spcBef>
              <a:spcAft>
                <a:spcPts val="0"/>
              </a:spcAft>
              <a:buSzPts val="2000"/>
              <a:buFont typeface="Helvetica Neue"/>
              <a:buChar char="●"/>
            </a:pPr>
            <a:r>
              <a:rPr lang="en" sz="2000">
                <a:latin typeface="Helvetica Neue"/>
                <a:ea typeface="Helvetica Neue"/>
                <a:cs typeface="Helvetica Neue"/>
                <a:sym typeface="Helvetica Neue"/>
              </a:rPr>
              <a:t>“The world is simple: one type of entity, all with the same attributes”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Flat model</a:t>
            </a:r>
            <a:endParaRPr sz="2000" b="1">
              <a:solidFill>
                <a:srgbClr val="CC0000"/>
              </a:solidFill>
              <a:latin typeface="Helvetica Neue"/>
              <a:ea typeface="Helvetica Neue"/>
              <a:cs typeface="Helvetica Neue"/>
              <a:sym typeface="Helvetica Neue"/>
            </a:endParaRPr>
          </a:p>
          <a:p>
            <a:pPr marL="457200" marR="0" lvl="0" indent="-355600" algn="l" rtl="0">
              <a:lnSpc>
                <a:spcPct val="90000"/>
              </a:lnSpc>
              <a:spcBef>
                <a:spcPts val="1000"/>
              </a:spcBef>
              <a:spcAft>
                <a:spcPts val="0"/>
              </a:spcAft>
              <a:buSzPts val="2000"/>
              <a:buFont typeface="Helvetica Neue"/>
              <a:buChar char="●"/>
            </a:pPr>
            <a:r>
              <a:rPr lang="en" sz="2000">
                <a:latin typeface="Helvetica Neue"/>
                <a:ea typeface="Helvetica Neue"/>
                <a:cs typeface="Helvetica Neue"/>
                <a:sym typeface="Helvetica Neue"/>
              </a:rPr>
              <a:t>“The world contains many types of entities, connected by relationships”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Relational model</a:t>
            </a:r>
            <a:endParaRPr sz="2000">
              <a:latin typeface="Helvetica Neue"/>
              <a:ea typeface="Helvetica Neue"/>
              <a:cs typeface="Helvetica Neue"/>
              <a:sym typeface="Helvetica Neue"/>
            </a:endParaRPr>
          </a:p>
          <a:p>
            <a:pPr marL="457200" marR="0" lvl="0" indent="-355600" algn="l" rtl="0">
              <a:lnSpc>
                <a:spcPct val="90000"/>
              </a:lnSpc>
              <a:spcBef>
                <a:spcPts val="1000"/>
              </a:spcBef>
              <a:spcAft>
                <a:spcPts val="0"/>
              </a:spcAft>
              <a:buSzPts val="2000"/>
              <a:buFont typeface="Helvetica Neue"/>
              <a:buChar char="●"/>
            </a:pPr>
            <a:r>
              <a:rPr lang="en" sz="2000">
                <a:latin typeface="Helvetica Neue"/>
                <a:ea typeface="Helvetica Neue"/>
                <a:cs typeface="Helvetica Neue"/>
                <a:sym typeface="Helvetica Neue"/>
              </a:rPr>
              <a:t>“The world is a hierarchy of entities”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Document model</a:t>
            </a:r>
            <a:endParaRPr sz="2000">
              <a:latin typeface="Helvetica Neue"/>
              <a:ea typeface="Helvetica Neue"/>
              <a:cs typeface="Helvetica Neue"/>
              <a:sym typeface="Helvetica Neue"/>
            </a:endParaRPr>
          </a:p>
          <a:p>
            <a:pPr marL="457200" marR="0" lvl="0" indent="-355600" algn="l" rtl="0">
              <a:lnSpc>
                <a:spcPct val="90000"/>
              </a:lnSpc>
              <a:spcBef>
                <a:spcPts val="1000"/>
              </a:spcBef>
              <a:spcAft>
                <a:spcPts val="1000"/>
              </a:spcAft>
              <a:buSzPts val="2000"/>
              <a:buFont typeface="Helvetica Neue"/>
              <a:buChar char="●"/>
            </a:pPr>
            <a:r>
              <a:rPr lang="en" sz="2000">
                <a:latin typeface="Helvetica Neue"/>
                <a:ea typeface="Helvetica Neue"/>
                <a:cs typeface="Helvetica Neue"/>
                <a:sym typeface="Helvetica Neue"/>
              </a:rPr>
              <a:t>“The world is a complex network of entities”</a:t>
            </a:r>
            <a:br>
              <a:rPr lang="en" sz="2000">
                <a:latin typeface="Helvetica Neue"/>
                <a:ea typeface="Helvetica Neue"/>
                <a:cs typeface="Helvetica Neue"/>
                <a:sym typeface="Helvetica Neue"/>
              </a:rPr>
            </a:br>
            <a:r>
              <a:rPr lang="en" sz="2000">
                <a:latin typeface="Helvetica Neue"/>
                <a:ea typeface="Helvetica Neue"/>
                <a:cs typeface="Helvetica Neue"/>
                <a:sym typeface="Helvetica Neue"/>
              </a:rPr>
              <a:t>→ </a:t>
            </a:r>
            <a:r>
              <a:rPr lang="en" sz="2000" b="1">
                <a:solidFill>
                  <a:srgbClr val="CC0000"/>
                </a:solidFill>
                <a:latin typeface="Helvetica Neue"/>
                <a:ea typeface="Helvetica Neue"/>
                <a:cs typeface="Helvetica Neue"/>
                <a:sym typeface="Helvetica Neue"/>
              </a:rPr>
              <a:t>Network model</a:t>
            </a:r>
            <a:endParaRPr sz="2000">
              <a:latin typeface="Helvetica Neue"/>
              <a:ea typeface="Helvetica Neue"/>
              <a:cs typeface="Helvetica Neue"/>
              <a:sym typeface="Helvetica Neue"/>
            </a:endParaRPr>
          </a:p>
        </p:txBody>
      </p:sp>
      <p:sp>
        <p:nvSpPr>
          <p:cNvPr id="9" name="Rectangle 8">
            <a:extLst>
              <a:ext uri="{FF2B5EF4-FFF2-40B4-BE49-F238E27FC236}">
                <a16:creationId xmlns:a16="http://schemas.microsoft.com/office/drawing/2014/main" id="{CC82F917-BF01-094F-98E6-199E1395A8E5}"/>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0"/>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Temporality: Unix / POSIX Time</a:t>
            </a:r>
            <a:endParaRPr/>
          </a:p>
        </p:txBody>
      </p:sp>
      <p:sp>
        <p:nvSpPr>
          <p:cNvPr id="425" name="Google Shape;425;p50"/>
          <p:cNvSpPr txBox="1">
            <a:spLocks noGrp="1"/>
          </p:cNvSpPr>
          <p:nvPr>
            <p:ph type="body" idx="1"/>
          </p:nvPr>
        </p:nvSpPr>
        <p:spPr>
          <a:xfrm>
            <a:off x="107044" y="402200"/>
            <a:ext cx="85206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800" dirty="0"/>
              <a:t>Time measured in seconds since </a:t>
            </a:r>
            <a:r>
              <a:rPr lang="en" sz="1800" b="1" dirty="0">
                <a:solidFill>
                  <a:schemeClr val="accent4"/>
                </a:solidFill>
                <a:latin typeface="Roboto"/>
                <a:ea typeface="Roboto"/>
                <a:cs typeface="Roboto"/>
                <a:sym typeface="Roboto"/>
              </a:rPr>
              <a:t>January 1st 1970 UTC</a:t>
            </a:r>
            <a:endParaRPr sz="1800" b="1" dirty="0">
              <a:solidFill>
                <a:schemeClr val="accent4"/>
              </a:solidFill>
              <a:latin typeface="Roboto"/>
              <a:ea typeface="Roboto"/>
              <a:cs typeface="Roboto"/>
              <a:sym typeface="Roboto"/>
            </a:endParaRPr>
          </a:p>
          <a:p>
            <a:pPr marL="457200" lvl="0" indent="-330200" algn="l" rtl="0">
              <a:lnSpc>
                <a:spcPct val="115000"/>
              </a:lnSpc>
              <a:spcBef>
                <a:spcPts val="600"/>
              </a:spcBef>
              <a:spcAft>
                <a:spcPts val="0"/>
              </a:spcAft>
              <a:buSzPts val="1600"/>
              <a:buChar char="●"/>
            </a:pPr>
            <a:r>
              <a:rPr lang="en" sz="1800" dirty="0"/>
              <a:t>Minus leap seconds …</a:t>
            </a:r>
            <a:endParaRPr sz="1800" dirty="0"/>
          </a:p>
          <a:p>
            <a:pPr marL="0" lvl="0" indent="0" algn="l" rtl="0">
              <a:lnSpc>
                <a:spcPct val="115000"/>
              </a:lnSpc>
              <a:spcBef>
                <a:spcPts val="600"/>
              </a:spcBef>
              <a:spcAft>
                <a:spcPts val="0"/>
              </a:spcAft>
              <a:buNone/>
            </a:pPr>
            <a:r>
              <a:rPr lang="en" sz="1800" dirty="0"/>
              <a:t>UTC is Coordinated Universal Time</a:t>
            </a:r>
            <a:endParaRPr sz="1800" dirty="0"/>
          </a:p>
          <a:p>
            <a:pPr marL="457200" lvl="0" indent="-330200" algn="l" rtl="0">
              <a:lnSpc>
                <a:spcPct val="115000"/>
              </a:lnSpc>
              <a:spcBef>
                <a:spcPts val="600"/>
              </a:spcBef>
              <a:spcAft>
                <a:spcPts val="0"/>
              </a:spcAft>
              <a:buSzPts val="1600"/>
              <a:buChar char="●"/>
            </a:pPr>
            <a:r>
              <a:rPr lang="en" sz="1800" dirty="0"/>
              <a:t>International time standard </a:t>
            </a:r>
            <a:endParaRPr sz="1800" dirty="0"/>
          </a:p>
          <a:p>
            <a:pPr marL="457200" lvl="0" indent="-330200" algn="l" rtl="0">
              <a:lnSpc>
                <a:spcPct val="115000"/>
              </a:lnSpc>
              <a:spcBef>
                <a:spcPts val="0"/>
              </a:spcBef>
              <a:spcAft>
                <a:spcPts val="0"/>
              </a:spcAft>
              <a:buSzPts val="1600"/>
              <a:buChar char="●"/>
            </a:pPr>
            <a:r>
              <a:rPr lang="en" sz="1800" dirty="0"/>
              <a:t>Measured at 0 degrees latitude </a:t>
            </a:r>
            <a:endParaRPr sz="1800" dirty="0"/>
          </a:p>
          <a:p>
            <a:pPr marL="914400" lvl="1" indent="-330200" algn="l" rtl="0">
              <a:lnSpc>
                <a:spcPct val="115000"/>
              </a:lnSpc>
              <a:spcBef>
                <a:spcPts val="0"/>
              </a:spcBef>
              <a:spcAft>
                <a:spcPts val="0"/>
              </a:spcAft>
              <a:buSzPts val="1600"/>
              <a:buChar char="○"/>
            </a:pPr>
            <a:r>
              <a:rPr lang="en" sz="1400" dirty="0"/>
              <a:t>Similar to Greenwich Mean Time (GMT)</a:t>
            </a:r>
            <a:endParaRPr sz="1400" dirty="0"/>
          </a:p>
          <a:p>
            <a:pPr marL="457200" lvl="0" indent="-330200" algn="l" rtl="0">
              <a:lnSpc>
                <a:spcPct val="115000"/>
              </a:lnSpc>
              <a:spcBef>
                <a:spcPts val="0"/>
              </a:spcBef>
              <a:spcAft>
                <a:spcPts val="0"/>
              </a:spcAft>
              <a:buSzPts val="1600"/>
              <a:buChar char="●"/>
            </a:pPr>
            <a:r>
              <a:rPr lang="en" sz="1800" dirty="0"/>
              <a:t>No daylight savings  </a:t>
            </a:r>
            <a:endParaRPr sz="1800" dirty="0"/>
          </a:p>
          <a:p>
            <a:pPr marL="0" lvl="0" indent="0" algn="l" rtl="0">
              <a:lnSpc>
                <a:spcPct val="115000"/>
              </a:lnSpc>
              <a:spcBef>
                <a:spcPts val="600"/>
              </a:spcBef>
              <a:spcAft>
                <a:spcPts val="0"/>
              </a:spcAft>
              <a:buClr>
                <a:schemeClr val="dk1"/>
              </a:buClr>
              <a:buSzPts val="1100"/>
              <a:buFont typeface="Arial"/>
              <a:buNone/>
            </a:pPr>
            <a:r>
              <a:rPr lang="en" sz="1800" dirty="0"/>
              <a:t>Time Zones:</a:t>
            </a:r>
            <a:endParaRPr sz="1800" dirty="0"/>
          </a:p>
          <a:p>
            <a:pPr marL="457200" lvl="0" indent="-330200" algn="l" rtl="0">
              <a:lnSpc>
                <a:spcPct val="115000"/>
              </a:lnSpc>
              <a:spcBef>
                <a:spcPts val="600"/>
              </a:spcBef>
              <a:spcAft>
                <a:spcPts val="0"/>
              </a:spcAft>
              <a:buSzPts val="1600"/>
              <a:buChar char="●"/>
            </a:pPr>
            <a:r>
              <a:rPr lang="en" sz="1800" dirty="0"/>
              <a:t>San Francisco (</a:t>
            </a:r>
            <a:r>
              <a:rPr lang="en" sz="1800" b="1" dirty="0">
                <a:latin typeface="Roboto"/>
                <a:ea typeface="Roboto"/>
                <a:cs typeface="Roboto"/>
                <a:sym typeface="Roboto"/>
              </a:rPr>
              <a:t>UTC-7</a:t>
            </a:r>
            <a:r>
              <a:rPr lang="en" sz="1800" dirty="0"/>
              <a:t>) with daylight savings</a:t>
            </a:r>
            <a:endParaRPr sz="1800" dirty="0"/>
          </a:p>
          <a:p>
            <a:pPr marL="0" lvl="0" indent="0" algn="l" rtl="0">
              <a:spcBef>
                <a:spcPts val="600"/>
              </a:spcBef>
              <a:spcAft>
                <a:spcPts val="0"/>
              </a:spcAft>
              <a:buClr>
                <a:schemeClr val="dk1"/>
              </a:buClr>
              <a:buSzPts val="1100"/>
              <a:buFont typeface="Arial"/>
              <a:buNone/>
            </a:pPr>
            <a:endParaRPr sz="1800" dirty="0"/>
          </a:p>
          <a:p>
            <a:pPr marL="0" lvl="0" indent="0" algn="l" rtl="0">
              <a:spcBef>
                <a:spcPts val="600"/>
              </a:spcBef>
              <a:spcAft>
                <a:spcPts val="0"/>
              </a:spcAft>
              <a:buNone/>
            </a:pPr>
            <a:endParaRPr sz="1800" dirty="0"/>
          </a:p>
        </p:txBody>
      </p:sp>
      <p:sp>
        <p:nvSpPr>
          <p:cNvPr id="426" name="Google Shape;42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80</a:t>
            </a:fld>
            <a:endParaRPr/>
          </a:p>
        </p:txBody>
      </p:sp>
      <p:sp>
        <p:nvSpPr>
          <p:cNvPr id="427" name="Google Shape;427;p50"/>
          <p:cNvSpPr/>
          <p:nvPr/>
        </p:nvSpPr>
        <p:spPr>
          <a:xfrm>
            <a:off x="85724" y="4701850"/>
            <a:ext cx="50157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u="sng">
                <a:solidFill>
                  <a:schemeClr val="hlink"/>
                </a:solidFill>
                <a:latin typeface="Roboto Light"/>
                <a:ea typeface="Roboto Light"/>
                <a:cs typeface="Roboto Light"/>
                <a:sym typeface="Roboto Light"/>
                <a:hlinkClick r:id="rId3"/>
              </a:rPr>
              <a:t>https://en.wikipedia.org/wiki/Coordinated_Universal_Time</a:t>
            </a:r>
            <a:r>
              <a:rPr lang="en" sz="1400">
                <a:solidFill>
                  <a:schemeClr val="dk1"/>
                </a:solidFill>
                <a:latin typeface="Roboto Light"/>
                <a:ea typeface="Roboto Light"/>
                <a:cs typeface="Roboto Light"/>
                <a:sym typeface="Roboto Light"/>
              </a:rPr>
              <a:t> </a:t>
            </a:r>
            <a:endParaRPr sz="1400">
              <a:solidFill>
                <a:schemeClr val="dk1"/>
              </a:solidFill>
              <a:latin typeface="Roboto Light"/>
              <a:ea typeface="Roboto Light"/>
              <a:cs typeface="Roboto Light"/>
              <a:sym typeface="Roboto Light"/>
            </a:endParaRPr>
          </a:p>
        </p:txBody>
      </p:sp>
      <p:pic>
        <p:nvPicPr>
          <p:cNvPr id="428" name="Google Shape;428;p50"/>
          <p:cNvPicPr preferRelativeResize="0"/>
          <p:nvPr/>
        </p:nvPicPr>
        <p:blipFill rotWithShape="1">
          <a:blip r:embed="rId4">
            <a:alphaModFix/>
          </a:blip>
          <a:srcRect/>
          <a:stretch/>
        </p:blipFill>
        <p:spPr>
          <a:xfrm>
            <a:off x="5334343" y="2571753"/>
            <a:ext cx="3633108" cy="1925547"/>
          </a:xfrm>
          <a:prstGeom prst="rect">
            <a:avLst/>
          </a:prstGeom>
          <a:noFill/>
          <a:ln>
            <a:noFill/>
          </a:ln>
        </p:spPr>
      </p:pic>
      <p:sp>
        <p:nvSpPr>
          <p:cNvPr id="429" name="Google Shape;429;p50"/>
          <p:cNvSpPr txBox="1"/>
          <p:nvPr/>
        </p:nvSpPr>
        <p:spPr>
          <a:xfrm>
            <a:off x="5755550" y="1094600"/>
            <a:ext cx="33885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Roboto Light"/>
                <a:ea typeface="Roboto Light"/>
                <a:cs typeface="Roboto Light"/>
                <a:sym typeface="Roboto Light"/>
              </a:rPr>
              <a:t>Jun 27, 2023 5:00pm PDT</a:t>
            </a:r>
            <a:endParaRPr sz="1700">
              <a:latin typeface="Roboto Light"/>
              <a:ea typeface="Roboto Light"/>
              <a:cs typeface="Roboto Light"/>
              <a:sym typeface="Roboto Light"/>
            </a:endParaRPr>
          </a:p>
          <a:p>
            <a:pPr marL="0" lvl="0" indent="0" algn="l" rtl="0">
              <a:spcBef>
                <a:spcPts val="0"/>
              </a:spcBef>
              <a:spcAft>
                <a:spcPts val="0"/>
              </a:spcAft>
              <a:buNone/>
            </a:pPr>
            <a:r>
              <a:rPr lang="en" sz="1700">
                <a:latin typeface="Roboto Mono Medium"/>
                <a:ea typeface="Roboto Mono Medium"/>
                <a:cs typeface="Roboto Mono Medium"/>
                <a:sym typeface="Roboto Mono Medium"/>
              </a:rPr>
              <a:t>1687910400</a:t>
            </a:r>
            <a:endParaRPr sz="1700">
              <a:latin typeface="Roboto Mono Medium"/>
              <a:ea typeface="Roboto Mono Medium"/>
              <a:cs typeface="Roboto Mono Medium"/>
              <a:sym typeface="Roboto Mono Medium"/>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2"/>
          <p:cNvSpPr txBox="1">
            <a:spLocks noGrp="1"/>
          </p:cNvSpPr>
          <p:nvPr>
            <p:ph type="body" idx="1"/>
          </p:nvPr>
        </p:nvSpPr>
        <p:spPr>
          <a:xfrm>
            <a:off x="4812375" y="402200"/>
            <a:ext cx="415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dirty="0">
                <a:solidFill>
                  <a:schemeClr val="dk2"/>
                </a:solidFill>
              </a:rPr>
              <a:t>Structure</a:t>
            </a:r>
            <a:endParaRPr dirty="0">
              <a:solidFill>
                <a:schemeClr val="dk2"/>
              </a:solidFill>
            </a:endParaRPr>
          </a:p>
          <a:p>
            <a:pPr marL="457200" lvl="0" indent="-330200" algn="l" rtl="0">
              <a:spcBef>
                <a:spcPts val="600"/>
              </a:spcBef>
              <a:spcAft>
                <a:spcPts val="0"/>
              </a:spcAft>
              <a:buClr>
                <a:schemeClr val="dk2"/>
              </a:buClr>
              <a:buSzPts val="1600"/>
              <a:buChar char="•"/>
            </a:pPr>
            <a:r>
              <a:rPr lang="en" dirty="0">
                <a:solidFill>
                  <a:schemeClr val="dk2"/>
                </a:solidFill>
              </a:rPr>
              <a:t>Multiple Files</a:t>
            </a:r>
            <a:endParaRPr dirty="0">
              <a:solidFill>
                <a:schemeClr val="dk2"/>
              </a:solidFill>
            </a:endParaRPr>
          </a:p>
          <a:p>
            <a:pPr marL="457200" lvl="0" indent="-330200" algn="l" rtl="0">
              <a:spcBef>
                <a:spcPts val="0"/>
              </a:spcBef>
              <a:spcAft>
                <a:spcPts val="0"/>
              </a:spcAft>
              <a:buClr>
                <a:schemeClr val="dk2"/>
              </a:buClr>
              <a:buSzPts val="1600"/>
              <a:buChar char="•"/>
            </a:pPr>
            <a:r>
              <a:rPr lang="en" dirty="0">
                <a:solidFill>
                  <a:schemeClr val="dk2"/>
                </a:solidFill>
              </a:rPr>
              <a:t>More File Formats</a:t>
            </a:r>
            <a:endParaRPr dirty="0">
              <a:solidFill>
                <a:schemeClr val="dk2"/>
              </a:solidFill>
            </a:endParaRPr>
          </a:p>
          <a:p>
            <a:pPr marL="0" lvl="0" indent="0" algn="l" rtl="0">
              <a:spcBef>
                <a:spcPts val="600"/>
              </a:spcBef>
              <a:spcAft>
                <a:spcPts val="0"/>
              </a:spcAft>
              <a:buClr>
                <a:schemeClr val="dk1"/>
              </a:buClr>
              <a:buSzPts val="1100"/>
              <a:buFont typeface="Arial"/>
              <a:buNone/>
            </a:pPr>
            <a:r>
              <a:rPr lang="en" dirty="0">
                <a:solidFill>
                  <a:schemeClr val="dk2"/>
                </a:solidFill>
              </a:rPr>
              <a:t>Scope and Temporality</a:t>
            </a:r>
            <a:endParaRPr dirty="0">
              <a:solidFill>
                <a:schemeClr val="dk2"/>
              </a:solidFill>
            </a:endParaRPr>
          </a:p>
          <a:p>
            <a:pPr marL="0" lvl="0" indent="0" algn="l" rtl="0">
              <a:spcBef>
                <a:spcPts val="600"/>
              </a:spcBef>
              <a:spcAft>
                <a:spcPts val="0"/>
              </a:spcAft>
              <a:buClr>
                <a:schemeClr val="dk1"/>
              </a:buClr>
              <a:buSzPts val="1100"/>
              <a:buFont typeface="Arial"/>
              <a:buNone/>
            </a:pPr>
            <a:r>
              <a:rPr lang="en" b="1" dirty="0">
                <a:solidFill>
                  <a:schemeClr val="accent3"/>
                </a:solidFill>
                <a:latin typeface="Roboto"/>
                <a:ea typeface="Roboto"/>
                <a:cs typeface="Roboto"/>
                <a:sym typeface="Roboto"/>
              </a:rPr>
              <a:t>Faithfulness (and Missing Values)</a:t>
            </a:r>
          </a:p>
        </p:txBody>
      </p:sp>
      <p:sp>
        <p:nvSpPr>
          <p:cNvPr id="445" name="Google Shape;44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
        <p:nvSpPr>
          <p:cNvPr id="446" name="Google Shape;446;p52"/>
          <p:cNvSpPr txBox="1">
            <a:spLocks noGrp="1"/>
          </p:cNvSpPr>
          <p:nvPr>
            <p:ph type="title"/>
          </p:nvPr>
        </p:nvSpPr>
        <p:spPr>
          <a:xfrm>
            <a:off x="177925" y="2003300"/>
            <a:ext cx="4038000" cy="176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Faithfulness (and Missing Values)</a:t>
            </a: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4"/>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Faithfulness: Do I trust this data?</a:t>
            </a:r>
            <a:endParaRPr dirty="0"/>
          </a:p>
        </p:txBody>
      </p:sp>
      <p:sp>
        <p:nvSpPr>
          <p:cNvPr id="460" name="Google Shape;460;p54"/>
          <p:cNvSpPr txBox="1">
            <a:spLocks noGrp="1"/>
          </p:cNvSpPr>
          <p:nvPr>
            <p:ph type="body" idx="1"/>
          </p:nvPr>
        </p:nvSpPr>
        <p:spPr>
          <a:xfrm>
            <a:off x="107050" y="402200"/>
            <a:ext cx="8520600" cy="179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dirty="0"/>
              <a:t>Does my data contain </a:t>
            </a:r>
            <a:r>
              <a:rPr lang="en" sz="1600" b="1" dirty="0">
                <a:solidFill>
                  <a:schemeClr val="accent4"/>
                </a:solidFill>
                <a:latin typeface="Roboto"/>
                <a:ea typeface="Roboto"/>
                <a:cs typeface="Roboto"/>
                <a:sym typeface="Roboto"/>
              </a:rPr>
              <a:t>unrealistic or “incorrect” values</a:t>
            </a:r>
            <a:r>
              <a:rPr lang="en" sz="1600" dirty="0"/>
              <a:t>?</a:t>
            </a:r>
            <a:endParaRPr sz="1600" dirty="0"/>
          </a:p>
          <a:p>
            <a:pPr marL="457200" lvl="0" indent="-330200" algn="l" rtl="0">
              <a:spcBef>
                <a:spcPts val="600"/>
              </a:spcBef>
              <a:spcAft>
                <a:spcPts val="0"/>
              </a:spcAft>
              <a:buSzPts val="1600"/>
              <a:buChar char="●"/>
            </a:pPr>
            <a:r>
              <a:rPr lang="en" sz="1600" dirty="0"/>
              <a:t>Dates in the future for events in the past</a:t>
            </a:r>
            <a:endParaRPr sz="1600" dirty="0"/>
          </a:p>
          <a:p>
            <a:pPr marL="457200" lvl="0" indent="-330200" algn="l" rtl="0">
              <a:spcBef>
                <a:spcPts val="0"/>
              </a:spcBef>
              <a:spcAft>
                <a:spcPts val="0"/>
              </a:spcAft>
              <a:buSzPts val="1600"/>
              <a:buChar char="●"/>
            </a:pPr>
            <a:r>
              <a:rPr lang="en" sz="1600" dirty="0"/>
              <a:t>Locations that don’t exist</a:t>
            </a:r>
            <a:endParaRPr sz="1600" dirty="0"/>
          </a:p>
          <a:p>
            <a:pPr marL="457200" lvl="0" indent="-330200" algn="l" rtl="0">
              <a:spcBef>
                <a:spcPts val="0"/>
              </a:spcBef>
              <a:spcAft>
                <a:spcPts val="0"/>
              </a:spcAft>
              <a:buSzPts val="1600"/>
              <a:buChar char="●"/>
            </a:pPr>
            <a:r>
              <a:rPr lang="en" sz="1600" dirty="0"/>
              <a:t>Negative counts</a:t>
            </a:r>
            <a:endParaRPr sz="1600" dirty="0"/>
          </a:p>
          <a:p>
            <a:pPr marL="457200" lvl="0" indent="-330200" algn="l" rtl="0">
              <a:spcBef>
                <a:spcPts val="0"/>
              </a:spcBef>
              <a:spcAft>
                <a:spcPts val="0"/>
              </a:spcAft>
              <a:buSzPts val="1600"/>
              <a:buChar char="●"/>
            </a:pPr>
            <a:r>
              <a:rPr lang="en" sz="1600" dirty="0"/>
              <a:t>Misspellings of names</a:t>
            </a:r>
            <a:endParaRPr sz="1600" dirty="0"/>
          </a:p>
          <a:p>
            <a:pPr marL="457200" lvl="0" indent="-330200" algn="l" rtl="0">
              <a:spcBef>
                <a:spcPts val="0"/>
              </a:spcBef>
              <a:spcAft>
                <a:spcPts val="0"/>
              </a:spcAft>
              <a:buSzPts val="1600"/>
              <a:buChar char="●"/>
            </a:pPr>
            <a:r>
              <a:rPr lang="en" sz="1600" dirty="0"/>
              <a:t>Large outliers</a:t>
            </a:r>
            <a:endParaRPr sz="1600" dirty="0"/>
          </a:p>
        </p:txBody>
      </p:sp>
      <p:sp>
        <p:nvSpPr>
          <p:cNvPr id="461" name="Google Shape;461;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sp>
        <p:nvSpPr>
          <p:cNvPr id="462" name="Google Shape;462;p54"/>
          <p:cNvSpPr txBox="1">
            <a:spLocks noGrp="1"/>
          </p:cNvSpPr>
          <p:nvPr>
            <p:ph type="body" idx="1"/>
          </p:nvPr>
        </p:nvSpPr>
        <p:spPr>
          <a:xfrm>
            <a:off x="107050" y="2042277"/>
            <a:ext cx="8520600" cy="85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dirty="0"/>
              <a:t>Does my data violate </a:t>
            </a:r>
            <a:r>
              <a:rPr lang="en" sz="1600" b="1" dirty="0">
                <a:solidFill>
                  <a:schemeClr val="accent4"/>
                </a:solidFill>
                <a:latin typeface="Roboto"/>
                <a:ea typeface="Roboto"/>
                <a:cs typeface="Roboto"/>
                <a:sym typeface="Roboto"/>
              </a:rPr>
              <a:t>obvious dependencies</a:t>
            </a:r>
            <a:r>
              <a:rPr lang="en" sz="1600" dirty="0"/>
              <a:t>?</a:t>
            </a:r>
            <a:endParaRPr sz="1600" dirty="0"/>
          </a:p>
          <a:p>
            <a:pPr marL="457200" lvl="0" indent="-330200" algn="l" rtl="0">
              <a:spcBef>
                <a:spcPts val="600"/>
              </a:spcBef>
              <a:spcAft>
                <a:spcPts val="0"/>
              </a:spcAft>
              <a:buSzPts val="1600"/>
              <a:buChar char="●"/>
            </a:pPr>
            <a:r>
              <a:rPr lang="en" sz="1600" dirty="0"/>
              <a:t>E.g., age and birthday don’t match </a:t>
            </a:r>
            <a:endParaRPr sz="1600" dirty="0"/>
          </a:p>
        </p:txBody>
      </p:sp>
      <p:sp>
        <p:nvSpPr>
          <p:cNvPr id="463" name="Google Shape;463;p54"/>
          <p:cNvSpPr txBox="1">
            <a:spLocks noGrp="1"/>
          </p:cNvSpPr>
          <p:nvPr>
            <p:ph type="body" idx="1"/>
          </p:nvPr>
        </p:nvSpPr>
        <p:spPr>
          <a:xfrm>
            <a:off x="107050" y="2820477"/>
            <a:ext cx="8520600" cy="10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dirty="0"/>
              <a:t>Was the data </a:t>
            </a:r>
            <a:r>
              <a:rPr lang="en" sz="1600" b="1" dirty="0">
                <a:solidFill>
                  <a:schemeClr val="accent4"/>
                </a:solidFill>
                <a:latin typeface="Roboto"/>
                <a:ea typeface="Roboto"/>
                <a:cs typeface="Roboto"/>
                <a:sym typeface="Roboto"/>
              </a:rPr>
              <a:t>entered by hand</a:t>
            </a:r>
            <a:r>
              <a:rPr lang="en" sz="1600" dirty="0"/>
              <a:t>?</a:t>
            </a:r>
            <a:endParaRPr sz="1600" dirty="0"/>
          </a:p>
          <a:p>
            <a:pPr marL="457200" lvl="0" indent="-330200" algn="l" rtl="0">
              <a:spcBef>
                <a:spcPts val="600"/>
              </a:spcBef>
              <a:spcAft>
                <a:spcPts val="0"/>
              </a:spcAft>
              <a:buSzPts val="1600"/>
              <a:buChar char="●"/>
            </a:pPr>
            <a:r>
              <a:rPr lang="en" sz="1600" dirty="0"/>
              <a:t>Spelling errors, fields shifted …</a:t>
            </a:r>
            <a:endParaRPr sz="1600" dirty="0"/>
          </a:p>
          <a:p>
            <a:pPr marL="457200" lvl="0" indent="-330200" algn="l" rtl="0">
              <a:spcBef>
                <a:spcPts val="0"/>
              </a:spcBef>
              <a:spcAft>
                <a:spcPts val="0"/>
              </a:spcAft>
              <a:buSzPts val="1600"/>
              <a:buChar char="●"/>
            </a:pPr>
            <a:r>
              <a:rPr lang="en" sz="1600" dirty="0"/>
              <a:t>Did the form require all fields or provide default values?</a:t>
            </a:r>
            <a:endParaRPr sz="1600" dirty="0"/>
          </a:p>
        </p:txBody>
      </p:sp>
      <p:sp>
        <p:nvSpPr>
          <p:cNvPr id="464" name="Google Shape;464;p54"/>
          <p:cNvSpPr txBox="1">
            <a:spLocks noGrp="1"/>
          </p:cNvSpPr>
          <p:nvPr>
            <p:ph type="body" idx="1"/>
          </p:nvPr>
        </p:nvSpPr>
        <p:spPr>
          <a:xfrm>
            <a:off x="107050" y="3798053"/>
            <a:ext cx="8520600" cy="124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dirty="0"/>
              <a:t>Are there obvious signs of </a:t>
            </a:r>
            <a:r>
              <a:rPr lang="en" sz="1600" b="1" dirty="0">
                <a:solidFill>
                  <a:schemeClr val="accent4"/>
                </a:solidFill>
                <a:latin typeface="Roboto"/>
                <a:ea typeface="Roboto"/>
                <a:cs typeface="Roboto"/>
                <a:sym typeface="Roboto"/>
              </a:rPr>
              <a:t>data falsification</a:t>
            </a:r>
            <a:r>
              <a:rPr lang="en" sz="1600" dirty="0"/>
              <a:t>?</a:t>
            </a:r>
            <a:endParaRPr sz="1600" dirty="0"/>
          </a:p>
          <a:p>
            <a:pPr marL="457200" lvl="0" indent="-330200" algn="l" rtl="0">
              <a:spcBef>
                <a:spcPts val="600"/>
              </a:spcBef>
              <a:spcAft>
                <a:spcPts val="0"/>
              </a:spcAft>
              <a:buSzPts val="1600"/>
              <a:buChar char="●"/>
            </a:pPr>
            <a:r>
              <a:rPr lang="en" sz="1600" dirty="0"/>
              <a:t>Repeated names, fake looking email addresses, repeated use of uncommon names or fields.</a:t>
            </a:r>
            <a:endParaRPr sz="1600" dirty="0"/>
          </a:p>
          <a:p>
            <a:pPr marL="0" lvl="0" indent="0" algn="l" rtl="0">
              <a:spcBef>
                <a:spcPts val="600"/>
              </a:spcBef>
              <a:spcAft>
                <a:spcPts val="0"/>
              </a:spcAft>
              <a:buClr>
                <a:schemeClr val="dk1"/>
              </a:buClr>
              <a:buSzPts val="1100"/>
              <a:buFont typeface="Arial"/>
              <a:buNone/>
            </a:pPr>
            <a:endParaRPr sz="1600" dirty="0"/>
          </a:p>
          <a:p>
            <a:pPr marL="0" lvl="0" indent="0" algn="l" rtl="0">
              <a:spcBef>
                <a:spcPts val="600"/>
              </a:spcBef>
              <a:spcAft>
                <a:spcPts val="0"/>
              </a:spcAft>
              <a:buNone/>
            </a:pP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5"/>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Signs that your data may not be faithful (and proposed solutions)</a:t>
            </a:r>
            <a:endParaRPr sz="2000" dirty="0"/>
          </a:p>
        </p:txBody>
      </p:sp>
      <p:sp>
        <p:nvSpPr>
          <p:cNvPr id="470" name="Google Shape;47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83</a:t>
            </a:fld>
            <a:endParaRPr/>
          </a:p>
        </p:txBody>
      </p:sp>
      <p:sp>
        <p:nvSpPr>
          <p:cNvPr id="471" name="Google Shape;471;p55"/>
          <p:cNvSpPr txBox="1"/>
          <p:nvPr/>
        </p:nvSpPr>
        <p:spPr>
          <a:xfrm>
            <a:off x="2581425" y="560975"/>
            <a:ext cx="2293800" cy="12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4"/>
                </a:solidFill>
                <a:latin typeface="Roboto"/>
                <a:ea typeface="Roboto"/>
                <a:cs typeface="Roboto"/>
                <a:sym typeface="Roboto"/>
              </a:rPr>
              <a:t>Duplicated Records or Fields</a:t>
            </a:r>
            <a:endParaRPr sz="1600" b="1">
              <a:solidFill>
                <a:schemeClr val="accent4"/>
              </a:solidFill>
              <a:latin typeface="Roboto"/>
              <a:ea typeface="Roboto"/>
              <a:cs typeface="Roboto"/>
              <a:sym typeface="Roboto"/>
            </a:endParaRPr>
          </a:p>
          <a:p>
            <a:pPr marL="0" lvl="0" indent="0" algn="l" rtl="0">
              <a:spcBef>
                <a:spcPts val="600"/>
              </a:spcBef>
              <a:spcAft>
                <a:spcPts val="0"/>
              </a:spcAft>
              <a:buNone/>
            </a:pPr>
            <a:r>
              <a:rPr lang="en" sz="1600">
                <a:solidFill>
                  <a:schemeClr val="dk1"/>
                </a:solidFill>
                <a:latin typeface="Roboto Light"/>
                <a:ea typeface="Roboto Light"/>
                <a:cs typeface="Roboto Light"/>
                <a:sym typeface="Roboto Light"/>
              </a:rPr>
              <a:t>Identify and eliminate (use primary key).</a:t>
            </a:r>
            <a:endParaRPr sz="1600">
              <a:solidFill>
                <a:schemeClr val="dk1"/>
              </a:solidFill>
              <a:latin typeface="Roboto Light"/>
              <a:ea typeface="Roboto Light"/>
              <a:cs typeface="Roboto Light"/>
              <a:sym typeface="Roboto Light"/>
            </a:endParaRPr>
          </a:p>
        </p:txBody>
      </p:sp>
      <p:grpSp>
        <p:nvGrpSpPr>
          <p:cNvPr id="472" name="Google Shape;472;p55"/>
          <p:cNvGrpSpPr/>
          <p:nvPr/>
        </p:nvGrpSpPr>
        <p:grpSpPr>
          <a:xfrm>
            <a:off x="230425" y="2014000"/>
            <a:ext cx="4610150" cy="2833800"/>
            <a:chOff x="230425" y="2014000"/>
            <a:chExt cx="4610150" cy="2833800"/>
          </a:xfrm>
        </p:grpSpPr>
        <p:sp>
          <p:nvSpPr>
            <p:cNvPr id="473" name="Google Shape;473;p55"/>
            <p:cNvSpPr txBox="1"/>
            <p:nvPr/>
          </p:nvSpPr>
          <p:spPr>
            <a:xfrm>
              <a:off x="230425" y="3601000"/>
              <a:ext cx="2293800" cy="12468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b="1">
                  <a:solidFill>
                    <a:schemeClr val="accent4"/>
                  </a:solidFill>
                  <a:latin typeface="Roboto"/>
                  <a:ea typeface="Roboto"/>
                  <a:cs typeface="Roboto"/>
                  <a:sym typeface="Roboto"/>
                </a:rPr>
                <a:t>Time Zone Inconsistencies</a:t>
              </a:r>
              <a:endParaRPr sz="1600" b="1">
                <a:solidFill>
                  <a:schemeClr val="accent4"/>
                </a:solidFill>
                <a:latin typeface="Roboto"/>
                <a:ea typeface="Roboto"/>
                <a:cs typeface="Roboto"/>
                <a:sym typeface="Roboto"/>
              </a:endParaRPr>
            </a:p>
            <a:p>
              <a:pPr marL="0" lvl="0" indent="0" algn="l" rtl="0">
                <a:spcBef>
                  <a:spcPts val="600"/>
                </a:spcBef>
                <a:spcAft>
                  <a:spcPts val="0"/>
                </a:spcAft>
                <a:buNone/>
              </a:pPr>
              <a:r>
                <a:rPr lang="en" sz="1600">
                  <a:solidFill>
                    <a:schemeClr val="dk1"/>
                  </a:solidFill>
                  <a:latin typeface="Roboto Light"/>
                  <a:ea typeface="Roboto Light"/>
                  <a:cs typeface="Roboto Light"/>
                  <a:sym typeface="Roboto Light"/>
                </a:rPr>
                <a:t>Convert to a common timezone (e.g., UTC) </a:t>
              </a:r>
              <a:endParaRPr sz="1600">
                <a:solidFill>
                  <a:schemeClr val="dk1"/>
                </a:solidFill>
                <a:latin typeface="Roboto Light"/>
                <a:ea typeface="Roboto Light"/>
                <a:cs typeface="Roboto Light"/>
                <a:sym typeface="Roboto Light"/>
              </a:endParaRPr>
            </a:p>
          </p:txBody>
        </p:sp>
        <p:grpSp>
          <p:nvGrpSpPr>
            <p:cNvPr id="474" name="Google Shape;474;p55"/>
            <p:cNvGrpSpPr/>
            <p:nvPr/>
          </p:nvGrpSpPr>
          <p:grpSpPr>
            <a:xfrm>
              <a:off x="230425" y="2014000"/>
              <a:ext cx="4610150" cy="1739400"/>
              <a:chOff x="230425" y="2014000"/>
              <a:chExt cx="4610150" cy="1739400"/>
            </a:xfrm>
          </p:grpSpPr>
          <p:sp>
            <p:nvSpPr>
              <p:cNvPr id="475" name="Google Shape;475;p55"/>
              <p:cNvSpPr txBox="1"/>
              <p:nvPr/>
            </p:nvSpPr>
            <p:spPr>
              <a:xfrm>
                <a:off x="230425" y="2014000"/>
                <a:ext cx="2293800" cy="12468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b="1">
                    <a:solidFill>
                      <a:schemeClr val="accent4"/>
                    </a:solidFill>
                    <a:latin typeface="Roboto"/>
                    <a:ea typeface="Roboto"/>
                    <a:cs typeface="Roboto"/>
                    <a:sym typeface="Roboto"/>
                  </a:rPr>
                  <a:t>Spelling Errors</a:t>
                </a:r>
                <a:endParaRPr sz="1600" b="1">
                  <a:solidFill>
                    <a:schemeClr val="accent4"/>
                  </a:solidFill>
                  <a:latin typeface="Roboto"/>
                  <a:ea typeface="Roboto"/>
                  <a:cs typeface="Roboto"/>
                  <a:sym typeface="Roboto"/>
                </a:endParaRPr>
              </a:p>
              <a:p>
                <a:pPr marL="0" lvl="0" indent="0" algn="l" rtl="0">
                  <a:spcBef>
                    <a:spcPts val="600"/>
                  </a:spcBef>
                  <a:spcAft>
                    <a:spcPts val="0"/>
                  </a:spcAft>
                  <a:buNone/>
                </a:pPr>
                <a:r>
                  <a:rPr lang="en" sz="1600">
                    <a:solidFill>
                      <a:schemeClr val="dk1"/>
                    </a:solidFill>
                    <a:latin typeface="Roboto Light"/>
                    <a:ea typeface="Roboto Light"/>
                    <a:cs typeface="Roboto Light"/>
                    <a:sym typeface="Roboto Light"/>
                  </a:rPr>
                  <a:t>Apply corrections or drop records not in a dictionary</a:t>
                </a:r>
                <a:endParaRPr sz="1600">
                  <a:solidFill>
                    <a:schemeClr val="dk1"/>
                  </a:solidFill>
                  <a:latin typeface="Roboto Light"/>
                  <a:ea typeface="Roboto Light"/>
                  <a:cs typeface="Roboto Light"/>
                  <a:sym typeface="Roboto Light"/>
                </a:endParaRPr>
              </a:p>
            </p:txBody>
          </p:sp>
          <p:sp>
            <p:nvSpPr>
              <p:cNvPr id="476" name="Google Shape;476;p55"/>
              <p:cNvSpPr txBox="1"/>
              <p:nvPr/>
            </p:nvSpPr>
            <p:spPr>
              <a:xfrm>
                <a:off x="2546775" y="2014000"/>
                <a:ext cx="2293800" cy="17394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b="1">
                    <a:solidFill>
                      <a:schemeClr val="accent4"/>
                    </a:solidFill>
                    <a:latin typeface="Roboto"/>
                    <a:ea typeface="Roboto"/>
                    <a:cs typeface="Roboto"/>
                    <a:sym typeface="Roboto"/>
                  </a:rPr>
                  <a:t>Units not specified or consistent</a:t>
                </a:r>
                <a:endParaRPr sz="1600" b="1">
                  <a:solidFill>
                    <a:schemeClr val="accent4"/>
                  </a:solidFill>
                  <a:latin typeface="Roboto"/>
                  <a:ea typeface="Roboto"/>
                  <a:cs typeface="Roboto"/>
                  <a:sym typeface="Roboto"/>
                </a:endParaRPr>
              </a:p>
              <a:p>
                <a:pPr marL="0" lvl="0" indent="0" algn="l" rtl="0">
                  <a:spcBef>
                    <a:spcPts val="600"/>
                  </a:spcBef>
                  <a:spcAft>
                    <a:spcPts val="0"/>
                  </a:spcAft>
                  <a:buNone/>
                </a:pPr>
                <a:r>
                  <a:rPr lang="en" sz="1600">
                    <a:solidFill>
                      <a:schemeClr val="dk1"/>
                    </a:solidFill>
                    <a:latin typeface="Roboto Light"/>
                    <a:ea typeface="Roboto Light"/>
                    <a:cs typeface="Roboto Light"/>
                    <a:sym typeface="Roboto Light"/>
                  </a:rPr>
                  <a:t>Infer units, check values are in reasonable ranges for data</a:t>
                </a:r>
                <a:endParaRPr/>
              </a:p>
            </p:txBody>
          </p:sp>
        </p:grpSp>
      </p:grpSp>
      <p:sp>
        <p:nvSpPr>
          <p:cNvPr id="477" name="Google Shape;477;p55"/>
          <p:cNvSpPr txBox="1"/>
          <p:nvPr/>
        </p:nvSpPr>
        <p:spPr>
          <a:xfrm>
            <a:off x="230425" y="560975"/>
            <a:ext cx="2074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4"/>
                </a:solidFill>
                <a:latin typeface="Roboto"/>
                <a:ea typeface="Roboto"/>
                <a:cs typeface="Roboto"/>
                <a:sym typeface="Roboto"/>
              </a:rPr>
              <a:t>Truncated data</a:t>
            </a:r>
            <a:br>
              <a:rPr lang="en" sz="1600" b="1">
                <a:solidFill>
                  <a:schemeClr val="accent4"/>
                </a:solidFill>
                <a:latin typeface="Roboto"/>
                <a:ea typeface="Roboto"/>
                <a:cs typeface="Roboto"/>
                <a:sym typeface="Roboto"/>
              </a:rPr>
            </a:br>
            <a:r>
              <a:rPr lang="en" sz="1600">
                <a:solidFill>
                  <a:schemeClr val="dk1"/>
                </a:solidFill>
                <a:latin typeface="Roboto Light"/>
                <a:ea typeface="Roboto Light"/>
                <a:cs typeface="Roboto Light"/>
                <a:sym typeface="Roboto Light"/>
              </a:rPr>
              <a:t>Early Microsoft Excel limits: 65536 Rows, 255 Columns</a:t>
            </a:r>
            <a:endParaRPr/>
          </a:p>
        </p:txBody>
      </p:sp>
      <p:grpSp>
        <p:nvGrpSpPr>
          <p:cNvPr id="478" name="Google Shape;478;p55"/>
          <p:cNvGrpSpPr/>
          <p:nvPr/>
        </p:nvGrpSpPr>
        <p:grpSpPr>
          <a:xfrm>
            <a:off x="5722125" y="2515750"/>
            <a:ext cx="3003000" cy="2052150"/>
            <a:chOff x="5722125" y="2515750"/>
            <a:chExt cx="3003000" cy="2052150"/>
          </a:xfrm>
        </p:grpSpPr>
        <p:sp>
          <p:nvSpPr>
            <p:cNvPr id="479" name="Google Shape;479;p55"/>
            <p:cNvSpPr/>
            <p:nvPr/>
          </p:nvSpPr>
          <p:spPr>
            <a:xfrm>
              <a:off x="5722125" y="2946850"/>
              <a:ext cx="3003000" cy="126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5"/>
            <p:cNvSpPr/>
            <p:nvPr/>
          </p:nvSpPr>
          <p:spPr>
            <a:xfrm>
              <a:off x="5722125" y="2929600"/>
              <a:ext cx="1467000" cy="1269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u="sng">
                  <a:latin typeface="Roboto Light"/>
                  <a:ea typeface="Roboto Light"/>
                  <a:cs typeface="Roboto Light"/>
                  <a:sym typeface="Roboto Light"/>
                </a:rPr>
                <a:t>Examples</a:t>
              </a:r>
              <a:endParaRPr sz="1600">
                <a:latin typeface="Roboto Light"/>
                <a:ea typeface="Roboto Light"/>
                <a:cs typeface="Roboto Light"/>
                <a:sym typeface="Roboto Light"/>
              </a:endParaRPr>
            </a:p>
            <a:p>
              <a:pPr marL="0" lvl="0" indent="0" algn="l" rtl="0">
                <a:spcBef>
                  <a:spcPts val="1000"/>
                </a:spcBef>
                <a:spcAft>
                  <a:spcPts val="0"/>
                </a:spcAft>
                <a:buNone/>
              </a:pPr>
              <a:r>
                <a:rPr lang="en" sz="1600">
                  <a:latin typeface="Roboto Mono Light"/>
                  <a:ea typeface="Roboto Mono Light"/>
                  <a:cs typeface="Roboto Mono Light"/>
                  <a:sym typeface="Roboto Mono Light"/>
                </a:rPr>
                <a:t>" “</a:t>
              </a:r>
              <a:endParaRPr sz="1600">
                <a:latin typeface="Roboto Mono Light"/>
                <a:ea typeface="Roboto Mono Light"/>
                <a:cs typeface="Roboto Mono Light"/>
                <a:sym typeface="Roboto Mono Light"/>
              </a:endParaRPr>
            </a:p>
            <a:p>
              <a:pPr marL="0" lvl="0" indent="0" algn="l" rtl="0">
                <a:spcBef>
                  <a:spcPts val="0"/>
                </a:spcBef>
                <a:spcAft>
                  <a:spcPts val="0"/>
                </a:spcAft>
                <a:buNone/>
              </a:pPr>
              <a:r>
                <a:rPr lang="en" sz="1600">
                  <a:latin typeface="Roboto Mono Light"/>
                  <a:ea typeface="Roboto Mono Light"/>
                  <a:cs typeface="Roboto Mono Light"/>
                  <a:sym typeface="Roboto Mono Light"/>
                </a:rPr>
                <a:t>0, -1</a:t>
              </a:r>
              <a:br>
                <a:rPr lang="en" sz="1600">
                  <a:latin typeface="Roboto Mono Light"/>
                  <a:ea typeface="Roboto Mono Light"/>
                  <a:cs typeface="Roboto Mono Light"/>
                  <a:sym typeface="Roboto Mono Light"/>
                </a:rPr>
              </a:br>
              <a:r>
                <a:rPr lang="en" sz="1600">
                  <a:latin typeface="Roboto Mono Light"/>
                  <a:ea typeface="Roboto Mono Light"/>
                  <a:cs typeface="Roboto Mono Light"/>
                  <a:sym typeface="Roboto Mono Light"/>
                </a:rPr>
                <a:t>999, 12345</a:t>
              </a:r>
              <a:endParaRPr sz="1600">
                <a:latin typeface="Roboto Light"/>
                <a:ea typeface="Roboto Light"/>
                <a:cs typeface="Roboto Light"/>
                <a:sym typeface="Roboto Light"/>
              </a:endParaRPr>
            </a:p>
          </p:txBody>
        </p:sp>
        <p:sp>
          <p:nvSpPr>
            <p:cNvPr id="481" name="Google Shape;481;p55"/>
            <p:cNvSpPr txBox="1"/>
            <p:nvPr/>
          </p:nvSpPr>
          <p:spPr>
            <a:xfrm>
              <a:off x="5722125" y="4198600"/>
              <a:ext cx="1773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latin typeface="Roboto Light"/>
                  <a:ea typeface="Roboto Light"/>
                  <a:cs typeface="Roboto Light"/>
                  <a:sym typeface="Roboto Light"/>
                </a:rPr>
                <a:t>NaN: “Not a Number”</a:t>
              </a:r>
              <a:endParaRPr sz="1200">
                <a:latin typeface="Roboto Light"/>
                <a:ea typeface="Roboto Light"/>
                <a:cs typeface="Roboto Light"/>
                <a:sym typeface="Roboto Light"/>
              </a:endParaRPr>
            </a:p>
          </p:txBody>
        </p:sp>
        <p:sp>
          <p:nvSpPr>
            <p:cNvPr id="482" name="Google Shape;482;p55"/>
            <p:cNvSpPr/>
            <p:nvPr/>
          </p:nvSpPr>
          <p:spPr>
            <a:xfrm>
              <a:off x="7193450" y="3174100"/>
              <a:ext cx="1467000" cy="10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Roboto Mono Light"/>
                  <a:ea typeface="Roboto Mono Light"/>
                  <a:cs typeface="Roboto Mono Light"/>
                  <a:sym typeface="Roboto Mono Light"/>
                </a:rPr>
                <a:t>1970, 1900</a:t>
              </a:r>
              <a:endParaRPr sz="1600">
                <a:latin typeface="Roboto Mono Light"/>
                <a:ea typeface="Roboto Mono Light"/>
                <a:cs typeface="Roboto Mono Light"/>
                <a:sym typeface="Roboto Mono Light"/>
              </a:endParaRPr>
            </a:p>
            <a:p>
              <a:pPr marL="0" lvl="0" indent="0" algn="l" rtl="0">
                <a:spcBef>
                  <a:spcPts val="0"/>
                </a:spcBef>
                <a:spcAft>
                  <a:spcPts val="0"/>
                </a:spcAft>
                <a:buNone/>
              </a:pPr>
              <a:r>
                <a:rPr lang="en" sz="1600">
                  <a:latin typeface="Roboto Mono Light"/>
                  <a:ea typeface="Roboto Mono Light"/>
                  <a:cs typeface="Roboto Mono Light"/>
                  <a:sym typeface="Roboto Mono Light"/>
                </a:rPr>
                <a:t>NaN</a:t>
              </a:r>
              <a:endParaRPr sz="1600">
                <a:latin typeface="Roboto Mono Light"/>
                <a:ea typeface="Roboto Mono Light"/>
                <a:cs typeface="Roboto Mono Light"/>
                <a:sym typeface="Roboto Mono Light"/>
              </a:endParaRPr>
            </a:p>
            <a:p>
              <a:pPr marL="0" lvl="0" indent="0" algn="l" rtl="0">
                <a:spcBef>
                  <a:spcPts val="0"/>
                </a:spcBef>
                <a:spcAft>
                  <a:spcPts val="0"/>
                </a:spcAft>
                <a:buNone/>
              </a:pPr>
              <a:r>
                <a:rPr lang="en" sz="1600">
                  <a:latin typeface="Roboto Mono Light"/>
                  <a:ea typeface="Roboto Mono Light"/>
                  <a:cs typeface="Roboto Mono Light"/>
                  <a:sym typeface="Roboto Mono Light"/>
                </a:rPr>
                <a:t>Null</a:t>
              </a:r>
              <a:endParaRPr sz="1600">
                <a:latin typeface="Roboto Light"/>
                <a:ea typeface="Roboto Light"/>
                <a:cs typeface="Roboto Light"/>
                <a:sym typeface="Roboto Light"/>
              </a:endParaRPr>
            </a:p>
          </p:txBody>
        </p:sp>
        <p:sp>
          <p:nvSpPr>
            <p:cNvPr id="483" name="Google Shape;483;p55"/>
            <p:cNvSpPr txBox="1"/>
            <p:nvPr/>
          </p:nvSpPr>
          <p:spPr>
            <a:xfrm>
              <a:off x="5722125" y="251575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b="1">
                  <a:solidFill>
                    <a:schemeClr val="accent3"/>
                  </a:solidFill>
                  <a:latin typeface="Roboto"/>
                  <a:ea typeface="Roboto"/>
                  <a:cs typeface="Roboto"/>
                  <a:sym typeface="Roboto"/>
                </a:rPr>
                <a:t>Missing Data???</a:t>
              </a:r>
              <a:endParaRPr/>
            </a:p>
          </p:txBody>
        </p:sp>
      </p:grpSp>
      <p:sp>
        <p:nvSpPr>
          <p:cNvPr id="484" name="Google Shape;484;p55"/>
          <p:cNvSpPr/>
          <p:nvPr/>
        </p:nvSpPr>
        <p:spPr>
          <a:xfrm>
            <a:off x="5149325" y="585575"/>
            <a:ext cx="3717300" cy="1738200"/>
          </a:xfrm>
          <a:prstGeom prst="rect">
            <a:avLst/>
          </a:prstGeom>
          <a:solidFill>
            <a:schemeClr val="lt2"/>
          </a:solidFill>
          <a:ln>
            <a:noFill/>
          </a:ln>
        </p:spPr>
        <p:txBody>
          <a:bodyPr spcFirstLastPara="1" wrap="square" lIns="91425" tIns="91425" rIns="91425" bIns="91425" anchor="ctr" anchorCtr="0">
            <a:noAutofit/>
          </a:bodyPr>
          <a:lstStyle/>
          <a:p>
            <a:pPr marL="285750" lvl="0" indent="-273050" algn="l" rtl="0">
              <a:spcBef>
                <a:spcPts val="6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Be aware of consequences in analysis when using data with inconsistencies.</a:t>
            </a:r>
            <a:endParaRPr sz="1600">
              <a:solidFill>
                <a:schemeClr val="dk1"/>
              </a:solidFill>
              <a:latin typeface="Roboto Light"/>
              <a:ea typeface="Roboto Light"/>
              <a:cs typeface="Roboto Light"/>
              <a:sym typeface="Roboto Light"/>
            </a:endParaRPr>
          </a:p>
          <a:p>
            <a:pPr marL="285750" lvl="0" indent="-273050" algn="l" rtl="0">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Understand the potential implications for how data were collected.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6"/>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Missing Data/Default Values: Solutions</a:t>
            </a:r>
            <a:endParaRPr/>
          </a:p>
        </p:txBody>
      </p:sp>
      <p:sp>
        <p:nvSpPr>
          <p:cNvPr id="490" name="Google Shape;490;p56"/>
          <p:cNvSpPr txBox="1">
            <a:spLocks noGrp="1"/>
          </p:cNvSpPr>
          <p:nvPr>
            <p:ph type="body" idx="1"/>
          </p:nvPr>
        </p:nvSpPr>
        <p:spPr>
          <a:xfrm>
            <a:off x="107050" y="402200"/>
            <a:ext cx="7134600" cy="17211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600" b="1" dirty="0">
                <a:solidFill>
                  <a:schemeClr val="accent3"/>
                </a:solidFill>
                <a:latin typeface="Roboto"/>
                <a:ea typeface="Roboto"/>
                <a:cs typeface="Roboto"/>
                <a:sym typeface="Roboto"/>
              </a:rPr>
              <a:t>A. Drop records</a:t>
            </a:r>
            <a:r>
              <a:rPr lang="en" sz="1600" dirty="0"/>
              <a:t> with missing values</a:t>
            </a:r>
            <a:endParaRPr sz="1600" dirty="0"/>
          </a:p>
          <a:p>
            <a:pPr marL="457200" lvl="0" indent="-330200" algn="l" rtl="0">
              <a:lnSpc>
                <a:spcPct val="90000"/>
              </a:lnSpc>
              <a:spcBef>
                <a:spcPts val="400"/>
              </a:spcBef>
              <a:spcAft>
                <a:spcPts val="0"/>
              </a:spcAft>
              <a:buSzPts val="1600"/>
              <a:buChar char="●"/>
            </a:pPr>
            <a:r>
              <a:rPr lang="en" sz="1600" dirty="0"/>
              <a:t>Probably most common</a:t>
            </a:r>
            <a:endParaRPr sz="1600" dirty="0"/>
          </a:p>
          <a:p>
            <a:pPr marL="457200" lvl="0" indent="-330200" algn="l" rtl="0">
              <a:lnSpc>
                <a:spcPct val="90000"/>
              </a:lnSpc>
              <a:spcBef>
                <a:spcPts val="400"/>
              </a:spcBef>
              <a:spcAft>
                <a:spcPts val="0"/>
              </a:spcAft>
              <a:buSzPts val="1600"/>
              <a:buChar char="●"/>
            </a:pPr>
            <a:r>
              <a:rPr lang="en" sz="1600" b="1" dirty="0">
                <a:latin typeface="Roboto"/>
                <a:ea typeface="Roboto"/>
                <a:cs typeface="Roboto"/>
                <a:sym typeface="Roboto"/>
              </a:rPr>
              <a:t>Caution</a:t>
            </a:r>
            <a:r>
              <a:rPr lang="en" sz="1600" b="1" dirty="0"/>
              <a:t>: </a:t>
            </a:r>
            <a:r>
              <a:rPr lang="en" sz="1600" dirty="0"/>
              <a:t>check for biases induced by dropped values</a:t>
            </a:r>
            <a:endParaRPr sz="1600" dirty="0"/>
          </a:p>
          <a:p>
            <a:pPr marL="914400" lvl="1" indent="-330200" algn="l" rtl="0">
              <a:lnSpc>
                <a:spcPct val="90000"/>
              </a:lnSpc>
              <a:spcBef>
                <a:spcPts val="400"/>
              </a:spcBef>
              <a:spcAft>
                <a:spcPts val="0"/>
              </a:spcAft>
              <a:buSzPts val="1600"/>
              <a:buChar char="○"/>
            </a:pPr>
            <a:r>
              <a:rPr lang="en" sz="1600" dirty="0"/>
              <a:t>Missing or corrupt records might be related to something of interest</a:t>
            </a:r>
            <a:endParaRPr sz="1600" dirty="0"/>
          </a:p>
          <a:p>
            <a:pPr marL="0" lvl="0" indent="0" algn="l" rtl="0">
              <a:lnSpc>
                <a:spcPct val="90000"/>
              </a:lnSpc>
              <a:spcBef>
                <a:spcPts val="400"/>
              </a:spcBef>
              <a:spcAft>
                <a:spcPts val="0"/>
              </a:spcAft>
              <a:buNone/>
            </a:pPr>
            <a:endParaRPr sz="1600" dirty="0"/>
          </a:p>
        </p:txBody>
      </p:sp>
      <p:sp>
        <p:nvSpPr>
          <p:cNvPr id="491" name="Google Shape;49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84</a:t>
            </a:fld>
            <a:endParaRPr/>
          </a:p>
        </p:txBody>
      </p:sp>
      <p:sp>
        <p:nvSpPr>
          <p:cNvPr id="492" name="Google Shape;492;p56"/>
          <p:cNvSpPr txBox="1">
            <a:spLocks noGrp="1"/>
          </p:cNvSpPr>
          <p:nvPr>
            <p:ph type="body" idx="1"/>
          </p:nvPr>
        </p:nvSpPr>
        <p:spPr>
          <a:xfrm>
            <a:off x="107050" y="1614175"/>
            <a:ext cx="8520600" cy="172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chemeClr val="accent3"/>
                </a:solidFill>
                <a:latin typeface="Roboto"/>
                <a:ea typeface="Roboto"/>
                <a:cs typeface="Roboto"/>
                <a:sym typeface="Roboto"/>
              </a:rPr>
              <a:t>B. Keep as </a:t>
            </a:r>
            <a:r>
              <a:rPr lang="en" sz="1600">
                <a:solidFill>
                  <a:schemeClr val="accent3"/>
                </a:solidFill>
                <a:latin typeface="Inconsolata Medium"/>
                <a:ea typeface="Inconsolata Medium"/>
                <a:cs typeface="Inconsolata Medium"/>
                <a:sym typeface="Inconsolata Medium"/>
              </a:rPr>
              <a:t>NaN</a:t>
            </a:r>
            <a:endParaRPr sz="1600">
              <a:solidFill>
                <a:schemeClr val="accent3"/>
              </a:solidFill>
              <a:latin typeface="Inconsolata Medium"/>
              <a:ea typeface="Inconsolata Medium"/>
              <a:cs typeface="Inconsolata Medium"/>
              <a:sym typeface="Inconsolata Medium"/>
            </a:endParaRPr>
          </a:p>
          <a:p>
            <a:pPr marL="0" lvl="0" indent="0" algn="l" rtl="0">
              <a:lnSpc>
                <a:spcPct val="150000"/>
              </a:lnSpc>
              <a:spcBef>
                <a:spcPts val="0"/>
              </a:spcBef>
              <a:spcAft>
                <a:spcPts val="0"/>
              </a:spcAft>
              <a:buNone/>
            </a:pPr>
            <a:r>
              <a:rPr lang="en" sz="1600" b="1">
                <a:solidFill>
                  <a:schemeClr val="accent3"/>
                </a:solidFill>
                <a:latin typeface="Roboto"/>
                <a:ea typeface="Roboto"/>
                <a:cs typeface="Roboto"/>
                <a:sym typeface="Roboto"/>
              </a:rPr>
              <a:t>C. Imputation/Interpolation</a:t>
            </a:r>
            <a:r>
              <a:rPr lang="en" sz="1600" b="1"/>
              <a:t>:</a:t>
            </a:r>
            <a:r>
              <a:rPr lang="en" sz="1600"/>
              <a:t> Inferring missing values</a:t>
            </a:r>
            <a:endParaRPr sz="1600"/>
          </a:p>
          <a:p>
            <a:pPr marL="457200" lvl="0" indent="-330200" algn="l" rtl="0">
              <a:lnSpc>
                <a:spcPct val="100000"/>
              </a:lnSpc>
              <a:spcBef>
                <a:spcPts val="400"/>
              </a:spcBef>
              <a:spcAft>
                <a:spcPts val="0"/>
              </a:spcAft>
              <a:buSzPts val="1600"/>
              <a:buChar char="●"/>
            </a:pPr>
            <a:r>
              <a:rPr lang="en" sz="1600" b="1">
                <a:latin typeface="Roboto"/>
                <a:ea typeface="Roboto"/>
                <a:cs typeface="Roboto"/>
                <a:sym typeface="Roboto"/>
              </a:rPr>
              <a:t>Average Imputation</a:t>
            </a:r>
            <a:r>
              <a:rPr lang="en" sz="1600" b="1"/>
              <a:t>:</a:t>
            </a:r>
            <a:r>
              <a:rPr lang="en" sz="1600"/>
              <a:t> replace with an average value</a:t>
            </a:r>
            <a:endParaRPr sz="1600"/>
          </a:p>
          <a:p>
            <a:pPr marL="914400" lvl="1" indent="-330200" algn="l" rtl="0">
              <a:lnSpc>
                <a:spcPct val="100000"/>
              </a:lnSpc>
              <a:spcBef>
                <a:spcPts val="400"/>
              </a:spcBef>
              <a:spcAft>
                <a:spcPts val="0"/>
              </a:spcAft>
              <a:buSzPts val="1600"/>
              <a:buChar char="○"/>
            </a:pPr>
            <a:r>
              <a:rPr lang="en" sz="1600"/>
              <a:t>Which average?  Often use closest related subgroup mean.</a:t>
            </a:r>
            <a:endParaRPr sz="1600"/>
          </a:p>
          <a:p>
            <a:pPr marL="457200" lvl="0" indent="-330200" algn="l" rtl="0">
              <a:lnSpc>
                <a:spcPct val="100000"/>
              </a:lnSpc>
              <a:spcBef>
                <a:spcPts val="400"/>
              </a:spcBef>
              <a:spcAft>
                <a:spcPts val="0"/>
              </a:spcAft>
              <a:buSzPts val="1600"/>
              <a:buChar char="●"/>
            </a:pPr>
            <a:r>
              <a:rPr lang="en" sz="1600" b="1">
                <a:latin typeface="Roboto"/>
                <a:ea typeface="Roboto"/>
                <a:cs typeface="Roboto"/>
                <a:sym typeface="Roboto"/>
              </a:rPr>
              <a:t>Hot deck imputation</a:t>
            </a:r>
            <a:r>
              <a:rPr lang="en" sz="1600" b="1"/>
              <a:t>:</a:t>
            </a:r>
            <a:r>
              <a:rPr lang="en" sz="1600"/>
              <a:t> replace with a random value </a:t>
            </a:r>
            <a:endParaRPr sz="1600"/>
          </a:p>
          <a:p>
            <a:pPr marL="457200" lvl="0" indent="-330200" algn="l" rtl="0">
              <a:lnSpc>
                <a:spcPct val="100000"/>
              </a:lnSpc>
              <a:spcBef>
                <a:spcPts val="400"/>
              </a:spcBef>
              <a:spcAft>
                <a:spcPts val="0"/>
              </a:spcAft>
              <a:buSzPts val="1600"/>
              <a:buChar char="●"/>
            </a:pPr>
            <a:r>
              <a:rPr lang="en" sz="1600" b="1">
                <a:latin typeface="Roboto"/>
                <a:ea typeface="Roboto"/>
                <a:cs typeface="Roboto"/>
                <a:sym typeface="Roboto"/>
              </a:rPr>
              <a:t>Regression imputation</a:t>
            </a:r>
            <a:r>
              <a:rPr lang="en" sz="1600" b="1"/>
              <a:t>:</a:t>
            </a:r>
            <a:r>
              <a:rPr lang="en" sz="1600"/>
              <a:t> replace with a predicted value, using some model</a:t>
            </a:r>
            <a:endParaRPr sz="1600"/>
          </a:p>
          <a:p>
            <a:pPr marL="457200" lvl="0" indent="-330200" algn="l" rtl="0">
              <a:lnSpc>
                <a:spcPct val="100000"/>
              </a:lnSpc>
              <a:spcBef>
                <a:spcPts val="400"/>
              </a:spcBef>
              <a:spcAft>
                <a:spcPts val="0"/>
              </a:spcAft>
              <a:buSzPts val="1600"/>
              <a:buChar char="●"/>
            </a:pPr>
            <a:r>
              <a:rPr lang="en" sz="1600" b="1">
                <a:latin typeface="Roboto"/>
                <a:ea typeface="Roboto"/>
                <a:cs typeface="Roboto"/>
                <a:sym typeface="Roboto"/>
              </a:rPr>
              <a:t>Multiple imputation</a:t>
            </a:r>
            <a:r>
              <a:rPr lang="en" sz="1600" b="1"/>
              <a:t>:</a:t>
            </a:r>
            <a:r>
              <a:rPr lang="en" sz="1600"/>
              <a:t> replace with multiple random values.</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7"/>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Missing Data/Default Values: Solutions</a:t>
            </a:r>
            <a:endParaRPr sz="2000" dirty="0"/>
          </a:p>
        </p:txBody>
      </p:sp>
      <p:sp>
        <p:nvSpPr>
          <p:cNvPr id="498" name="Google Shape;498;p57"/>
          <p:cNvSpPr txBox="1">
            <a:spLocks noGrp="1"/>
          </p:cNvSpPr>
          <p:nvPr>
            <p:ph type="body" idx="1"/>
          </p:nvPr>
        </p:nvSpPr>
        <p:spPr>
          <a:xfrm>
            <a:off x="107050" y="402200"/>
            <a:ext cx="7134600" cy="17211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600" b="1" dirty="0">
                <a:solidFill>
                  <a:schemeClr val="accent3"/>
                </a:solidFill>
                <a:latin typeface="Roboto"/>
                <a:ea typeface="Roboto"/>
                <a:cs typeface="Roboto"/>
                <a:sym typeface="Roboto"/>
              </a:rPr>
              <a:t>A. Drop records</a:t>
            </a:r>
            <a:r>
              <a:rPr lang="en" sz="1600" dirty="0"/>
              <a:t> with missing values</a:t>
            </a:r>
            <a:endParaRPr sz="1600" dirty="0"/>
          </a:p>
          <a:p>
            <a:pPr marL="457200" lvl="0" indent="-330200" algn="l" rtl="0">
              <a:lnSpc>
                <a:spcPct val="90000"/>
              </a:lnSpc>
              <a:spcBef>
                <a:spcPts val="400"/>
              </a:spcBef>
              <a:spcAft>
                <a:spcPts val="0"/>
              </a:spcAft>
              <a:buSzPts val="1600"/>
              <a:buChar char="●"/>
            </a:pPr>
            <a:r>
              <a:rPr lang="en" sz="1600" dirty="0"/>
              <a:t>Probably most common</a:t>
            </a:r>
            <a:endParaRPr sz="1600" dirty="0"/>
          </a:p>
          <a:p>
            <a:pPr marL="457200" lvl="0" indent="-330200" algn="l" rtl="0">
              <a:lnSpc>
                <a:spcPct val="90000"/>
              </a:lnSpc>
              <a:spcBef>
                <a:spcPts val="400"/>
              </a:spcBef>
              <a:spcAft>
                <a:spcPts val="0"/>
              </a:spcAft>
              <a:buSzPts val="1600"/>
              <a:buChar char="●"/>
            </a:pPr>
            <a:r>
              <a:rPr lang="en" sz="1600" b="1" dirty="0">
                <a:latin typeface="Roboto"/>
                <a:ea typeface="Roboto"/>
                <a:cs typeface="Roboto"/>
                <a:sym typeface="Roboto"/>
              </a:rPr>
              <a:t>Caution</a:t>
            </a:r>
            <a:r>
              <a:rPr lang="en" sz="1600" b="1" dirty="0"/>
              <a:t>: </a:t>
            </a:r>
            <a:r>
              <a:rPr lang="en" sz="1600" dirty="0"/>
              <a:t>check for biases induced by dropped values</a:t>
            </a:r>
            <a:endParaRPr sz="1600" dirty="0"/>
          </a:p>
          <a:p>
            <a:pPr marL="914400" lvl="1" indent="-330200" algn="l" rtl="0">
              <a:lnSpc>
                <a:spcPct val="90000"/>
              </a:lnSpc>
              <a:spcBef>
                <a:spcPts val="400"/>
              </a:spcBef>
              <a:spcAft>
                <a:spcPts val="0"/>
              </a:spcAft>
              <a:buSzPts val="1600"/>
              <a:buChar char="○"/>
            </a:pPr>
            <a:r>
              <a:rPr lang="en" sz="1600" dirty="0"/>
              <a:t>Missing or corrupt records might be related to something of interest</a:t>
            </a:r>
            <a:endParaRPr sz="1600" dirty="0"/>
          </a:p>
          <a:p>
            <a:pPr marL="0" lvl="0" indent="0" algn="l" rtl="0">
              <a:lnSpc>
                <a:spcPct val="90000"/>
              </a:lnSpc>
              <a:spcBef>
                <a:spcPts val="400"/>
              </a:spcBef>
              <a:spcAft>
                <a:spcPts val="0"/>
              </a:spcAft>
              <a:buNone/>
            </a:pPr>
            <a:endParaRPr sz="1600" dirty="0"/>
          </a:p>
        </p:txBody>
      </p:sp>
      <p:sp>
        <p:nvSpPr>
          <p:cNvPr id="499" name="Google Shape;49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85</a:t>
            </a:fld>
            <a:endParaRPr/>
          </a:p>
        </p:txBody>
      </p:sp>
      <p:sp>
        <p:nvSpPr>
          <p:cNvPr id="500" name="Google Shape;500;p57"/>
          <p:cNvSpPr txBox="1">
            <a:spLocks noGrp="1"/>
          </p:cNvSpPr>
          <p:nvPr>
            <p:ph type="body" idx="1"/>
          </p:nvPr>
        </p:nvSpPr>
        <p:spPr>
          <a:xfrm>
            <a:off x="107050" y="1614175"/>
            <a:ext cx="8520600" cy="172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dirty="0">
                <a:solidFill>
                  <a:schemeClr val="accent3"/>
                </a:solidFill>
                <a:latin typeface="Roboto"/>
                <a:ea typeface="Roboto"/>
                <a:cs typeface="Roboto"/>
                <a:sym typeface="Roboto"/>
              </a:rPr>
              <a:t>B. Keep as </a:t>
            </a:r>
            <a:r>
              <a:rPr lang="en" sz="1600" dirty="0" err="1">
                <a:solidFill>
                  <a:schemeClr val="accent3"/>
                </a:solidFill>
                <a:latin typeface="Inconsolata Medium"/>
                <a:ea typeface="Inconsolata Medium"/>
                <a:cs typeface="Inconsolata Medium"/>
                <a:sym typeface="Inconsolata Medium"/>
              </a:rPr>
              <a:t>NaN</a:t>
            </a:r>
            <a:endParaRPr sz="1600" dirty="0">
              <a:solidFill>
                <a:schemeClr val="accent3"/>
              </a:solidFill>
              <a:latin typeface="Inconsolata Medium"/>
              <a:ea typeface="Inconsolata Medium"/>
              <a:cs typeface="Inconsolata Medium"/>
              <a:sym typeface="Inconsolata Medium"/>
            </a:endParaRPr>
          </a:p>
          <a:p>
            <a:pPr marL="0" lvl="0" indent="0" algn="l" rtl="0">
              <a:lnSpc>
                <a:spcPct val="150000"/>
              </a:lnSpc>
              <a:spcBef>
                <a:spcPts val="0"/>
              </a:spcBef>
              <a:spcAft>
                <a:spcPts val="0"/>
              </a:spcAft>
              <a:buNone/>
            </a:pPr>
            <a:r>
              <a:rPr lang="en" sz="1600" b="1" dirty="0">
                <a:solidFill>
                  <a:schemeClr val="accent3"/>
                </a:solidFill>
                <a:latin typeface="Roboto"/>
                <a:ea typeface="Roboto"/>
                <a:cs typeface="Roboto"/>
                <a:sym typeface="Roboto"/>
              </a:rPr>
              <a:t>C. Imputation/Interpolation</a:t>
            </a:r>
            <a:r>
              <a:rPr lang="en" sz="1600" b="1" dirty="0"/>
              <a:t>:</a:t>
            </a:r>
            <a:r>
              <a:rPr lang="en" sz="1600" dirty="0"/>
              <a:t> Inferring missing values</a:t>
            </a:r>
            <a:endParaRPr sz="1600" dirty="0"/>
          </a:p>
          <a:p>
            <a:pPr marL="457200" lvl="0" indent="-330200" algn="l" rtl="0">
              <a:lnSpc>
                <a:spcPct val="100000"/>
              </a:lnSpc>
              <a:spcBef>
                <a:spcPts val="400"/>
              </a:spcBef>
              <a:spcAft>
                <a:spcPts val="0"/>
              </a:spcAft>
              <a:buSzPts val="1600"/>
              <a:buChar char="●"/>
            </a:pPr>
            <a:r>
              <a:rPr lang="en" sz="1600" b="1" dirty="0">
                <a:solidFill>
                  <a:schemeClr val="accent4"/>
                </a:solidFill>
                <a:latin typeface="Roboto"/>
                <a:ea typeface="Roboto"/>
                <a:cs typeface="Roboto"/>
                <a:sym typeface="Roboto"/>
              </a:rPr>
              <a:t>Average Imputation</a:t>
            </a:r>
            <a:r>
              <a:rPr lang="en" sz="1600" b="1" dirty="0"/>
              <a:t>:</a:t>
            </a:r>
            <a:r>
              <a:rPr lang="en" sz="1600" dirty="0"/>
              <a:t> replace with an average value</a:t>
            </a:r>
            <a:endParaRPr sz="1600" dirty="0"/>
          </a:p>
          <a:p>
            <a:pPr marL="914400" lvl="1" indent="-330200" algn="l" rtl="0">
              <a:lnSpc>
                <a:spcPct val="100000"/>
              </a:lnSpc>
              <a:spcBef>
                <a:spcPts val="400"/>
              </a:spcBef>
              <a:spcAft>
                <a:spcPts val="0"/>
              </a:spcAft>
              <a:buSzPts val="1600"/>
              <a:buChar char="○"/>
            </a:pPr>
            <a:r>
              <a:rPr lang="en" sz="1600" dirty="0"/>
              <a:t>Which average?  Often use closest related subgroup mean.</a:t>
            </a:r>
            <a:endParaRPr sz="1600" dirty="0"/>
          </a:p>
          <a:p>
            <a:pPr marL="457200" lvl="0" indent="-330200" algn="l" rtl="0">
              <a:lnSpc>
                <a:spcPct val="100000"/>
              </a:lnSpc>
              <a:spcBef>
                <a:spcPts val="400"/>
              </a:spcBef>
              <a:spcAft>
                <a:spcPts val="0"/>
              </a:spcAft>
              <a:buClr>
                <a:schemeClr val="dk2"/>
              </a:buClr>
              <a:buSzPts val="1600"/>
              <a:buChar char="●"/>
            </a:pPr>
            <a:r>
              <a:rPr lang="en" sz="1600" b="1" dirty="0">
                <a:solidFill>
                  <a:schemeClr val="dk2"/>
                </a:solidFill>
                <a:latin typeface="Roboto"/>
                <a:ea typeface="Roboto"/>
                <a:cs typeface="Roboto"/>
                <a:sym typeface="Roboto"/>
              </a:rPr>
              <a:t>Hot deck imputation</a:t>
            </a:r>
            <a:r>
              <a:rPr lang="en" sz="1600" b="1" dirty="0">
                <a:solidFill>
                  <a:schemeClr val="dk2"/>
                </a:solidFill>
              </a:rPr>
              <a:t>:</a:t>
            </a:r>
            <a:r>
              <a:rPr lang="en" sz="1600" dirty="0">
                <a:solidFill>
                  <a:schemeClr val="dk2"/>
                </a:solidFill>
              </a:rPr>
              <a:t> replace with a random value </a:t>
            </a:r>
            <a:endParaRPr sz="1600" dirty="0">
              <a:solidFill>
                <a:schemeClr val="dk2"/>
              </a:solidFill>
            </a:endParaRPr>
          </a:p>
          <a:p>
            <a:pPr marL="457200" lvl="0" indent="-330200" algn="l" rtl="0">
              <a:lnSpc>
                <a:spcPct val="100000"/>
              </a:lnSpc>
              <a:spcBef>
                <a:spcPts val="400"/>
              </a:spcBef>
              <a:spcAft>
                <a:spcPts val="0"/>
              </a:spcAft>
              <a:buClr>
                <a:schemeClr val="dk2"/>
              </a:buClr>
              <a:buSzPts val="1600"/>
              <a:buChar char="●"/>
            </a:pPr>
            <a:r>
              <a:rPr lang="en" sz="1600" b="1" dirty="0">
                <a:solidFill>
                  <a:schemeClr val="dk2"/>
                </a:solidFill>
                <a:latin typeface="Roboto"/>
                <a:ea typeface="Roboto"/>
                <a:cs typeface="Roboto"/>
                <a:sym typeface="Roboto"/>
              </a:rPr>
              <a:t>Regression imputation</a:t>
            </a:r>
            <a:r>
              <a:rPr lang="en" sz="1600" b="1" dirty="0">
                <a:solidFill>
                  <a:schemeClr val="dk2"/>
                </a:solidFill>
              </a:rPr>
              <a:t>:</a:t>
            </a:r>
            <a:r>
              <a:rPr lang="en" sz="1600" dirty="0">
                <a:solidFill>
                  <a:schemeClr val="dk2"/>
                </a:solidFill>
              </a:rPr>
              <a:t> replace with a predicted value, using some model</a:t>
            </a:r>
            <a:endParaRPr sz="1600" dirty="0">
              <a:solidFill>
                <a:schemeClr val="dk2"/>
              </a:solidFill>
            </a:endParaRPr>
          </a:p>
          <a:p>
            <a:pPr marL="457200" lvl="0" indent="-330200" algn="l" rtl="0">
              <a:lnSpc>
                <a:spcPct val="100000"/>
              </a:lnSpc>
              <a:spcBef>
                <a:spcPts val="400"/>
              </a:spcBef>
              <a:spcAft>
                <a:spcPts val="0"/>
              </a:spcAft>
              <a:buClr>
                <a:schemeClr val="dk2"/>
              </a:buClr>
              <a:buSzPts val="1600"/>
              <a:buChar char="●"/>
            </a:pPr>
            <a:r>
              <a:rPr lang="en" sz="1600" b="1" dirty="0">
                <a:solidFill>
                  <a:schemeClr val="dk2"/>
                </a:solidFill>
                <a:latin typeface="Roboto"/>
                <a:ea typeface="Roboto"/>
                <a:cs typeface="Roboto"/>
                <a:sym typeface="Roboto"/>
              </a:rPr>
              <a:t>Multiple imputation</a:t>
            </a:r>
            <a:r>
              <a:rPr lang="en" sz="1600" b="1" dirty="0">
                <a:solidFill>
                  <a:schemeClr val="dk2"/>
                </a:solidFill>
              </a:rPr>
              <a:t>:</a:t>
            </a:r>
            <a:r>
              <a:rPr lang="en" sz="1600" dirty="0">
                <a:solidFill>
                  <a:schemeClr val="dk2"/>
                </a:solidFill>
              </a:rPr>
              <a:t> replace with multiple random values.</a:t>
            </a:r>
            <a:endParaRPr sz="1600" dirty="0"/>
          </a:p>
          <a:p>
            <a:pPr marL="0" lvl="0" indent="0" algn="l" rtl="0">
              <a:lnSpc>
                <a:spcPct val="100000"/>
              </a:lnSpc>
              <a:spcBef>
                <a:spcPts val="400"/>
              </a:spcBef>
              <a:spcAft>
                <a:spcPts val="0"/>
              </a:spcAft>
              <a:buNone/>
            </a:pPr>
            <a:endParaRPr sz="1600" dirty="0"/>
          </a:p>
          <a:p>
            <a:pPr marL="0" lvl="0" indent="0" algn="l" rtl="0">
              <a:lnSpc>
                <a:spcPct val="100000"/>
              </a:lnSpc>
              <a:spcBef>
                <a:spcPts val="400"/>
              </a:spcBef>
              <a:spcAft>
                <a:spcPts val="0"/>
              </a:spcAft>
              <a:buNone/>
            </a:pPr>
            <a:r>
              <a:rPr lang="en" sz="1600" dirty="0"/>
              <a:t>Choice affects bias and uncertainty quantification (large statistics literature)</a:t>
            </a:r>
            <a:endParaRPr sz="1600" dirty="0"/>
          </a:p>
          <a:p>
            <a:pPr marL="0" lvl="0" indent="0" algn="l" rtl="0">
              <a:lnSpc>
                <a:spcPct val="100000"/>
              </a:lnSpc>
              <a:spcBef>
                <a:spcPts val="400"/>
              </a:spcBef>
              <a:spcAft>
                <a:spcPts val="0"/>
              </a:spcAft>
              <a:buNone/>
            </a:pPr>
            <a:r>
              <a:rPr lang="en" sz="1600" b="1" dirty="0">
                <a:solidFill>
                  <a:schemeClr val="accent3"/>
                </a:solidFill>
                <a:latin typeface="Roboto"/>
                <a:ea typeface="Roboto"/>
                <a:cs typeface="Roboto"/>
                <a:sym typeface="Roboto"/>
              </a:rPr>
              <a:t>Essential question:</a:t>
            </a:r>
            <a:r>
              <a:rPr lang="en" sz="1600" dirty="0"/>
              <a:t> why are the records missing?</a:t>
            </a:r>
            <a:endParaRPr sz="1600" dirty="0"/>
          </a:p>
        </p:txBody>
      </p:sp>
      <p:sp>
        <p:nvSpPr>
          <p:cNvPr id="501" name="Google Shape;501;p57"/>
          <p:cNvSpPr txBox="1"/>
          <p:nvPr/>
        </p:nvSpPr>
        <p:spPr>
          <a:xfrm>
            <a:off x="8034350" y="3112850"/>
            <a:ext cx="1060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Light"/>
                <a:ea typeface="Roboto Light"/>
                <a:cs typeface="Roboto Light"/>
                <a:sym typeface="Roboto Light"/>
              </a:rPr>
              <a:t>(beyond this course)</a:t>
            </a:r>
            <a:endParaRPr dirty="0">
              <a:latin typeface="Roboto Light"/>
              <a:ea typeface="Roboto Light"/>
              <a:cs typeface="Roboto Light"/>
              <a:sym typeface="Roboto Light"/>
            </a:endParaRPr>
          </a:p>
        </p:txBody>
      </p:sp>
      <p:sp>
        <p:nvSpPr>
          <p:cNvPr id="502" name="Google Shape;502;p57"/>
          <p:cNvSpPr/>
          <p:nvPr/>
        </p:nvSpPr>
        <p:spPr>
          <a:xfrm>
            <a:off x="7845650" y="3012350"/>
            <a:ext cx="188700" cy="931800"/>
          </a:xfrm>
          <a:prstGeom prst="rightBrace">
            <a:avLst>
              <a:gd name="adj1" fmla="val 50000"/>
              <a:gd name="adj2"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3"/>
          <p:cNvSpPr txBox="1">
            <a:spLocks noGrp="1"/>
          </p:cNvSpPr>
          <p:nvPr>
            <p:ph type="title"/>
          </p:nvPr>
        </p:nvSpPr>
        <p:spPr>
          <a:xfrm>
            <a:off x="0" y="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Summary: How do you do EDA/Data Wrangling?</a:t>
            </a:r>
            <a:endParaRPr sz="2400" dirty="0"/>
          </a:p>
        </p:txBody>
      </p:sp>
      <p:sp>
        <p:nvSpPr>
          <p:cNvPr id="554" name="Google Shape;554;p63"/>
          <p:cNvSpPr txBox="1">
            <a:spLocks noGrp="1"/>
          </p:cNvSpPr>
          <p:nvPr>
            <p:ph type="body" idx="1"/>
          </p:nvPr>
        </p:nvSpPr>
        <p:spPr>
          <a:xfrm>
            <a:off x="107050" y="402200"/>
            <a:ext cx="8520600" cy="4418700"/>
          </a:xfrm>
          <a:prstGeom prst="rect">
            <a:avLst/>
          </a:prstGeom>
        </p:spPr>
        <p:txBody>
          <a:bodyPr spcFirstLastPara="1" wrap="square" lIns="91425" tIns="91425" rIns="91425" bIns="91425" anchor="t" anchorCtr="0">
            <a:noAutofit/>
          </a:bodyPr>
          <a:lstStyle/>
          <a:p>
            <a:pPr marL="0" lvl="0" indent="0" algn="l" rtl="0">
              <a:lnSpc>
                <a:spcPct val="90000"/>
              </a:lnSpc>
              <a:spcBef>
                <a:spcPts val="400"/>
              </a:spcBef>
              <a:spcAft>
                <a:spcPts val="0"/>
              </a:spcAft>
              <a:buClr>
                <a:schemeClr val="dk1"/>
              </a:buClr>
              <a:buSzPts val="1100"/>
              <a:buFont typeface="Arial"/>
              <a:buNone/>
            </a:pPr>
            <a:r>
              <a:rPr lang="en" sz="1600" dirty="0"/>
              <a:t>Examine </a:t>
            </a:r>
            <a:r>
              <a:rPr lang="en" sz="1600" b="1" dirty="0">
                <a:solidFill>
                  <a:schemeClr val="accent3"/>
                </a:solidFill>
                <a:latin typeface="Roboto"/>
                <a:ea typeface="Roboto"/>
                <a:cs typeface="Roboto"/>
                <a:sym typeface="Roboto"/>
              </a:rPr>
              <a:t>data and metadata</a:t>
            </a:r>
            <a:r>
              <a:rPr lang="en" sz="1600" dirty="0"/>
              <a:t>: </a:t>
            </a:r>
            <a:endParaRPr sz="1600" dirty="0"/>
          </a:p>
          <a:p>
            <a:pPr marL="457200" lvl="0" indent="-330200" algn="l" rtl="0">
              <a:lnSpc>
                <a:spcPct val="90000"/>
              </a:lnSpc>
              <a:spcBef>
                <a:spcPts val="400"/>
              </a:spcBef>
              <a:spcAft>
                <a:spcPts val="0"/>
              </a:spcAft>
              <a:buSzPts val="1600"/>
              <a:buChar char="●"/>
            </a:pPr>
            <a:r>
              <a:rPr lang="en" sz="1600" dirty="0"/>
              <a:t>What is the date, size, organization, and structure of the data?</a:t>
            </a:r>
            <a:endParaRPr sz="1600" dirty="0"/>
          </a:p>
          <a:p>
            <a:pPr marL="0" lvl="0" indent="0" algn="l" rtl="0">
              <a:lnSpc>
                <a:spcPct val="90000"/>
              </a:lnSpc>
              <a:spcBef>
                <a:spcPts val="400"/>
              </a:spcBef>
              <a:spcAft>
                <a:spcPts val="0"/>
              </a:spcAft>
              <a:buNone/>
            </a:pPr>
            <a:endParaRPr sz="1600" dirty="0"/>
          </a:p>
          <a:p>
            <a:pPr marL="0" lvl="0" indent="0" algn="l" rtl="0">
              <a:lnSpc>
                <a:spcPct val="90000"/>
              </a:lnSpc>
              <a:spcBef>
                <a:spcPts val="400"/>
              </a:spcBef>
              <a:spcAft>
                <a:spcPts val="0"/>
              </a:spcAft>
              <a:buNone/>
            </a:pPr>
            <a:r>
              <a:rPr lang="en" sz="1600" dirty="0"/>
              <a:t>Examine each </a:t>
            </a:r>
            <a:r>
              <a:rPr lang="en" sz="1600" b="1" dirty="0">
                <a:solidFill>
                  <a:schemeClr val="accent3"/>
                </a:solidFill>
                <a:latin typeface="Roboto"/>
                <a:ea typeface="Roboto"/>
                <a:cs typeface="Roboto"/>
                <a:sym typeface="Roboto"/>
              </a:rPr>
              <a:t>field/attribute/dimension</a:t>
            </a:r>
            <a:r>
              <a:rPr lang="en" sz="1600" dirty="0"/>
              <a:t> individually</a:t>
            </a:r>
            <a:endParaRPr sz="1600" dirty="0"/>
          </a:p>
          <a:p>
            <a:pPr marL="0" lvl="0" indent="0" algn="l" rtl="0">
              <a:lnSpc>
                <a:spcPct val="90000"/>
              </a:lnSpc>
              <a:spcBef>
                <a:spcPts val="400"/>
              </a:spcBef>
              <a:spcAft>
                <a:spcPts val="0"/>
              </a:spcAft>
              <a:buNone/>
            </a:pPr>
            <a:endParaRPr sz="1600" dirty="0"/>
          </a:p>
          <a:p>
            <a:pPr marL="0" lvl="0" indent="0" algn="l" rtl="0">
              <a:lnSpc>
                <a:spcPct val="90000"/>
              </a:lnSpc>
              <a:spcBef>
                <a:spcPts val="400"/>
              </a:spcBef>
              <a:spcAft>
                <a:spcPts val="0"/>
              </a:spcAft>
              <a:buNone/>
            </a:pPr>
            <a:r>
              <a:rPr lang="en" sz="1600" dirty="0"/>
              <a:t>Examine </a:t>
            </a:r>
            <a:r>
              <a:rPr lang="en" sz="1600" b="1" dirty="0">
                <a:solidFill>
                  <a:schemeClr val="accent3"/>
                </a:solidFill>
                <a:latin typeface="Roboto"/>
                <a:ea typeface="Roboto"/>
                <a:cs typeface="Roboto"/>
                <a:sym typeface="Roboto"/>
              </a:rPr>
              <a:t>pairs of related dimensions</a:t>
            </a:r>
            <a:endParaRPr sz="1600" b="1" dirty="0">
              <a:solidFill>
                <a:schemeClr val="accent3"/>
              </a:solidFill>
              <a:latin typeface="Roboto"/>
              <a:ea typeface="Roboto"/>
              <a:cs typeface="Roboto"/>
              <a:sym typeface="Roboto"/>
            </a:endParaRPr>
          </a:p>
          <a:p>
            <a:pPr marL="457200" lvl="0" indent="-330200" algn="l" rtl="0">
              <a:lnSpc>
                <a:spcPct val="90000"/>
              </a:lnSpc>
              <a:spcBef>
                <a:spcPts val="400"/>
              </a:spcBef>
              <a:spcAft>
                <a:spcPts val="0"/>
              </a:spcAft>
              <a:buSzPts val="1600"/>
              <a:buChar char="●"/>
            </a:pPr>
            <a:r>
              <a:rPr lang="en" sz="1600" dirty="0"/>
              <a:t>Stratifying earlier analysis: break down grades by major … </a:t>
            </a:r>
            <a:endParaRPr sz="1600" dirty="0"/>
          </a:p>
          <a:p>
            <a:pPr marL="0" lvl="0" indent="0" algn="l" rtl="0">
              <a:lnSpc>
                <a:spcPct val="90000"/>
              </a:lnSpc>
              <a:spcBef>
                <a:spcPts val="400"/>
              </a:spcBef>
              <a:spcAft>
                <a:spcPts val="0"/>
              </a:spcAft>
              <a:buNone/>
            </a:pPr>
            <a:endParaRPr sz="1600" dirty="0"/>
          </a:p>
          <a:p>
            <a:pPr marL="0" lvl="0" indent="0" algn="l" rtl="0">
              <a:lnSpc>
                <a:spcPct val="90000"/>
              </a:lnSpc>
              <a:spcBef>
                <a:spcPts val="400"/>
              </a:spcBef>
              <a:spcAft>
                <a:spcPts val="0"/>
              </a:spcAft>
              <a:buNone/>
            </a:pPr>
            <a:r>
              <a:rPr lang="en" sz="1600" dirty="0"/>
              <a:t>Along the way:</a:t>
            </a:r>
            <a:endParaRPr sz="1600" dirty="0"/>
          </a:p>
          <a:p>
            <a:pPr marL="457200" lvl="0" indent="-330200" algn="l" rtl="0">
              <a:lnSpc>
                <a:spcPct val="100000"/>
              </a:lnSpc>
              <a:spcBef>
                <a:spcPts val="400"/>
              </a:spcBef>
              <a:spcAft>
                <a:spcPts val="0"/>
              </a:spcAft>
              <a:buSzPts val="1600"/>
              <a:buChar char="●"/>
            </a:pPr>
            <a:r>
              <a:rPr lang="en" sz="1600" b="1" dirty="0">
                <a:latin typeface="Roboto"/>
                <a:ea typeface="Roboto"/>
                <a:cs typeface="Roboto"/>
                <a:sym typeface="Roboto"/>
              </a:rPr>
              <a:t>Visualize</a:t>
            </a:r>
            <a:r>
              <a:rPr lang="en" sz="1600" dirty="0"/>
              <a:t>/summarize the data </a:t>
            </a:r>
            <a:endParaRPr sz="1600" dirty="0"/>
          </a:p>
          <a:p>
            <a:pPr marL="457200" lvl="0" indent="-330200" algn="l" rtl="0">
              <a:lnSpc>
                <a:spcPct val="100000"/>
              </a:lnSpc>
              <a:spcBef>
                <a:spcPts val="0"/>
              </a:spcBef>
              <a:spcAft>
                <a:spcPts val="0"/>
              </a:spcAft>
              <a:buSzPts val="1600"/>
              <a:buChar char="●"/>
            </a:pPr>
            <a:r>
              <a:rPr lang="en" sz="1600" b="1" dirty="0">
                <a:latin typeface="Roboto"/>
                <a:ea typeface="Roboto"/>
                <a:cs typeface="Roboto"/>
                <a:sym typeface="Roboto"/>
              </a:rPr>
              <a:t>Validate assumptions</a:t>
            </a:r>
            <a:r>
              <a:rPr lang="en" sz="1600" dirty="0"/>
              <a:t> about data and collection process. Pay particular attention to when data were collected.</a:t>
            </a:r>
            <a:endParaRPr sz="1600" dirty="0"/>
          </a:p>
          <a:p>
            <a:pPr marL="457200" lvl="0" indent="-330200" algn="l" rtl="0">
              <a:lnSpc>
                <a:spcPct val="100000"/>
              </a:lnSpc>
              <a:spcBef>
                <a:spcPts val="0"/>
              </a:spcBef>
              <a:spcAft>
                <a:spcPts val="0"/>
              </a:spcAft>
              <a:buSzPts val="1600"/>
              <a:buChar char="●"/>
            </a:pPr>
            <a:r>
              <a:rPr lang="en" sz="1600" dirty="0"/>
              <a:t>Identify and </a:t>
            </a:r>
            <a:r>
              <a:rPr lang="en" sz="1600" b="1" dirty="0">
                <a:latin typeface="Roboto"/>
                <a:ea typeface="Roboto"/>
                <a:cs typeface="Roboto"/>
                <a:sym typeface="Roboto"/>
              </a:rPr>
              <a:t>address anomalies </a:t>
            </a:r>
            <a:endParaRPr sz="1600" b="1" dirty="0">
              <a:latin typeface="Roboto"/>
              <a:ea typeface="Roboto"/>
              <a:cs typeface="Roboto"/>
              <a:sym typeface="Roboto"/>
            </a:endParaRPr>
          </a:p>
          <a:p>
            <a:pPr marL="457200" lvl="0" indent="-330200" algn="l" rtl="0">
              <a:lnSpc>
                <a:spcPct val="100000"/>
              </a:lnSpc>
              <a:spcBef>
                <a:spcPts val="0"/>
              </a:spcBef>
              <a:spcAft>
                <a:spcPts val="0"/>
              </a:spcAft>
              <a:buSzPts val="1600"/>
              <a:buChar char="●"/>
            </a:pPr>
            <a:r>
              <a:rPr lang="en" sz="1600" dirty="0"/>
              <a:t>Apply data transformations and corrections </a:t>
            </a:r>
          </a:p>
          <a:p>
            <a:pPr marL="457200" lvl="0" indent="-330200" algn="l" rtl="0">
              <a:lnSpc>
                <a:spcPct val="100000"/>
              </a:lnSpc>
              <a:spcBef>
                <a:spcPts val="0"/>
              </a:spcBef>
              <a:spcAft>
                <a:spcPts val="0"/>
              </a:spcAft>
              <a:buSzPts val="1600"/>
              <a:buChar char="●"/>
            </a:pPr>
            <a:r>
              <a:rPr lang="en" sz="1600" b="1" dirty="0">
                <a:solidFill>
                  <a:schemeClr val="accent3"/>
                </a:solidFill>
                <a:latin typeface="Roboto"/>
                <a:ea typeface="Roboto"/>
                <a:cs typeface="Roboto"/>
                <a:sym typeface="Roboto"/>
              </a:rPr>
              <a:t>Record everything you do</a:t>
            </a:r>
            <a:r>
              <a:rPr lang="en" sz="1600" dirty="0"/>
              <a:t>! (why?)</a:t>
            </a:r>
            <a:endParaRPr sz="1600" dirty="0"/>
          </a:p>
          <a:p>
            <a:pPr marL="914400" lvl="1" indent="-330200" algn="l" rtl="0">
              <a:lnSpc>
                <a:spcPct val="100000"/>
              </a:lnSpc>
              <a:spcBef>
                <a:spcPts val="0"/>
              </a:spcBef>
              <a:spcAft>
                <a:spcPts val="0"/>
              </a:spcAft>
              <a:buSzPts val="1600"/>
              <a:buChar char="○"/>
            </a:pPr>
            <a:r>
              <a:rPr lang="en" sz="1200" dirty="0"/>
              <a:t>Developing in </a:t>
            </a:r>
            <a:r>
              <a:rPr lang="en" sz="1200" dirty="0" err="1"/>
              <a:t>Jupyter</a:t>
            </a:r>
            <a:r>
              <a:rPr lang="en" sz="1200" dirty="0"/>
              <a:t> Notebooks promotes reproducibility of your own work.</a:t>
            </a:r>
            <a:endParaRPr sz="1200" dirty="0"/>
          </a:p>
          <a:p>
            <a:pPr marL="0" lvl="0" indent="0" algn="l" rtl="0">
              <a:lnSpc>
                <a:spcPct val="90000"/>
              </a:lnSpc>
              <a:spcBef>
                <a:spcPts val="400"/>
              </a:spcBef>
              <a:spcAft>
                <a:spcPts val="0"/>
              </a:spcAft>
              <a:buNone/>
            </a:pPr>
            <a:endParaRPr sz="1600" dirty="0"/>
          </a:p>
          <a:p>
            <a:pPr marL="0" lvl="0" indent="0" algn="l" rtl="0">
              <a:lnSpc>
                <a:spcPct val="90000"/>
              </a:lnSpc>
              <a:spcBef>
                <a:spcPts val="400"/>
              </a:spcBef>
              <a:spcAft>
                <a:spcPts val="0"/>
              </a:spcAft>
              <a:buClr>
                <a:schemeClr val="dk1"/>
              </a:buClr>
              <a:buSzPts val="1100"/>
              <a:buFont typeface="Arial"/>
              <a:buNone/>
            </a:pPr>
            <a:endParaRPr sz="1600" dirty="0"/>
          </a:p>
          <a:p>
            <a:pPr marL="0" lvl="0" indent="0" algn="l" rtl="0">
              <a:lnSpc>
                <a:spcPct val="90000"/>
              </a:lnSpc>
              <a:spcBef>
                <a:spcPts val="400"/>
              </a:spcBef>
              <a:spcAft>
                <a:spcPts val="0"/>
              </a:spcAft>
              <a:buClr>
                <a:schemeClr val="dk1"/>
              </a:buClr>
              <a:buSzPts val="1100"/>
              <a:buFont typeface="Arial"/>
              <a:buNone/>
            </a:pPr>
            <a:endParaRPr sz="1600" dirty="0"/>
          </a:p>
          <a:p>
            <a:pPr marL="0" lvl="0" indent="0" algn="l" rtl="0">
              <a:lnSpc>
                <a:spcPct val="90000"/>
              </a:lnSpc>
              <a:spcBef>
                <a:spcPts val="400"/>
              </a:spcBef>
              <a:spcAft>
                <a:spcPts val="0"/>
              </a:spcAft>
              <a:buNone/>
            </a:pPr>
            <a:endParaRPr sz="1600" dirty="0"/>
          </a:p>
        </p:txBody>
      </p:sp>
      <p:sp>
        <p:nvSpPr>
          <p:cNvPr id="555" name="Google Shape;55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0" i="0" u="none" strike="noStrike" cap="none">
              <a:solidFill>
                <a:srgbClr val="888888"/>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2"/>
              </a:solidFill>
              <a:latin typeface="Calibri"/>
              <a:ea typeface="Calibri"/>
              <a:cs typeface="Calibri"/>
              <a:sym typeface="Calibri"/>
            </a:endParaRPr>
          </a:p>
        </p:txBody>
      </p:sp>
      <p:sp>
        <p:nvSpPr>
          <p:cNvPr id="334" name="Google Shape;334;p52"/>
          <p:cNvSpPr/>
          <p:nvPr/>
        </p:nvSpPr>
        <p:spPr>
          <a:xfrm>
            <a:off x="685800" y="4686300"/>
            <a:ext cx="1905000" cy="342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52"/>
          <p:cNvSpPr/>
          <p:nvPr/>
        </p:nvSpPr>
        <p:spPr>
          <a:xfrm>
            <a:off x="3124200" y="4686300"/>
            <a:ext cx="2895600" cy="342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52"/>
          <p:cNvSpPr txBox="1">
            <a:spLocks noGrp="1"/>
          </p:cNvSpPr>
          <p:nvPr>
            <p:ph type="body" idx="1"/>
          </p:nvPr>
        </p:nvSpPr>
        <p:spPr>
          <a:xfrm>
            <a:off x="457200" y="742950"/>
            <a:ext cx="7796400" cy="3394500"/>
          </a:xfrm>
          <a:prstGeom prst="rect">
            <a:avLst/>
          </a:prstGeom>
          <a:noFill/>
          <a:ln>
            <a:noFill/>
          </a:ln>
        </p:spPr>
        <p:txBody>
          <a:bodyPr spcFirstLastPara="1" wrap="square" lIns="91425" tIns="45700" rIns="91425" bIns="45700" anchor="t" anchorCtr="0">
            <a:noAutofit/>
          </a:bodyPr>
          <a:lstStyle/>
          <a:p>
            <a:pPr marL="457200" lvl="0" indent="-381000" algn="l" rtl="0">
              <a:spcBef>
                <a:spcPts val="640"/>
              </a:spcBef>
              <a:spcAft>
                <a:spcPts val="0"/>
              </a:spcAft>
              <a:buSzPts val="2400"/>
              <a:buFont typeface="Helvetica Neue"/>
              <a:buChar char="•"/>
            </a:pPr>
            <a:r>
              <a:rPr lang="en" sz="2400">
                <a:latin typeface="Helvetica Neue"/>
                <a:ea typeface="Helvetica Neue"/>
                <a:cs typeface="Helvetica Neue"/>
                <a:sym typeface="Helvetica Neue"/>
              </a:rPr>
              <a:t>“The world contains many types of entities, connected by relationships”</a:t>
            </a:r>
            <a:endParaRPr sz="2400" i="0" u="none" strike="noStrike" cap="none">
              <a:latin typeface="Helvetica Neue"/>
              <a:ea typeface="Helvetica Neue"/>
              <a:cs typeface="Helvetica Neue"/>
              <a:sym typeface="Helvetica Neue"/>
            </a:endParaRPr>
          </a:p>
          <a:p>
            <a:pPr marL="457200" marR="0" lvl="0" indent="-381000" algn="l" rtl="0">
              <a:lnSpc>
                <a:spcPct val="90000"/>
              </a:lnSpc>
              <a:spcBef>
                <a:spcPts val="1600"/>
              </a:spcBef>
              <a:spcAft>
                <a:spcPts val="0"/>
              </a:spcAft>
              <a:buSzPts val="2400"/>
              <a:buFont typeface="Helvetica Neue"/>
              <a:buChar char="•"/>
            </a:pPr>
            <a:r>
              <a:rPr lang="en" sz="2400">
                <a:latin typeface="Helvetica Neue"/>
                <a:ea typeface="Helvetica Neue"/>
                <a:cs typeface="Helvetica Neue"/>
                <a:sym typeface="Helvetica Neue"/>
              </a:rPr>
              <a:t>T</a:t>
            </a:r>
            <a:r>
              <a:rPr lang="en" sz="2400" i="0" u="none" strike="noStrike" cap="none">
                <a:latin typeface="Helvetica Neue"/>
                <a:ea typeface="Helvetica Neue"/>
                <a:cs typeface="Helvetica Neue"/>
                <a:sym typeface="Helvetica Neue"/>
              </a:rPr>
              <a:t>he </a:t>
            </a:r>
            <a:r>
              <a:rPr lang="en" sz="2400">
                <a:latin typeface="Helvetica Neue"/>
                <a:ea typeface="Helvetica Neue"/>
                <a:cs typeface="Helvetica Neue"/>
                <a:sym typeface="Helvetica Neue"/>
              </a:rPr>
              <a:t>r</a:t>
            </a:r>
            <a:r>
              <a:rPr lang="en" sz="2400" i="0" u="none" strike="noStrike" cap="none">
                <a:latin typeface="Helvetica Neue"/>
                <a:ea typeface="Helvetica Neue"/>
                <a:cs typeface="Helvetica Neue"/>
                <a:sym typeface="Helvetica Neue"/>
              </a:rPr>
              <a:t>elational </a:t>
            </a:r>
            <a:r>
              <a:rPr lang="en" sz="2400">
                <a:latin typeface="Helvetica Neue"/>
                <a:ea typeface="Helvetica Neue"/>
                <a:cs typeface="Helvetica Neue"/>
                <a:sym typeface="Helvetica Neue"/>
              </a:rPr>
              <a:t>m</a:t>
            </a:r>
            <a:r>
              <a:rPr lang="en" sz="2400" i="0" u="none" strike="noStrike" cap="none">
                <a:latin typeface="Helvetica Neue"/>
                <a:ea typeface="Helvetica Neue"/>
                <a:cs typeface="Helvetica Neue"/>
                <a:sym typeface="Helvetica Neue"/>
              </a:rPr>
              <a:t>odel is </a:t>
            </a:r>
            <a:r>
              <a:rPr lang="en" sz="2400">
                <a:latin typeface="Helvetica Neue"/>
                <a:ea typeface="Helvetica Neue"/>
                <a:cs typeface="Helvetica Neue"/>
                <a:sym typeface="Helvetica Neue"/>
              </a:rPr>
              <a:t>u</a:t>
            </a:r>
            <a:r>
              <a:rPr lang="en" sz="2400" i="0" u="none" strike="noStrike" cap="none">
                <a:latin typeface="Helvetica Neue"/>
                <a:ea typeface="Helvetica Neue"/>
                <a:cs typeface="Helvetica Neue"/>
                <a:sym typeface="Helvetica Neue"/>
              </a:rPr>
              <a:t>biquitous:</a:t>
            </a:r>
            <a:endParaRPr sz="2400" i="0" u="none" strike="noStrike" cap="none">
              <a:latin typeface="Helvetica Neue"/>
              <a:ea typeface="Helvetica Neue"/>
              <a:cs typeface="Helvetica Neue"/>
              <a:sym typeface="Helvetica Neue"/>
            </a:endParaRPr>
          </a:p>
          <a:p>
            <a:pPr marL="742950" marR="0" lvl="1" indent="-285750" algn="l" rtl="0">
              <a:lnSpc>
                <a:spcPct val="90000"/>
              </a:lnSpc>
              <a:spcBef>
                <a:spcPts val="480"/>
              </a:spcBef>
              <a:spcAft>
                <a:spcPts val="0"/>
              </a:spcAft>
              <a:buClr>
                <a:srgbClr val="000000"/>
              </a:buClr>
              <a:buSzPts val="2400"/>
              <a:buFont typeface="Helvetica Neue"/>
              <a:buChar char="•"/>
            </a:pPr>
            <a:r>
              <a:rPr lang="en" sz="2400" i="0" u="none" strike="noStrike" cap="none">
                <a:latin typeface="Helvetica Neue"/>
                <a:ea typeface="Helvetica Neue"/>
                <a:cs typeface="Helvetica Neue"/>
                <a:sym typeface="Helvetica Neue"/>
              </a:rPr>
              <a:t>MySQL, PostgreSQL, Oracle, DB2, SQL</a:t>
            </a:r>
            <a:r>
              <a:rPr lang="en" sz="2400">
                <a:latin typeface="Helvetica Neue"/>
                <a:ea typeface="Helvetica Neue"/>
                <a:cs typeface="Helvetica Neue"/>
                <a:sym typeface="Helvetica Neue"/>
              </a:rPr>
              <a:t>ite, … </a:t>
            </a:r>
            <a:endParaRPr sz="2400">
              <a:latin typeface="Helvetica Neue"/>
              <a:ea typeface="Helvetica Neue"/>
              <a:cs typeface="Helvetica Neue"/>
              <a:sym typeface="Helvetica Neue"/>
            </a:endParaRPr>
          </a:p>
          <a:p>
            <a:pPr marL="742950" marR="0" lvl="1" indent="-285750" algn="l" rtl="0">
              <a:lnSpc>
                <a:spcPct val="90000"/>
              </a:lnSpc>
              <a:spcBef>
                <a:spcPts val="480"/>
              </a:spcBef>
              <a:spcAft>
                <a:spcPts val="0"/>
              </a:spcAft>
              <a:buClr>
                <a:srgbClr val="000000"/>
              </a:buClr>
              <a:buSzPts val="2400"/>
              <a:buFont typeface="Helvetica Neue"/>
              <a:buChar char="•"/>
            </a:pPr>
            <a:r>
              <a:rPr lang="en" sz="2400">
                <a:latin typeface="Helvetica Neue"/>
                <a:ea typeface="Helvetica Neue"/>
                <a:cs typeface="Helvetica Neue"/>
                <a:sym typeface="Helvetica Neue"/>
              </a:rPr>
              <a:t>You use it many times every day</a:t>
            </a:r>
            <a:endParaRPr sz="2400">
              <a:latin typeface="Helvetica Neue"/>
              <a:ea typeface="Helvetica Neue"/>
              <a:cs typeface="Helvetica Neue"/>
              <a:sym typeface="Helvetica Neue"/>
            </a:endParaRPr>
          </a:p>
          <a:p>
            <a:pPr marL="342900" marR="0" lvl="0" indent="-342900" algn="l" rtl="0">
              <a:lnSpc>
                <a:spcPct val="90000"/>
              </a:lnSpc>
              <a:spcBef>
                <a:spcPts val="480"/>
              </a:spcBef>
              <a:spcAft>
                <a:spcPts val="0"/>
              </a:spcAft>
              <a:buClr>
                <a:srgbClr val="000000"/>
              </a:buClr>
              <a:buSzPts val="2800"/>
              <a:buFont typeface="Helvetica Neue"/>
              <a:buChar char="•"/>
            </a:pPr>
            <a:r>
              <a:rPr lang="en" sz="2400">
                <a:latin typeface="Helvetica Neue"/>
                <a:ea typeface="Helvetica Neue"/>
                <a:cs typeface="Helvetica Neue"/>
                <a:sym typeface="Helvetica Neue"/>
              </a:rPr>
              <a:t>Data represented as tables (“relations”) describing</a:t>
            </a:r>
            <a:endParaRPr sz="2400">
              <a:latin typeface="Helvetica Neue"/>
              <a:ea typeface="Helvetica Neue"/>
              <a:cs typeface="Helvetica Neue"/>
              <a:sym typeface="Helvetica Neue"/>
            </a:endParaRPr>
          </a:p>
          <a:p>
            <a:pPr marL="742950" marR="0" lvl="1" indent="-285750" algn="l" rtl="0">
              <a:lnSpc>
                <a:spcPct val="90000"/>
              </a:lnSpc>
              <a:spcBef>
                <a:spcPts val="480"/>
              </a:spcBef>
              <a:spcAft>
                <a:spcPts val="0"/>
              </a:spcAft>
              <a:buClr>
                <a:srgbClr val="000000"/>
              </a:buClr>
              <a:buSzPts val="2400"/>
              <a:buFont typeface="Helvetica Neue"/>
              <a:buChar char="•"/>
            </a:pPr>
            <a:r>
              <a:rPr lang="en" sz="2400">
                <a:latin typeface="Helvetica Neue"/>
                <a:ea typeface="Helvetica Neue"/>
                <a:cs typeface="Helvetica Neue"/>
                <a:sym typeface="Helvetica Neue"/>
              </a:rPr>
              <a:t>entities,</a:t>
            </a:r>
            <a:endParaRPr sz="2400">
              <a:latin typeface="Helvetica Neue"/>
              <a:ea typeface="Helvetica Neue"/>
              <a:cs typeface="Helvetica Neue"/>
              <a:sym typeface="Helvetica Neue"/>
            </a:endParaRPr>
          </a:p>
          <a:p>
            <a:pPr marL="742950" marR="0" lvl="1" indent="-285750" algn="l" rtl="0">
              <a:lnSpc>
                <a:spcPct val="90000"/>
              </a:lnSpc>
              <a:spcBef>
                <a:spcPts val="480"/>
              </a:spcBef>
              <a:spcAft>
                <a:spcPts val="0"/>
              </a:spcAft>
              <a:buClr>
                <a:srgbClr val="000000"/>
              </a:buClr>
              <a:buSzPts val="2400"/>
              <a:buFont typeface="Helvetica Neue"/>
              <a:buChar char="•"/>
            </a:pPr>
            <a:r>
              <a:rPr lang="en" sz="2400">
                <a:latin typeface="Helvetica Neue"/>
                <a:ea typeface="Helvetica Neue"/>
                <a:cs typeface="Helvetica Neue"/>
                <a:sym typeface="Helvetica Neue"/>
              </a:rPr>
              <a:t>relationships between entities</a:t>
            </a:r>
            <a:endParaRPr sz="2400">
              <a:latin typeface="Helvetica Neue"/>
              <a:ea typeface="Helvetica Neue"/>
              <a:cs typeface="Helvetica Neue"/>
              <a:sym typeface="Helvetica Neue"/>
            </a:endParaRPr>
          </a:p>
          <a:p>
            <a:pPr marL="342900" marR="0" lvl="0" indent="-342900" algn="l" rtl="0">
              <a:lnSpc>
                <a:spcPct val="90000"/>
              </a:lnSpc>
              <a:spcBef>
                <a:spcPts val="480"/>
              </a:spcBef>
              <a:spcAft>
                <a:spcPts val="0"/>
              </a:spcAft>
              <a:buClr>
                <a:srgbClr val="000000"/>
              </a:buClr>
              <a:buSzPts val="2800"/>
              <a:buFont typeface="Helvetica Neue"/>
              <a:buChar char="•"/>
            </a:pPr>
            <a:r>
              <a:rPr lang="en" sz="2400">
                <a:latin typeface="Helvetica Neue"/>
                <a:ea typeface="Helvetica Neue"/>
                <a:cs typeface="Helvetica Neue"/>
                <a:sym typeface="Helvetica Neue"/>
              </a:rPr>
              <a:t>Most of the data we will use can be “reduced”</a:t>
            </a:r>
            <a:br>
              <a:rPr lang="en" sz="2400">
                <a:latin typeface="Helvetica Neue"/>
                <a:ea typeface="Helvetica Neue"/>
                <a:cs typeface="Helvetica Neue"/>
                <a:sym typeface="Helvetica Neue"/>
              </a:rPr>
            </a:br>
            <a:r>
              <a:rPr lang="en" sz="2400">
                <a:latin typeface="Helvetica Neue"/>
                <a:ea typeface="Helvetica Neue"/>
                <a:cs typeface="Helvetica Neue"/>
                <a:sym typeface="Helvetica Neue"/>
              </a:rPr>
              <a:t>to the relational model</a:t>
            </a:r>
            <a:endParaRPr i="0" u="none" strike="noStrike" cap="none">
              <a:solidFill>
                <a:schemeClr val="dk1"/>
              </a:solidFill>
              <a:latin typeface="Helvetica Neue"/>
              <a:ea typeface="Helvetica Neue"/>
              <a:cs typeface="Helvetica Neue"/>
              <a:sym typeface="Helvetica Neue"/>
            </a:endParaRPr>
          </a:p>
        </p:txBody>
      </p:sp>
      <p:sp>
        <p:nvSpPr>
          <p:cNvPr id="337" name="Google Shape;337;p52"/>
          <p:cNvSpPr txBox="1">
            <a:spLocks noGrp="1"/>
          </p:cNvSpPr>
          <p:nvPr>
            <p:ph type="sldNum" idx="12"/>
          </p:nvPr>
        </p:nvSpPr>
        <p:spPr>
          <a:xfrm>
            <a:off x="6553200" y="49196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graphicFrame>
        <p:nvGraphicFramePr>
          <p:cNvPr id="338" name="Google Shape;338;p52"/>
          <p:cNvGraphicFramePr/>
          <p:nvPr/>
        </p:nvGraphicFramePr>
        <p:xfrm>
          <a:off x="7815375" y="1786950"/>
          <a:ext cx="1242625" cy="1584840"/>
        </p:xfrm>
        <a:graphic>
          <a:graphicData uri="http://schemas.openxmlformats.org/drawingml/2006/table">
            <a:tbl>
              <a:tblPr>
                <a:noFill/>
                <a:tableStyleId>{566BAF6A-5D4C-4AD2-A32A-7EAA21E395EC}</a:tableStyleId>
              </a:tblPr>
              <a:tblGrid>
                <a:gridCol w="382850">
                  <a:extLst>
                    <a:ext uri="{9D8B030D-6E8A-4147-A177-3AD203B41FA5}">
                      <a16:colId xmlns:a16="http://schemas.microsoft.com/office/drawing/2014/main" val="20000"/>
                    </a:ext>
                  </a:extLst>
                </a:gridCol>
                <a:gridCol w="859775">
                  <a:extLst>
                    <a:ext uri="{9D8B030D-6E8A-4147-A177-3AD203B41FA5}">
                      <a16:colId xmlns:a16="http://schemas.microsoft.com/office/drawing/2014/main" val="20001"/>
                    </a:ext>
                  </a:extLst>
                </a:gridCol>
              </a:tblGrid>
              <a:tr h="374350">
                <a:tc>
                  <a:txBody>
                    <a:bodyPr/>
                    <a:lstStyle/>
                    <a:p>
                      <a:pPr marL="0" lvl="0" indent="0" algn="l" rtl="0">
                        <a:spcBef>
                          <a:spcPts val="0"/>
                        </a:spcBef>
                        <a:spcAft>
                          <a:spcPts val="0"/>
                        </a:spcAft>
                        <a:buNone/>
                      </a:pPr>
                      <a:r>
                        <a:rPr lang="en" b="1"/>
                        <a:t>id</a:t>
                      </a:r>
                      <a:endParaRPr b="1"/>
                    </a:p>
                  </a:txBody>
                  <a:tcPr marL="91425" marR="91425" marT="91425" marB="91425">
                    <a:solidFill>
                      <a:srgbClr val="B7B7B7"/>
                    </a:solidFill>
                  </a:tcPr>
                </a:tc>
                <a:tc>
                  <a:txBody>
                    <a:bodyPr/>
                    <a:lstStyle/>
                    <a:p>
                      <a:pPr marL="0" lvl="0" indent="0" algn="l" rtl="0">
                        <a:spcBef>
                          <a:spcPts val="0"/>
                        </a:spcBef>
                        <a:spcAft>
                          <a:spcPts val="0"/>
                        </a:spcAft>
                        <a:buNone/>
                      </a:pPr>
                      <a:r>
                        <a:rPr lang="en" b="1"/>
                        <a:t>name</a:t>
                      </a:r>
                      <a:endParaRPr b="1"/>
                    </a:p>
                  </a:txBody>
                  <a:tcPr marL="91425" marR="91425" marT="91425" marB="91425">
                    <a:solidFill>
                      <a:srgbClr val="B7B7B7"/>
                    </a:solidFill>
                  </a:tcPr>
                </a:tc>
                <a:extLst>
                  <a:ext uri="{0D108BD9-81ED-4DB2-BD59-A6C34878D82A}">
                    <a16:rowId xmlns:a16="http://schemas.microsoft.com/office/drawing/2014/main" val="10000"/>
                  </a:ext>
                </a:extLst>
              </a:tr>
              <a:tr h="37435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Bush</a:t>
                      </a:r>
                      <a:endParaRPr/>
                    </a:p>
                  </a:txBody>
                  <a:tcPr marL="91425" marR="91425" marT="91425" marB="91425"/>
                </a:tc>
                <a:extLst>
                  <a:ext uri="{0D108BD9-81ED-4DB2-BD59-A6C34878D82A}">
                    <a16:rowId xmlns:a16="http://schemas.microsoft.com/office/drawing/2014/main" val="10001"/>
                  </a:ext>
                </a:extLst>
              </a:tr>
              <a:tr h="374350">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Trump</a:t>
                      </a:r>
                      <a:endParaRPr/>
                    </a:p>
                  </a:txBody>
                  <a:tcPr marL="91425" marR="91425" marT="91425" marB="91425"/>
                </a:tc>
                <a:extLst>
                  <a:ext uri="{0D108BD9-81ED-4DB2-BD59-A6C34878D82A}">
                    <a16:rowId xmlns:a16="http://schemas.microsoft.com/office/drawing/2014/main" val="10002"/>
                  </a:ext>
                </a:extLst>
              </a:tr>
              <a:tr h="374350">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Obama</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339" name="Google Shape;339;p52"/>
          <p:cNvGraphicFramePr/>
          <p:nvPr/>
        </p:nvGraphicFramePr>
        <p:xfrm>
          <a:off x="7508025" y="3564200"/>
          <a:ext cx="1525150" cy="1401990"/>
        </p:xfrm>
        <a:graphic>
          <a:graphicData uri="http://schemas.openxmlformats.org/drawingml/2006/table">
            <a:tbl>
              <a:tblPr>
                <a:noFill/>
                <a:tableStyleId>{566BAF6A-5D4C-4AD2-A32A-7EAA21E395EC}</a:tableStyleId>
              </a:tblPr>
              <a:tblGrid>
                <a:gridCol w="797075">
                  <a:extLst>
                    <a:ext uri="{9D8B030D-6E8A-4147-A177-3AD203B41FA5}">
                      <a16:colId xmlns:a16="http://schemas.microsoft.com/office/drawing/2014/main" val="20000"/>
                    </a:ext>
                  </a:extLst>
                </a:gridCol>
                <a:gridCol w="728075">
                  <a:extLst>
                    <a:ext uri="{9D8B030D-6E8A-4147-A177-3AD203B41FA5}">
                      <a16:colId xmlns:a16="http://schemas.microsoft.com/office/drawing/2014/main" val="20001"/>
                    </a:ext>
                  </a:extLst>
                </a:gridCol>
              </a:tblGrid>
              <a:tr h="374350">
                <a:tc>
                  <a:txBody>
                    <a:bodyPr/>
                    <a:lstStyle/>
                    <a:p>
                      <a:pPr marL="0" lvl="0" indent="0" algn="l" rtl="0">
                        <a:spcBef>
                          <a:spcPts val="0"/>
                        </a:spcBef>
                        <a:spcAft>
                          <a:spcPts val="0"/>
                        </a:spcAft>
                        <a:buNone/>
                      </a:pPr>
                      <a:r>
                        <a:rPr lang="en" b="1"/>
                        <a:t>president</a:t>
                      </a:r>
                      <a:endParaRPr b="1"/>
                    </a:p>
                  </a:txBody>
                  <a:tcPr marL="91425" marR="91425" marT="91425" marB="91425">
                    <a:solidFill>
                      <a:srgbClr val="B7B7B7"/>
                    </a:solidFill>
                  </a:tcPr>
                </a:tc>
                <a:tc>
                  <a:txBody>
                    <a:bodyPr/>
                    <a:lstStyle/>
                    <a:p>
                      <a:pPr marL="0" lvl="0" indent="0" algn="l" rtl="0">
                        <a:spcBef>
                          <a:spcPts val="0"/>
                        </a:spcBef>
                        <a:spcAft>
                          <a:spcPts val="0"/>
                        </a:spcAft>
                        <a:buNone/>
                      </a:pPr>
                      <a:r>
                        <a:rPr lang="en" b="1"/>
                        <a:t>successor</a:t>
                      </a:r>
                      <a:endParaRPr b="1"/>
                    </a:p>
                  </a:txBody>
                  <a:tcPr marL="91425" marR="91425" marT="91425" marB="91425">
                    <a:solidFill>
                      <a:srgbClr val="B7B7B7"/>
                    </a:solidFill>
                  </a:tcPr>
                </a:tc>
                <a:extLst>
                  <a:ext uri="{0D108BD9-81ED-4DB2-BD59-A6C34878D82A}">
                    <a16:rowId xmlns:a16="http://schemas.microsoft.com/office/drawing/2014/main" val="10000"/>
                  </a:ext>
                </a:extLst>
              </a:tr>
              <a:tr h="37435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extLst>
                  <a:ext uri="{0D108BD9-81ED-4DB2-BD59-A6C34878D82A}">
                    <a16:rowId xmlns:a16="http://schemas.microsoft.com/office/drawing/2014/main" val="10001"/>
                  </a:ext>
                </a:extLst>
              </a:tr>
              <a:tr h="374350">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extLst>
                  <a:ext uri="{0D108BD9-81ED-4DB2-BD59-A6C34878D82A}">
                    <a16:rowId xmlns:a16="http://schemas.microsoft.com/office/drawing/2014/main" val="10002"/>
                  </a:ext>
                </a:extLst>
              </a:tr>
            </a:tbl>
          </a:graphicData>
        </a:graphic>
      </p:graphicFrame>
      <p:cxnSp>
        <p:nvCxnSpPr>
          <p:cNvPr id="340" name="Google Shape;340;p52"/>
          <p:cNvCxnSpPr/>
          <p:nvPr/>
        </p:nvCxnSpPr>
        <p:spPr>
          <a:xfrm rot="10800000" flipH="1">
            <a:off x="2501925" y="3045925"/>
            <a:ext cx="5197800" cy="654600"/>
          </a:xfrm>
          <a:prstGeom prst="straightConnector1">
            <a:avLst/>
          </a:prstGeom>
          <a:noFill/>
          <a:ln w="9525" cap="flat" cmpd="sng">
            <a:solidFill>
              <a:schemeClr val="dk2"/>
            </a:solidFill>
            <a:prstDash val="solid"/>
            <a:round/>
            <a:headEnd type="none" w="med" len="med"/>
            <a:tailEnd type="triangle" w="med" len="med"/>
          </a:ln>
        </p:spPr>
      </p:cxnSp>
      <p:cxnSp>
        <p:nvCxnSpPr>
          <p:cNvPr id="341" name="Google Shape;341;p52"/>
          <p:cNvCxnSpPr/>
          <p:nvPr/>
        </p:nvCxnSpPr>
        <p:spPr>
          <a:xfrm rot="10800000" flipH="1">
            <a:off x="5492600" y="4078663"/>
            <a:ext cx="1931700" cy="51900"/>
          </a:xfrm>
          <a:prstGeom prst="straightConnector1">
            <a:avLst/>
          </a:prstGeom>
          <a:noFill/>
          <a:ln w="9525" cap="flat" cmpd="sng">
            <a:solidFill>
              <a:schemeClr val="dk2"/>
            </a:solidFill>
            <a:prstDash val="solid"/>
            <a:round/>
            <a:headEnd type="none" w="med" len="med"/>
            <a:tailEnd type="triangle" w="med" len="med"/>
          </a:ln>
        </p:spPr>
      </p:cxnSp>
      <p:sp>
        <p:nvSpPr>
          <p:cNvPr id="342" name="Google Shape;342;p52"/>
          <p:cNvSpPr txBox="1">
            <a:spLocks noGrp="1"/>
          </p:cNvSpPr>
          <p:nvPr>
            <p:ph type="title"/>
          </p:nvPr>
        </p:nvSpPr>
        <p:spPr>
          <a:xfrm>
            <a:off x="292500" y="-500"/>
            <a:ext cx="8559000" cy="1041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Font typeface="Tahoma"/>
              <a:buNone/>
            </a:pPr>
            <a:r>
              <a:rPr lang="en" sz="3600" b="0">
                <a:solidFill>
                  <a:srgbClr val="000000"/>
                </a:solidFill>
                <a:latin typeface="Helvetica Neue"/>
                <a:ea typeface="Helvetica Neue"/>
                <a:cs typeface="Helvetica Neue"/>
                <a:sym typeface="Helvetica Neue"/>
              </a:rPr>
              <a:t>Relational model</a:t>
            </a:r>
            <a:endParaRPr sz="3600">
              <a:solidFill>
                <a:srgbClr val="000000"/>
              </a:solidFill>
              <a:latin typeface="Helvetica Neue"/>
              <a:ea typeface="Helvetica Neue"/>
              <a:cs typeface="Helvetica Neue"/>
              <a:sym typeface="Helvetica Neue"/>
            </a:endParaRPr>
          </a:p>
        </p:txBody>
      </p:sp>
      <p:sp>
        <p:nvSpPr>
          <p:cNvPr id="12" name="Rectangle 11">
            <a:extLst>
              <a:ext uri="{FF2B5EF4-FFF2-40B4-BE49-F238E27FC236}">
                <a16:creationId xmlns:a16="http://schemas.microsoft.com/office/drawing/2014/main" id="{CF1406FA-EEAA-8846-8F48-5DDA7FF0785F}"/>
              </a:ext>
            </a:extLst>
          </p:cNvPr>
          <p:cNvSpPr/>
          <p:nvPr/>
        </p:nvSpPr>
        <p:spPr>
          <a:xfrm>
            <a:off x="2937999" y="4935907"/>
            <a:ext cx="2420856" cy="215444"/>
          </a:xfrm>
          <a:prstGeom prst="rect">
            <a:avLst/>
          </a:prstGeom>
        </p:spPr>
        <p:txBody>
          <a:bodyPr wrap="none">
            <a:spAutoFit/>
          </a:bodyPr>
          <a:lstStyle/>
          <a:p>
            <a:pPr lvl="0" algn="ctr"/>
            <a:r>
              <a:rPr lang="en-GB" sz="800" dirty="0">
                <a:solidFill>
                  <a:schemeClr val="tx2"/>
                </a:solidFill>
                <a:latin typeface="Helvetica Neue"/>
                <a:ea typeface="Helvetica Neue"/>
                <a:cs typeface="Helvetica Neue"/>
                <a:sym typeface="Helvetica Neue"/>
              </a:rPr>
              <a:t>Slides by </a:t>
            </a:r>
            <a:r>
              <a:rPr lang="en-GB" sz="800" dirty="0" err="1">
                <a:solidFill>
                  <a:schemeClr val="tx2"/>
                </a:solidFill>
                <a:latin typeface="Helvetica Neue"/>
                <a:ea typeface="Helvetica Neue"/>
                <a:cs typeface="Helvetica Neue"/>
                <a:sym typeface="Helvetica Neue"/>
              </a:rPr>
              <a:t>Dr.</a:t>
            </a:r>
            <a:r>
              <a:rPr lang="en-GB" sz="800" dirty="0">
                <a:solidFill>
                  <a:schemeClr val="tx2"/>
                </a:solidFill>
                <a:latin typeface="Helvetica Neue"/>
                <a:ea typeface="Helvetica Neue"/>
                <a:cs typeface="Helvetica Neue"/>
                <a:sym typeface="Helvetica Neue"/>
              </a:rPr>
              <a:t> Robert West, Applied Data Analysis</a:t>
            </a: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43966</TotalTime>
  <Words>7404</Words>
  <Application>Microsoft Office PowerPoint</Application>
  <PresentationFormat>On-screen Show (16:9)</PresentationFormat>
  <Paragraphs>1139</Paragraphs>
  <Slides>86</Slides>
  <Notes>86</Notes>
  <HiddenSlides>1</HiddenSlides>
  <MMClips>0</MMClips>
  <ScaleCrop>false</ScaleCrop>
  <HeadingPairs>
    <vt:vector size="4" baseType="variant">
      <vt:variant>
        <vt:lpstr>Theme</vt:lpstr>
      </vt:variant>
      <vt:variant>
        <vt:i4>3</vt:i4>
      </vt:variant>
      <vt:variant>
        <vt:lpstr>Slide Titles</vt:lpstr>
      </vt:variant>
      <vt:variant>
        <vt:i4>86</vt:i4>
      </vt:variant>
    </vt:vector>
  </HeadingPairs>
  <TitlesOfParts>
    <vt:vector size="89" baseType="lpstr">
      <vt:lpstr>Swiss</vt:lpstr>
      <vt:lpstr>Swiss</vt:lpstr>
      <vt:lpstr>Swiss</vt:lpstr>
      <vt:lpstr>PowerPoint Presentation</vt:lpstr>
      <vt:lpstr>Cooking with data</vt:lpstr>
      <vt:lpstr>Cooking with data</vt:lpstr>
      <vt:lpstr>A data model specifies how you think about the world</vt:lpstr>
      <vt:lpstr>Part 1: Data models</vt:lpstr>
      <vt:lpstr>Q1: “How should I store my data on a computer?” Q2: “How do I think about the world?”</vt:lpstr>
      <vt:lpstr>Flat model</vt:lpstr>
      <vt:lpstr>Q1: “How should I store my data on a computer?” Q2: “How do I think about the world?”</vt:lpstr>
      <vt:lpstr>Relational model</vt:lpstr>
      <vt:lpstr>Processing data in the relational model: SQL</vt:lpstr>
      <vt:lpstr>SQL</vt:lpstr>
      <vt:lpstr>SQL implementations</vt:lpstr>
      <vt:lpstr>SQL and “SQL”</vt:lpstr>
      <vt:lpstr>“SQL”: Pandas (Python library)</vt:lpstr>
      <vt:lpstr>Pandas vs. SQL</vt:lpstr>
      <vt:lpstr>Q1: “How should I store my data on a computer?” Q2: “How do I think about the world?”</vt:lpstr>
      <vt:lpstr>Document model</vt:lpstr>
      <vt:lpstr>PowerPoint Presentation</vt:lpstr>
      <vt:lpstr>Solution to puzzle</vt:lpstr>
      <vt:lpstr>Processing XML and JSON</vt:lpstr>
      <vt:lpstr>Q1: “How should I store my data on a computer?” Q2: “How do I think about the world?”</vt:lpstr>
      <vt:lpstr>Network model</vt:lpstr>
      <vt:lpstr>“How should I store my data on a computer?” —A word (or two) on binary formats</vt:lpstr>
      <vt:lpstr>Cooking with data</vt:lpstr>
      <vt:lpstr>Data sources at Web companies</vt:lpstr>
      <vt:lpstr>Another example: Wikipedia</vt:lpstr>
      <vt:lpstr>PowerPoint Presentation</vt:lpstr>
      <vt:lpstr>Wikipedia</vt:lpstr>
      <vt:lpstr>Wikidata</vt:lpstr>
      <vt:lpstr>PowerPoint Presentation</vt:lpstr>
      <vt:lpstr>Crawling and processing webpages: HTML</vt:lpstr>
      <vt:lpstr>Useful HTML tools</vt:lpstr>
      <vt:lpstr>Schema.org: microformats for Web pages</vt:lpstr>
      <vt:lpstr>Web services</vt:lpstr>
      <vt:lpstr>REST example</vt:lpstr>
      <vt:lpstr>Cooking with data</vt:lpstr>
      <vt:lpstr>Working with raw data sucks</vt:lpstr>
      <vt:lpstr>Raw data without thinking: A recipe for disaster!</vt:lpstr>
      <vt:lpstr>What is data wrangling?</vt:lpstr>
      <vt:lpstr>PowerPoint Presentation</vt:lpstr>
      <vt:lpstr>Types of data problems</vt:lpstr>
      <vt:lpstr>Diagnosing data problems</vt:lpstr>
      <vt:lpstr>Facebook graph</vt:lpstr>
      <vt:lpstr>Matrix view (1)</vt:lpstr>
      <vt:lpstr>Matrix view (2)</vt:lpstr>
      <vt:lpstr>PowerPoint Presentation</vt:lpstr>
      <vt:lpstr>Viz at scale? Careful!</vt:lpstr>
      <vt:lpstr>Dealing with missing data</vt:lpstr>
      <vt:lpstr>Inconsistent data: “My name is Willy”</vt:lpstr>
      <vt:lpstr>Before you start analyzing your data</vt:lpstr>
      <vt:lpstr>Desiderata – Things that are desired</vt:lpstr>
      <vt:lpstr>Highly non-parseable data</vt:lpstr>
      <vt:lpstr>Q: What do people eat when and where?</vt:lpstr>
      <vt:lpstr>PowerPoint Presentation</vt:lpstr>
      <vt:lpstr>Tuberculosis – United States, 2021</vt:lpstr>
      <vt:lpstr>Defining incidence</vt:lpstr>
      <vt:lpstr>The Data Science Lifecycle is a Cycle</vt:lpstr>
      <vt:lpstr>PowerPoint Presentation</vt:lpstr>
      <vt:lpstr>Tabular Data</vt:lpstr>
      <vt:lpstr>PowerPoint Presentation</vt:lpstr>
      <vt:lpstr>Rectangular and Non-rectangular Data</vt:lpstr>
      <vt:lpstr>Rectangular Data</vt:lpstr>
      <vt:lpstr>CSV: Comma-Separated Values</vt:lpstr>
      <vt:lpstr>Granularity</vt:lpstr>
      <vt:lpstr>Granularity: How fine/coarse is each datum?</vt:lpstr>
      <vt:lpstr>Variable Types</vt:lpstr>
      <vt:lpstr>Variables are Columns</vt:lpstr>
      <vt:lpstr>Variable Feature Types</vt:lpstr>
      <vt:lpstr>Variable Types</vt:lpstr>
      <vt:lpstr>Variable Types</vt:lpstr>
      <vt:lpstr>Multiple Files</vt:lpstr>
      <vt:lpstr>Structure: Primary Keys and Foreign Keys</vt:lpstr>
      <vt:lpstr>Structure: Primary Keys and Foreign Keys</vt:lpstr>
      <vt:lpstr>Structure: Primary Keys and Foreign Keys</vt:lpstr>
      <vt:lpstr>More File Formats</vt:lpstr>
      <vt:lpstr>PowerPoint Presentation</vt:lpstr>
      <vt:lpstr>Scope and Temporality</vt:lpstr>
      <vt:lpstr>Scope</vt:lpstr>
      <vt:lpstr>Temporality</vt:lpstr>
      <vt:lpstr>Temporality: Unix / POSIX Time</vt:lpstr>
      <vt:lpstr>Faithfulness (and Missing Values)</vt:lpstr>
      <vt:lpstr>Faithfulness: Do I trust this data?</vt:lpstr>
      <vt:lpstr>Signs that your data may not be faithful (and proposed solutions)</vt:lpstr>
      <vt:lpstr>Missing Data/Default Values: Solutions</vt:lpstr>
      <vt:lpstr>Missing Data/Default Values: Solutions</vt:lpstr>
      <vt:lpstr>Summary: How do you do EDA/Data Wrangling?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21</cp:revision>
  <dcterms:modified xsi:type="dcterms:W3CDTF">2025-09-14T11:06:06Z</dcterms:modified>
</cp:coreProperties>
</file>